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9" r:id="rId2"/>
    <p:sldId id="328" r:id="rId3"/>
    <p:sldId id="326" r:id="rId4"/>
    <p:sldId id="327" r:id="rId5"/>
    <p:sldId id="265" r:id="rId6"/>
    <p:sldId id="316" r:id="rId7"/>
    <p:sldId id="329" r:id="rId8"/>
    <p:sldId id="317" r:id="rId9"/>
    <p:sldId id="335" r:id="rId10"/>
    <p:sldId id="337" r:id="rId11"/>
    <p:sldId id="334" r:id="rId12"/>
  </p:sldIdLst>
  <p:sldSz cx="9144000" cy="6858000" type="letter"/>
  <p:notesSz cx="10058400" cy="7772400"/>
  <p:defaultTextStyle>
    <a:defPPr>
      <a:defRPr lang="en-US"/>
    </a:defPPr>
    <a:lvl1pPr marL="0" algn="l" defTabSz="820583" rtl="0" eaLnBrk="1" latinLnBrk="0" hangingPunct="1">
      <a:defRPr sz="1615" kern="1200">
        <a:solidFill>
          <a:schemeClr val="tx1"/>
        </a:solidFill>
        <a:latin typeface="+mn-lt"/>
        <a:ea typeface="+mn-ea"/>
        <a:cs typeface="+mn-cs"/>
      </a:defRPr>
    </a:lvl1pPr>
    <a:lvl2pPr marL="410291" algn="l" defTabSz="820583" rtl="0" eaLnBrk="1" latinLnBrk="0" hangingPunct="1">
      <a:defRPr sz="1615" kern="1200">
        <a:solidFill>
          <a:schemeClr val="tx1"/>
        </a:solidFill>
        <a:latin typeface="+mn-lt"/>
        <a:ea typeface="+mn-ea"/>
        <a:cs typeface="+mn-cs"/>
      </a:defRPr>
    </a:lvl2pPr>
    <a:lvl3pPr marL="820583" algn="l" defTabSz="820583" rtl="0" eaLnBrk="1" latinLnBrk="0" hangingPunct="1">
      <a:defRPr sz="1615" kern="1200">
        <a:solidFill>
          <a:schemeClr val="tx1"/>
        </a:solidFill>
        <a:latin typeface="+mn-lt"/>
        <a:ea typeface="+mn-ea"/>
        <a:cs typeface="+mn-cs"/>
      </a:defRPr>
    </a:lvl3pPr>
    <a:lvl4pPr marL="1230874" algn="l" defTabSz="820583" rtl="0" eaLnBrk="1" latinLnBrk="0" hangingPunct="1">
      <a:defRPr sz="1615" kern="1200">
        <a:solidFill>
          <a:schemeClr val="tx1"/>
        </a:solidFill>
        <a:latin typeface="+mn-lt"/>
        <a:ea typeface="+mn-ea"/>
        <a:cs typeface="+mn-cs"/>
      </a:defRPr>
    </a:lvl4pPr>
    <a:lvl5pPr marL="1641165" algn="l" defTabSz="820583" rtl="0" eaLnBrk="1" latinLnBrk="0" hangingPunct="1">
      <a:defRPr sz="1615" kern="1200">
        <a:solidFill>
          <a:schemeClr val="tx1"/>
        </a:solidFill>
        <a:latin typeface="+mn-lt"/>
        <a:ea typeface="+mn-ea"/>
        <a:cs typeface="+mn-cs"/>
      </a:defRPr>
    </a:lvl5pPr>
    <a:lvl6pPr marL="2051456" algn="l" defTabSz="820583" rtl="0" eaLnBrk="1" latinLnBrk="0" hangingPunct="1">
      <a:defRPr sz="1615" kern="1200">
        <a:solidFill>
          <a:schemeClr val="tx1"/>
        </a:solidFill>
        <a:latin typeface="+mn-lt"/>
        <a:ea typeface="+mn-ea"/>
        <a:cs typeface="+mn-cs"/>
      </a:defRPr>
    </a:lvl6pPr>
    <a:lvl7pPr marL="2461748" algn="l" defTabSz="820583" rtl="0" eaLnBrk="1" latinLnBrk="0" hangingPunct="1">
      <a:defRPr sz="1615" kern="1200">
        <a:solidFill>
          <a:schemeClr val="tx1"/>
        </a:solidFill>
        <a:latin typeface="+mn-lt"/>
        <a:ea typeface="+mn-ea"/>
        <a:cs typeface="+mn-cs"/>
      </a:defRPr>
    </a:lvl7pPr>
    <a:lvl8pPr marL="2872039" algn="l" defTabSz="820583" rtl="0" eaLnBrk="1" latinLnBrk="0" hangingPunct="1">
      <a:defRPr sz="1615" kern="1200">
        <a:solidFill>
          <a:schemeClr val="tx1"/>
        </a:solidFill>
        <a:latin typeface="+mn-lt"/>
        <a:ea typeface="+mn-ea"/>
        <a:cs typeface="+mn-cs"/>
      </a:defRPr>
    </a:lvl8pPr>
    <a:lvl9pPr marL="3282330" algn="l" defTabSz="820583" rtl="0" eaLnBrk="1" latinLnBrk="0" hangingPunct="1">
      <a:defRPr sz="1615"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964" userDrawn="1">
          <p15:clr>
            <a:srgbClr val="A4A3A4"/>
          </p15:clr>
        </p15:guide>
        <p15:guide id="2" pos="254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4A81"/>
    <a:srgbClr val="AD4835"/>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676"/>
    <p:restoredTop sz="94458"/>
  </p:normalViewPr>
  <p:slideViewPr>
    <p:cSldViewPr>
      <p:cViewPr varScale="1">
        <p:scale>
          <a:sx n="86" d="100"/>
          <a:sy n="86" d="100"/>
        </p:scale>
        <p:origin x="-1734" y="-90"/>
      </p:cViewPr>
      <p:guideLst>
        <p:guide orient="horz" pos="1964"/>
        <p:guide pos="2541"/>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4359275" cy="38893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5697538" y="0"/>
            <a:ext cx="4359275" cy="388938"/>
          </a:xfrm>
          <a:prstGeom prst="rect">
            <a:avLst/>
          </a:prstGeom>
        </p:spPr>
        <p:txBody>
          <a:bodyPr vert="horz" lIns="91440" tIns="45720" rIns="91440" bIns="45720" rtlCol="0"/>
          <a:lstStyle>
            <a:lvl1pPr algn="r">
              <a:defRPr sz="1200"/>
            </a:lvl1pPr>
          </a:lstStyle>
          <a:p>
            <a:fld id="{DFD506CD-1467-42F4-AD6C-CBE31907FF8B}" type="datetimeFigureOut">
              <a:rPr lang="es-MX" smtClean="0"/>
              <a:pPr/>
              <a:t>20/02/2020</a:t>
            </a:fld>
            <a:endParaRPr lang="es-MX"/>
          </a:p>
        </p:txBody>
      </p:sp>
      <p:sp>
        <p:nvSpPr>
          <p:cNvPr id="4" name="Marcador de imagen de diapositiva 3"/>
          <p:cNvSpPr>
            <a:spLocks noGrp="1" noRot="1" noChangeAspect="1"/>
          </p:cNvSpPr>
          <p:nvPr>
            <p:ph type="sldImg" idx="2"/>
          </p:nvPr>
        </p:nvSpPr>
        <p:spPr>
          <a:xfrm>
            <a:off x="3281363" y="971550"/>
            <a:ext cx="3495675" cy="262255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1006475" y="3740150"/>
            <a:ext cx="8045450" cy="3060700"/>
          </a:xfrm>
          <a:prstGeom prst="rect">
            <a:avLst/>
          </a:prstGeom>
        </p:spPr>
        <p:txBody>
          <a:bodyPr vert="horz" lIns="91440" tIns="45720" rIns="91440" bIns="45720" rtlCol="0"/>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Marcador de pie de página 5"/>
          <p:cNvSpPr>
            <a:spLocks noGrp="1"/>
          </p:cNvSpPr>
          <p:nvPr>
            <p:ph type="ftr" sz="quarter" idx="4"/>
          </p:nvPr>
        </p:nvSpPr>
        <p:spPr>
          <a:xfrm>
            <a:off x="0" y="7383463"/>
            <a:ext cx="4359275" cy="38893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5697538" y="7383463"/>
            <a:ext cx="4359275" cy="388937"/>
          </a:xfrm>
          <a:prstGeom prst="rect">
            <a:avLst/>
          </a:prstGeom>
        </p:spPr>
        <p:txBody>
          <a:bodyPr vert="horz" lIns="91440" tIns="45720" rIns="91440" bIns="45720" rtlCol="0" anchor="b"/>
          <a:lstStyle>
            <a:lvl1pPr algn="r">
              <a:defRPr sz="1200"/>
            </a:lvl1pPr>
          </a:lstStyle>
          <a:p>
            <a:fld id="{960D7EE9-E02C-4917-ACCB-5BE85E6C142C}" type="slidenum">
              <a:rPr lang="es-MX" smtClean="0"/>
              <a:pPr/>
              <a:t>‹Nº›</a:t>
            </a:fld>
            <a:endParaRPr lang="es-MX"/>
          </a:p>
        </p:txBody>
      </p:sp>
    </p:spTree>
    <p:extLst>
      <p:ext uri="{BB962C8B-B14F-4D97-AF65-F5344CB8AC3E}">
        <p14:creationId xmlns:p14="http://schemas.microsoft.com/office/powerpoint/2010/main" xmlns="" val="20779870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33855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3840481"/>
            <a:ext cx="640080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2/20/2020</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1134913" y="522502"/>
            <a:ext cx="6874175" cy="398251"/>
          </a:xfrm>
        </p:spPr>
        <p:txBody>
          <a:bodyPr lIns="0" tIns="0" rIns="0" bIns="0"/>
          <a:lstStyle>
            <a:lvl1pPr>
              <a:defRPr sz="2588" b="1" i="0">
                <a:solidFill>
                  <a:schemeClr val="bg1"/>
                </a:solidFill>
                <a:latin typeface="Soberana Sans"/>
                <a:cs typeface="Soberana Sans"/>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2/20/2020</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1134913" y="522502"/>
            <a:ext cx="6874175" cy="398251"/>
          </a:xfrm>
        </p:spPr>
        <p:txBody>
          <a:bodyPr lIns="0" tIns="0" rIns="0" bIns="0"/>
          <a:lstStyle>
            <a:lvl1pPr>
              <a:defRPr sz="2588" b="1" i="0">
                <a:solidFill>
                  <a:schemeClr val="bg1"/>
                </a:solidFill>
                <a:latin typeface="Soberana Sans"/>
                <a:cs typeface="Soberana Sans"/>
              </a:defRPr>
            </a:lvl1pPr>
          </a:lstStyle>
          <a:p>
            <a:endParaRPr/>
          </a:p>
        </p:txBody>
      </p:sp>
      <p:sp>
        <p:nvSpPr>
          <p:cNvPr id="3" name="Holder 3"/>
          <p:cNvSpPr>
            <a:spLocks noGrp="1"/>
          </p:cNvSpPr>
          <p:nvPr>
            <p:ph sz="half" idx="2"/>
          </p:nvPr>
        </p:nvSpPr>
        <p:spPr>
          <a:xfrm>
            <a:off x="457200" y="1577341"/>
            <a:ext cx="397764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1"/>
            <a:ext cx="3977640"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2/20/2020</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1134913" y="522502"/>
            <a:ext cx="6874175" cy="398251"/>
          </a:xfrm>
        </p:spPr>
        <p:txBody>
          <a:bodyPr lIns="0" tIns="0" rIns="0" bIns="0"/>
          <a:lstStyle>
            <a:lvl1pPr>
              <a:defRPr sz="2588" b="1" i="0">
                <a:solidFill>
                  <a:schemeClr val="bg1"/>
                </a:solidFill>
                <a:latin typeface="Soberana Sans"/>
                <a:cs typeface="Soberana Sans"/>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2/20/2020</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2/20/2020</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134913" y="522502"/>
            <a:ext cx="6874175" cy="338554"/>
          </a:xfrm>
          <a:prstGeom prst="rect">
            <a:avLst/>
          </a:prstGeom>
        </p:spPr>
        <p:txBody>
          <a:bodyPr wrap="square" lIns="0" tIns="0" rIns="0" bIns="0">
            <a:spAutoFit/>
          </a:bodyPr>
          <a:lstStyle>
            <a:lvl1pPr>
              <a:defRPr sz="2200" b="1" i="0">
                <a:solidFill>
                  <a:schemeClr val="bg1"/>
                </a:solidFill>
                <a:latin typeface="Soberana Sans"/>
                <a:cs typeface="Soberana Sans"/>
              </a:defRPr>
            </a:lvl1pPr>
          </a:lstStyle>
          <a:p>
            <a:endParaRPr/>
          </a:p>
        </p:txBody>
      </p:sp>
      <p:sp>
        <p:nvSpPr>
          <p:cNvPr id="3" name="Holder 3"/>
          <p:cNvSpPr>
            <a:spLocks noGrp="1"/>
          </p:cNvSpPr>
          <p:nvPr>
            <p:ph type="body" idx="1"/>
          </p:nvPr>
        </p:nvSpPr>
        <p:spPr>
          <a:xfrm>
            <a:off x="619419" y="2234006"/>
            <a:ext cx="7905164" cy="276999"/>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3108960" y="6377940"/>
            <a:ext cx="2926080" cy="24853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24853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pPr/>
              <a:t>2/20/2020</a:t>
            </a:fld>
            <a:endParaRPr lang="en-US"/>
          </a:p>
        </p:txBody>
      </p:sp>
      <p:sp>
        <p:nvSpPr>
          <p:cNvPr id="6" name="Holder 6"/>
          <p:cNvSpPr>
            <a:spLocks noGrp="1"/>
          </p:cNvSpPr>
          <p:nvPr>
            <p:ph type="sldNum" sz="quarter" idx="7"/>
          </p:nvPr>
        </p:nvSpPr>
        <p:spPr>
          <a:xfrm>
            <a:off x="6583680" y="6377940"/>
            <a:ext cx="2103120" cy="24853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pPr/>
              <a:t>‹Nº›</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537897">
        <a:defRPr>
          <a:latin typeface="+mn-lt"/>
          <a:ea typeface="+mn-ea"/>
          <a:cs typeface="+mn-cs"/>
        </a:defRPr>
      </a:lvl2pPr>
      <a:lvl3pPr marL="1075796">
        <a:defRPr>
          <a:latin typeface="+mn-lt"/>
          <a:ea typeface="+mn-ea"/>
          <a:cs typeface="+mn-cs"/>
        </a:defRPr>
      </a:lvl3pPr>
      <a:lvl4pPr marL="1613693">
        <a:defRPr>
          <a:latin typeface="+mn-lt"/>
          <a:ea typeface="+mn-ea"/>
          <a:cs typeface="+mn-cs"/>
        </a:defRPr>
      </a:lvl4pPr>
      <a:lvl5pPr marL="2151590">
        <a:defRPr>
          <a:latin typeface="+mn-lt"/>
          <a:ea typeface="+mn-ea"/>
          <a:cs typeface="+mn-cs"/>
        </a:defRPr>
      </a:lvl5pPr>
      <a:lvl6pPr marL="2689487">
        <a:defRPr>
          <a:latin typeface="+mn-lt"/>
          <a:ea typeface="+mn-ea"/>
          <a:cs typeface="+mn-cs"/>
        </a:defRPr>
      </a:lvl6pPr>
      <a:lvl7pPr marL="3227386">
        <a:defRPr>
          <a:latin typeface="+mn-lt"/>
          <a:ea typeface="+mn-ea"/>
          <a:cs typeface="+mn-cs"/>
        </a:defRPr>
      </a:lvl7pPr>
      <a:lvl8pPr marL="3765283">
        <a:defRPr>
          <a:latin typeface="+mn-lt"/>
          <a:ea typeface="+mn-ea"/>
          <a:cs typeface="+mn-cs"/>
        </a:defRPr>
      </a:lvl8pPr>
      <a:lvl9pPr marL="4303180">
        <a:defRPr>
          <a:latin typeface="+mn-lt"/>
          <a:ea typeface="+mn-ea"/>
          <a:cs typeface="+mn-cs"/>
        </a:defRPr>
      </a:lvl9pPr>
    </p:bodyStyle>
    <p:otherStyle>
      <a:lvl1pPr marL="0">
        <a:defRPr>
          <a:latin typeface="+mn-lt"/>
          <a:ea typeface="+mn-ea"/>
          <a:cs typeface="+mn-cs"/>
        </a:defRPr>
      </a:lvl1pPr>
      <a:lvl2pPr marL="537897">
        <a:defRPr>
          <a:latin typeface="+mn-lt"/>
          <a:ea typeface="+mn-ea"/>
          <a:cs typeface="+mn-cs"/>
        </a:defRPr>
      </a:lvl2pPr>
      <a:lvl3pPr marL="1075796">
        <a:defRPr>
          <a:latin typeface="+mn-lt"/>
          <a:ea typeface="+mn-ea"/>
          <a:cs typeface="+mn-cs"/>
        </a:defRPr>
      </a:lvl3pPr>
      <a:lvl4pPr marL="1613693">
        <a:defRPr>
          <a:latin typeface="+mn-lt"/>
          <a:ea typeface="+mn-ea"/>
          <a:cs typeface="+mn-cs"/>
        </a:defRPr>
      </a:lvl4pPr>
      <a:lvl5pPr marL="2151590">
        <a:defRPr>
          <a:latin typeface="+mn-lt"/>
          <a:ea typeface="+mn-ea"/>
          <a:cs typeface="+mn-cs"/>
        </a:defRPr>
      </a:lvl5pPr>
      <a:lvl6pPr marL="2689487">
        <a:defRPr>
          <a:latin typeface="+mn-lt"/>
          <a:ea typeface="+mn-ea"/>
          <a:cs typeface="+mn-cs"/>
        </a:defRPr>
      </a:lvl6pPr>
      <a:lvl7pPr marL="3227386">
        <a:defRPr>
          <a:latin typeface="+mn-lt"/>
          <a:ea typeface="+mn-ea"/>
          <a:cs typeface="+mn-cs"/>
        </a:defRPr>
      </a:lvl7pPr>
      <a:lvl8pPr marL="3765283">
        <a:defRPr>
          <a:latin typeface="+mn-lt"/>
          <a:ea typeface="+mn-ea"/>
          <a:cs typeface="+mn-cs"/>
        </a:defRPr>
      </a:lvl8pPr>
      <a:lvl9pPr marL="430318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emf"/><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7">
            <a:extLst>
              <a:ext uri="{FF2B5EF4-FFF2-40B4-BE49-F238E27FC236}">
                <a16:creationId xmlns:a16="http://schemas.microsoft.com/office/drawing/2014/main" xmlns="" id="{29B119A2-E424-214C-A32B-4C4628CEB5CE}"/>
              </a:ext>
            </a:extLst>
          </p:cNvPr>
          <p:cNvSpPr/>
          <p:nvPr/>
        </p:nvSpPr>
        <p:spPr>
          <a:xfrm>
            <a:off x="2915024" y="0"/>
            <a:ext cx="6228976" cy="6858000"/>
          </a:xfrm>
          <a:custGeom>
            <a:avLst/>
            <a:gdLst/>
            <a:ahLst/>
            <a:cxnLst/>
            <a:rect l="l" t="t" r="r" b="b"/>
            <a:pathLst>
              <a:path w="5294630" h="1566545">
                <a:moveTo>
                  <a:pt x="0" y="1565998"/>
                </a:moveTo>
                <a:lnTo>
                  <a:pt x="5294566" y="1565998"/>
                </a:lnTo>
                <a:lnTo>
                  <a:pt x="5294566" y="0"/>
                </a:lnTo>
                <a:lnTo>
                  <a:pt x="0" y="0"/>
                </a:lnTo>
                <a:lnTo>
                  <a:pt x="0" y="1565998"/>
                </a:lnTo>
                <a:close/>
              </a:path>
            </a:pathLst>
          </a:custGeom>
          <a:solidFill>
            <a:schemeClr val="accent4">
              <a:lumMod val="75000"/>
            </a:schemeClr>
          </a:solidFill>
        </p:spPr>
        <p:txBody>
          <a:bodyPr wrap="square" lIns="0" tIns="0" rIns="0" bIns="0" rtlCol="0"/>
          <a:lstStyle/>
          <a:p>
            <a:endParaRPr sz="1900" dirty="0"/>
          </a:p>
        </p:txBody>
      </p:sp>
      <p:sp>
        <p:nvSpPr>
          <p:cNvPr id="5" name="object 8">
            <a:extLst>
              <a:ext uri="{FF2B5EF4-FFF2-40B4-BE49-F238E27FC236}">
                <a16:creationId xmlns:a16="http://schemas.microsoft.com/office/drawing/2014/main" xmlns="" id="{93AA6DA6-6460-904E-BA4B-E51826C86834}"/>
              </a:ext>
            </a:extLst>
          </p:cNvPr>
          <p:cNvSpPr/>
          <p:nvPr/>
        </p:nvSpPr>
        <p:spPr>
          <a:xfrm>
            <a:off x="0" y="0"/>
            <a:ext cx="2917265" cy="6858000"/>
          </a:xfrm>
          <a:custGeom>
            <a:avLst/>
            <a:gdLst/>
            <a:ahLst/>
            <a:cxnLst/>
            <a:rect l="l" t="t" r="r" b="b"/>
            <a:pathLst>
              <a:path w="2479675" h="1566545">
                <a:moveTo>
                  <a:pt x="0" y="1565998"/>
                </a:moveTo>
                <a:lnTo>
                  <a:pt x="2479332" y="1565998"/>
                </a:lnTo>
                <a:lnTo>
                  <a:pt x="2479332" y="0"/>
                </a:lnTo>
                <a:lnTo>
                  <a:pt x="0" y="0"/>
                </a:lnTo>
                <a:lnTo>
                  <a:pt x="0" y="1565998"/>
                </a:lnTo>
                <a:close/>
              </a:path>
            </a:pathLst>
          </a:custGeom>
          <a:solidFill>
            <a:schemeClr val="accent4">
              <a:lumMod val="40000"/>
              <a:lumOff val="60000"/>
            </a:schemeClr>
          </a:solidFill>
        </p:spPr>
        <p:txBody>
          <a:bodyPr wrap="square" lIns="0" tIns="0" rIns="0" bIns="0" rtlCol="0"/>
          <a:lstStyle/>
          <a:p>
            <a:endParaRPr sz="1900" dirty="0"/>
          </a:p>
        </p:txBody>
      </p:sp>
      <p:sp>
        <p:nvSpPr>
          <p:cNvPr id="6" name="object 10">
            <a:extLst>
              <a:ext uri="{FF2B5EF4-FFF2-40B4-BE49-F238E27FC236}">
                <a16:creationId xmlns:a16="http://schemas.microsoft.com/office/drawing/2014/main" xmlns="" id="{90A54EB5-7157-B740-8A0F-EC2698345950}"/>
              </a:ext>
            </a:extLst>
          </p:cNvPr>
          <p:cNvSpPr txBox="1">
            <a:spLocks noGrp="1"/>
          </p:cNvSpPr>
          <p:nvPr>
            <p:ph type="title"/>
          </p:nvPr>
        </p:nvSpPr>
        <p:spPr>
          <a:xfrm>
            <a:off x="533400" y="2196973"/>
            <a:ext cx="8009090" cy="1949252"/>
          </a:xfrm>
          <a:prstGeom prst="rect">
            <a:avLst/>
          </a:prstGeom>
        </p:spPr>
        <p:txBody>
          <a:bodyPr vert="horz" wrap="square" lIns="0" tIns="0" rIns="0" bIns="0" rtlCol="0">
            <a:spAutoFit/>
          </a:bodyPr>
          <a:lstStyle/>
          <a:p>
            <a:pPr marL="1970088" indent="-1955800">
              <a:lnSpc>
                <a:spcPts val="3812"/>
              </a:lnSpc>
            </a:pPr>
            <a:r>
              <a:rPr sz="12706" baseline="-20061" dirty="0" smtClean="0"/>
              <a:t> </a:t>
            </a:r>
            <a:r>
              <a:rPr lang="es-MX" sz="5400" dirty="0" smtClean="0">
                <a:solidFill>
                  <a:srgbClr val="C00000"/>
                </a:solidFill>
              </a:rPr>
              <a:t>ENFRENTEMOS </a:t>
            </a:r>
            <a:br>
              <a:rPr lang="es-MX" sz="5400" dirty="0" smtClean="0">
                <a:solidFill>
                  <a:srgbClr val="C00000"/>
                </a:solidFill>
              </a:rPr>
            </a:br>
            <a:r>
              <a:rPr lang="es-MX" sz="5400" dirty="0" smtClean="0">
                <a:solidFill>
                  <a:srgbClr val="C00000"/>
                </a:solidFill>
              </a:rPr>
              <a:t/>
            </a:r>
            <a:br>
              <a:rPr lang="es-MX" sz="5400" dirty="0" smtClean="0">
                <a:solidFill>
                  <a:srgbClr val="C00000"/>
                </a:solidFill>
              </a:rPr>
            </a:br>
            <a:r>
              <a:rPr lang="es-MX" sz="5400" dirty="0" smtClean="0">
                <a:solidFill>
                  <a:srgbClr val="C00000"/>
                </a:solidFill>
              </a:rPr>
              <a:t>RETOS JUNTOS</a:t>
            </a:r>
            <a:r>
              <a:rPr lang="es-MX" sz="5400" dirty="0" smtClean="0"/>
              <a:t/>
            </a:r>
            <a:br>
              <a:rPr lang="es-MX" sz="5400" dirty="0" smtClean="0"/>
            </a:br>
            <a:endParaRPr sz="5400" dirty="0"/>
          </a:p>
        </p:txBody>
      </p:sp>
      <p:sp>
        <p:nvSpPr>
          <p:cNvPr id="9" name="Oval 8">
            <a:extLst>
              <a:ext uri="{FF2B5EF4-FFF2-40B4-BE49-F238E27FC236}">
                <a16:creationId xmlns:a16="http://schemas.microsoft.com/office/drawing/2014/main" xmlns="" id="{A542659A-4FA0-6F4D-B73D-B428747300F6}"/>
              </a:ext>
            </a:extLst>
          </p:cNvPr>
          <p:cNvSpPr/>
          <p:nvPr/>
        </p:nvSpPr>
        <p:spPr>
          <a:xfrm>
            <a:off x="6477000" y="3884499"/>
            <a:ext cx="2514600" cy="2362200"/>
          </a:xfrm>
          <a:prstGeom prst="ellips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a:p>
            <a:pPr algn="ctr"/>
            <a:endParaRPr lang="en-US" dirty="0" smtClean="0"/>
          </a:p>
          <a:p>
            <a:pPr algn="ctr"/>
            <a:endParaRPr lang="en-US" dirty="0" smtClean="0"/>
          </a:p>
          <a:p>
            <a:pPr algn="ctr"/>
            <a:endParaRPr lang="en-US" dirty="0" smtClean="0"/>
          </a:p>
          <a:p>
            <a:pPr algn="ctr"/>
            <a:endParaRPr lang="en-US" dirty="0" smtClean="0"/>
          </a:p>
          <a:p>
            <a:pPr algn="ctr"/>
            <a:endParaRPr lang="en-US" dirty="0" smtClean="0"/>
          </a:p>
          <a:p>
            <a:pPr algn="ctr"/>
            <a:endParaRPr lang="en-US" dirty="0" smtClean="0"/>
          </a:p>
          <a:p>
            <a:pPr algn="ctr"/>
            <a:r>
              <a:rPr lang="en-US" b="1" dirty="0" smtClean="0"/>
              <a:t>COLABORACIÓN</a:t>
            </a:r>
            <a:endParaRPr lang="en-US" b="1" dirty="0"/>
          </a:p>
        </p:txBody>
      </p:sp>
      <p:pic>
        <p:nvPicPr>
          <p:cNvPr id="10" name="10 Imagen" descr="C:\Users\BECAS 3\AppData\Local\Microsoft\Windows\Temporary Internet Files\Content.IE5\1C1B17PN\discapacidad1-300x272[1].jpg"/>
          <p:cNvPicPr/>
          <p:nvPr/>
        </p:nvPicPr>
        <p:blipFill>
          <a:blip r:embed="rId2" cstate="print"/>
          <a:srcRect/>
          <a:stretch>
            <a:fillRect/>
          </a:stretch>
        </p:blipFill>
        <p:spPr bwMode="auto">
          <a:xfrm>
            <a:off x="6858000" y="4267200"/>
            <a:ext cx="1788496" cy="1361479"/>
          </a:xfrm>
          <a:prstGeom prst="rect">
            <a:avLst/>
          </a:prstGeom>
          <a:noFill/>
          <a:ln w="9525">
            <a:noFill/>
            <a:miter lim="800000"/>
            <a:headEnd/>
            <a:tailEnd/>
          </a:ln>
        </p:spPr>
      </p:pic>
    </p:spTree>
    <p:extLst>
      <p:ext uri="{BB962C8B-B14F-4D97-AF65-F5344CB8AC3E}">
        <p14:creationId xmlns:p14="http://schemas.microsoft.com/office/powerpoint/2010/main" xmlns="" val="2658151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8">
            <a:extLst>
              <a:ext uri="{FF2B5EF4-FFF2-40B4-BE49-F238E27FC236}">
                <a16:creationId xmlns:a16="http://schemas.microsoft.com/office/drawing/2014/main" xmlns="" id="{AD660D75-67BB-664B-BFD1-C1277D46D824}"/>
              </a:ext>
            </a:extLst>
          </p:cNvPr>
          <p:cNvSpPr/>
          <p:nvPr/>
        </p:nvSpPr>
        <p:spPr>
          <a:xfrm>
            <a:off x="838200" y="-7257"/>
            <a:ext cx="2362200" cy="381000"/>
          </a:xfrm>
          <a:custGeom>
            <a:avLst/>
            <a:gdLst/>
            <a:ahLst/>
            <a:cxnLst/>
            <a:rect l="l" t="t" r="r" b="b"/>
            <a:pathLst>
              <a:path w="2479675" h="1566545">
                <a:moveTo>
                  <a:pt x="0" y="1565998"/>
                </a:moveTo>
                <a:lnTo>
                  <a:pt x="2479332" y="1565998"/>
                </a:lnTo>
                <a:lnTo>
                  <a:pt x="2479332" y="0"/>
                </a:lnTo>
                <a:lnTo>
                  <a:pt x="0" y="0"/>
                </a:lnTo>
                <a:lnTo>
                  <a:pt x="0" y="1565998"/>
                </a:lnTo>
                <a:close/>
              </a:path>
            </a:pathLst>
          </a:custGeom>
          <a:solidFill>
            <a:schemeClr val="accent6">
              <a:lumMod val="75000"/>
            </a:schemeClr>
          </a:solidFill>
        </p:spPr>
        <p:txBody>
          <a:bodyPr wrap="square" lIns="0" tIns="0" rIns="0" bIns="0" rtlCol="0"/>
          <a:lstStyle/>
          <a:p>
            <a:endParaRPr sz="1900"/>
          </a:p>
        </p:txBody>
      </p:sp>
      <p:sp>
        <p:nvSpPr>
          <p:cNvPr id="3" name="object 8">
            <a:extLst>
              <a:ext uri="{FF2B5EF4-FFF2-40B4-BE49-F238E27FC236}">
                <a16:creationId xmlns:a16="http://schemas.microsoft.com/office/drawing/2014/main" xmlns="" id="{E1C22324-154A-D94C-B08B-1ECFD16FE7E3}"/>
              </a:ext>
            </a:extLst>
          </p:cNvPr>
          <p:cNvSpPr/>
          <p:nvPr/>
        </p:nvSpPr>
        <p:spPr>
          <a:xfrm>
            <a:off x="6281057" y="6495143"/>
            <a:ext cx="2362200" cy="381000"/>
          </a:xfrm>
          <a:custGeom>
            <a:avLst/>
            <a:gdLst/>
            <a:ahLst/>
            <a:cxnLst/>
            <a:rect l="l" t="t" r="r" b="b"/>
            <a:pathLst>
              <a:path w="2479675" h="1566545">
                <a:moveTo>
                  <a:pt x="0" y="1565998"/>
                </a:moveTo>
                <a:lnTo>
                  <a:pt x="2479332" y="1565998"/>
                </a:lnTo>
                <a:lnTo>
                  <a:pt x="2479332" y="0"/>
                </a:lnTo>
                <a:lnTo>
                  <a:pt x="0" y="0"/>
                </a:lnTo>
                <a:lnTo>
                  <a:pt x="0" y="1565998"/>
                </a:lnTo>
                <a:close/>
              </a:path>
            </a:pathLst>
          </a:custGeom>
          <a:solidFill>
            <a:schemeClr val="accent4">
              <a:lumMod val="60000"/>
              <a:lumOff val="40000"/>
            </a:schemeClr>
          </a:solidFill>
        </p:spPr>
        <p:txBody>
          <a:bodyPr wrap="square" lIns="0" tIns="0" rIns="0" bIns="0" rtlCol="0"/>
          <a:lstStyle/>
          <a:p>
            <a:endParaRPr sz="1900"/>
          </a:p>
        </p:txBody>
      </p:sp>
      <p:sp>
        <p:nvSpPr>
          <p:cNvPr id="4" name="object 9">
            <a:extLst>
              <a:ext uri="{FF2B5EF4-FFF2-40B4-BE49-F238E27FC236}">
                <a16:creationId xmlns:a16="http://schemas.microsoft.com/office/drawing/2014/main" xmlns="" id="{442181FA-95F4-AD46-A6C4-B05EF93DD585}"/>
              </a:ext>
            </a:extLst>
          </p:cNvPr>
          <p:cNvSpPr/>
          <p:nvPr/>
        </p:nvSpPr>
        <p:spPr>
          <a:xfrm>
            <a:off x="0" y="457200"/>
            <a:ext cx="9144000" cy="6096000"/>
          </a:xfrm>
          <a:custGeom>
            <a:avLst/>
            <a:gdLst/>
            <a:ahLst/>
            <a:cxnLst/>
            <a:rect l="l" t="t" r="r" b="b"/>
            <a:pathLst>
              <a:path w="2256154" h="3878579">
                <a:moveTo>
                  <a:pt x="0" y="3878148"/>
                </a:moveTo>
                <a:lnTo>
                  <a:pt x="2256002" y="3878148"/>
                </a:lnTo>
                <a:lnTo>
                  <a:pt x="2256002" y="0"/>
                </a:lnTo>
                <a:lnTo>
                  <a:pt x="0" y="0"/>
                </a:lnTo>
                <a:lnTo>
                  <a:pt x="0" y="3878148"/>
                </a:lnTo>
                <a:close/>
              </a:path>
            </a:pathLst>
          </a:custGeom>
          <a:solidFill>
            <a:schemeClr val="bg1">
              <a:lumMod val="85000"/>
            </a:schemeClr>
          </a:solidFill>
        </p:spPr>
        <p:txBody>
          <a:bodyPr wrap="square" lIns="0" tIns="0" rIns="0" bIns="0" rtlCol="0"/>
          <a:lstStyle/>
          <a:p>
            <a:r>
              <a:rPr lang="es-MX" sz="2000" dirty="0" smtClean="0"/>
              <a:t>De acuerdo a las siguientes afirmaciones, seleccione la opción que refleje su opinión</a:t>
            </a:r>
            <a:endParaRPr sz="1900" dirty="0"/>
          </a:p>
        </p:txBody>
      </p:sp>
      <p:sp>
        <p:nvSpPr>
          <p:cNvPr id="5" name="object 10">
            <a:extLst>
              <a:ext uri="{FF2B5EF4-FFF2-40B4-BE49-F238E27FC236}">
                <a16:creationId xmlns:a16="http://schemas.microsoft.com/office/drawing/2014/main" xmlns="" id="{29700AC3-8E6B-3242-A3F9-D407FB9AF115}"/>
              </a:ext>
            </a:extLst>
          </p:cNvPr>
          <p:cNvSpPr/>
          <p:nvPr/>
        </p:nvSpPr>
        <p:spPr>
          <a:xfrm>
            <a:off x="685800" y="0"/>
            <a:ext cx="7634514" cy="464335"/>
          </a:xfrm>
          <a:custGeom>
            <a:avLst/>
            <a:gdLst/>
            <a:ahLst/>
            <a:cxnLst/>
            <a:rect l="l" t="t" r="r" b="b"/>
            <a:pathLst>
              <a:path w="2256154" h="318134">
                <a:moveTo>
                  <a:pt x="2116302" y="0"/>
                </a:moveTo>
                <a:lnTo>
                  <a:pt x="139700" y="0"/>
                </a:lnTo>
                <a:lnTo>
                  <a:pt x="58935" y="2182"/>
                </a:lnTo>
                <a:lnTo>
                  <a:pt x="17462" y="17462"/>
                </a:lnTo>
                <a:lnTo>
                  <a:pt x="2182" y="58935"/>
                </a:lnTo>
                <a:lnTo>
                  <a:pt x="0" y="139700"/>
                </a:lnTo>
                <a:lnTo>
                  <a:pt x="0" y="317804"/>
                </a:lnTo>
                <a:lnTo>
                  <a:pt x="2256002" y="317804"/>
                </a:lnTo>
                <a:lnTo>
                  <a:pt x="2256002" y="139700"/>
                </a:lnTo>
                <a:lnTo>
                  <a:pt x="2253819" y="58935"/>
                </a:lnTo>
                <a:lnTo>
                  <a:pt x="2238540" y="17462"/>
                </a:lnTo>
                <a:lnTo>
                  <a:pt x="2197066" y="2182"/>
                </a:lnTo>
                <a:lnTo>
                  <a:pt x="2116302" y="0"/>
                </a:lnTo>
                <a:close/>
              </a:path>
            </a:pathLst>
          </a:custGeom>
          <a:solidFill>
            <a:schemeClr val="accent4">
              <a:lumMod val="60000"/>
              <a:lumOff val="40000"/>
            </a:schemeClr>
          </a:solidFill>
        </p:spPr>
        <p:txBody>
          <a:bodyPr wrap="square" lIns="0" tIns="0" rIns="0" bIns="0" rtlCol="0"/>
          <a:lstStyle/>
          <a:p>
            <a:endParaRPr sz="1900"/>
          </a:p>
        </p:txBody>
      </p:sp>
      <p:sp>
        <p:nvSpPr>
          <p:cNvPr id="6" name="object 34">
            <a:extLst>
              <a:ext uri="{FF2B5EF4-FFF2-40B4-BE49-F238E27FC236}">
                <a16:creationId xmlns:a16="http://schemas.microsoft.com/office/drawing/2014/main" xmlns="" id="{E754D0E2-1A68-F040-940E-A10FFF65897C}"/>
              </a:ext>
            </a:extLst>
          </p:cNvPr>
          <p:cNvSpPr txBox="1"/>
          <p:nvPr/>
        </p:nvSpPr>
        <p:spPr>
          <a:xfrm>
            <a:off x="685800" y="-76200"/>
            <a:ext cx="7620000" cy="384419"/>
          </a:xfrm>
          <a:prstGeom prst="rect">
            <a:avLst/>
          </a:prstGeom>
        </p:spPr>
        <p:txBody>
          <a:bodyPr vert="horz" wrap="square" lIns="0" tIns="14941" rIns="0" bIns="0" rtlCol="0">
            <a:spAutoFit/>
          </a:bodyPr>
          <a:lstStyle/>
          <a:p>
            <a:pPr marL="14941">
              <a:spcBef>
                <a:spcPts val="117"/>
              </a:spcBef>
            </a:pPr>
            <a:r>
              <a:rPr lang="es-MX" sz="2400" b="1" spc="-5" dirty="0" smtClean="0">
                <a:solidFill>
                  <a:srgbClr val="FFFFFF"/>
                </a:solidFill>
                <a:latin typeface="Soberana Sans"/>
                <a:cs typeface="Soberana Sans"/>
              </a:rPr>
              <a:t>Evaluación de la sesión    Prepa:     Grupo:      Turno:</a:t>
            </a:r>
            <a:endParaRPr lang="es-MX" sz="2400" dirty="0">
              <a:latin typeface="Soberana Sans"/>
              <a:cs typeface="Soberana Sans"/>
            </a:endParaRPr>
          </a:p>
        </p:txBody>
      </p:sp>
      <p:graphicFrame>
        <p:nvGraphicFramePr>
          <p:cNvPr id="10" name="9 Tabla"/>
          <p:cNvGraphicFramePr>
            <a:graphicFrameLocks noGrp="1"/>
          </p:cNvGraphicFramePr>
          <p:nvPr/>
        </p:nvGraphicFramePr>
        <p:xfrm>
          <a:off x="0" y="838200"/>
          <a:ext cx="9144000" cy="5882640"/>
        </p:xfrm>
        <a:graphic>
          <a:graphicData uri="http://schemas.openxmlformats.org/drawingml/2006/table">
            <a:tbl>
              <a:tblPr firstRow="1" bandRow="1">
                <a:tableStyleId>{00A15C55-8517-42AA-B614-E9B94910E393}</a:tableStyleId>
              </a:tblPr>
              <a:tblGrid>
                <a:gridCol w="3429000"/>
                <a:gridCol w="1524000"/>
                <a:gridCol w="1219200"/>
                <a:gridCol w="838200"/>
                <a:gridCol w="914400"/>
                <a:gridCol w="1219200"/>
              </a:tblGrid>
              <a:tr h="714375">
                <a:tc>
                  <a:txBody>
                    <a:bodyPr/>
                    <a:lstStyle/>
                    <a:p>
                      <a:r>
                        <a:rPr lang="es-MX" dirty="0" smtClean="0"/>
                        <a:t>Rubro</a:t>
                      </a:r>
                      <a:endParaRPr lang="es-MX" dirty="0"/>
                    </a:p>
                  </a:txBody>
                  <a:tcPr/>
                </a:tc>
                <a:tc>
                  <a:txBody>
                    <a:bodyPr/>
                    <a:lstStyle/>
                    <a:p>
                      <a:r>
                        <a:rPr lang="es-MX" sz="1600" dirty="0" smtClean="0"/>
                        <a:t>Totalmente en desacuerdo</a:t>
                      </a:r>
                      <a:endParaRPr lang="es-MX" sz="1600" dirty="0"/>
                    </a:p>
                  </a:txBody>
                  <a:tcPr/>
                </a:tc>
                <a:tc>
                  <a:txBody>
                    <a:bodyPr/>
                    <a:lstStyle/>
                    <a:p>
                      <a:r>
                        <a:rPr lang="es-MX" sz="1600" dirty="0" smtClean="0"/>
                        <a:t>En desacuerdo</a:t>
                      </a:r>
                      <a:endParaRPr lang="es-MX" sz="1600" dirty="0"/>
                    </a:p>
                  </a:txBody>
                  <a:tcPr/>
                </a:tc>
                <a:tc>
                  <a:txBody>
                    <a:bodyPr/>
                    <a:lstStyle/>
                    <a:p>
                      <a:r>
                        <a:rPr lang="es-MX" sz="1600" dirty="0" smtClean="0"/>
                        <a:t>Neutral</a:t>
                      </a:r>
                      <a:endParaRPr lang="es-MX" sz="1600" dirty="0"/>
                    </a:p>
                  </a:txBody>
                  <a:tcPr/>
                </a:tc>
                <a:tc>
                  <a:txBody>
                    <a:bodyPr/>
                    <a:lstStyle/>
                    <a:p>
                      <a:r>
                        <a:rPr lang="es-MX" sz="1600" dirty="0" smtClean="0"/>
                        <a:t>De acuerdo</a:t>
                      </a:r>
                      <a:endParaRPr lang="es-MX" sz="1600" dirty="0"/>
                    </a:p>
                  </a:txBody>
                  <a:tcPr/>
                </a:tc>
                <a:tc>
                  <a:txBody>
                    <a:bodyPr/>
                    <a:lstStyle/>
                    <a:p>
                      <a:r>
                        <a:rPr lang="es-MX" sz="1600" dirty="0" smtClean="0"/>
                        <a:t>Totalmente de acuerdo</a:t>
                      </a:r>
                      <a:endParaRPr lang="es-MX" sz="1600" dirty="0"/>
                    </a:p>
                  </a:txBody>
                  <a:tcPr/>
                </a:tc>
              </a:tr>
              <a:tr h="714375">
                <a:tc>
                  <a:txBody>
                    <a:bodyPr/>
                    <a:lstStyle/>
                    <a:p>
                      <a:r>
                        <a:rPr lang="es-MX" dirty="0" smtClean="0"/>
                        <a:t>Al menos el 50% de estudiantes reconocieron acciones que fomentan o limitan el trabajo colaborativo. </a:t>
                      </a:r>
                      <a:endParaRPr lang="es-MX" dirty="0"/>
                    </a:p>
                  </a:txBody>
                  <a:tcPr/>
                </a:tc>
                <a:tc>
                  <a:txBody>
                    <a:bodyPr/>
                    <a:lstStyle/>
                    <a:p>
                      <a:endParaRPr lang="es-MX" dirty="0"/>
                    </a:p>
                  </a:txBody>
                  <a:tcPr/>
                </a:tc>
                <a:tc>
                  <a:txBody>
                    <a:bodyPr/>
                    <a:lstStyle/>
                    <a:p>
                      <a:endParaRPr lang="es-MX"/>
                    </a:p>
                  </a:txBody>
                  <a:tcPr/>
                </a:tc>
                <a:tc>
                  <a:txBody>
                    <a:bodyPr/>
                    <a:lstStyle/>
                    <a:p>
                      <a:endParaRPr lang="es-MX"/>
                    </a:p>
                  </a:txBody>
                  <a:tcPr/>
                </a:tc>
                <a:tc>
                  <a:txBody>
                    <a:bodyPr/>
                    <a:lstStyle/>
                    <a:p>
                      <a:endParaRPr lang="es-MX"/>
                    </a:p>
                  </a:txBody>
                  <a:tcPr/>
                </a:tc>
                <a:tc>
                  <a:txBody>
                    <a:bodyPr/>
                    <a:lstStyle/>
                    <a:p>
                      <a:endParaRPr lang="es-MX"/>
                    </a:p>
                  </a:txBody>
                  <a:tcPr/>
                </a:tc>
              </a:tr>
              <a:tr h="611505">
                <a:tc>
                  <a:txBody>
                    <a:bodyPr/>
                    <a:lstStyle/>
                    <a:p>
                      <a:r>
                        <a:rPr lang="es-MX" dirty="0" smtClean="0"/>
                        <a:t>Los estudiantes mostraron interés y se involucraron en la lección.</a:t>
                      </a:r>
                      <a:endParaRPr lang="es-MX" dirty="0"/>
                    </a:p>
                  </a:txBody>
                  <a:tcPr/>
                </a:tc>
                <a:tc>
                  <a:txBody>
                    <a:bodyPr/>
                    <a:lstStyle/>
                    <a:p>
                      <a:endParaRPr lang="es-MX" dirty="0"/>
                    </a:p>
                  </a:txBody>
                  <a:tcPr/>
                </a:tc>
                <a:tc>
                  <a:txBody>
                    <a:bodyPr/>
                    <a:lstStyle/>
                    <a:p>
                      <a:endParaRPr lang="es-MX"/>
                    </a:p>
                  </a:txBody>
                  <a:tcPr/>
                </a:tc>
                <a:tc>
                  <a:txBody>
                    <a:bodyPr/>
                    <a:lstStyle/>
                    <a:p>
                      <a:endParaRPr lang="es-MX"/>
                    </a:p>
                  </a:txBody>
                  <a:tcPr/>
                </a:tc>
                <a:tc>
                  <a:txBody>
                    <a:bodyPr/>
                    <a:lstStyle/>
                    <a:p>
                      <a:endParaRPr lang="es-MX"/>
                    </a:p>
                  </a:txBody>
                  <a:tcPr/>
                </a:tc>
                <a:tc>
                  <a:txBody>
                    <a:bodyPr/>
                    <a:lstStyle/>
                    <a:p>
                      <a:endParaRPr lang="es-MX"/>
                    </a:p>
                  </a:txBody>
                  <a:tcPr/>
                </a:tc>
              </a:tr>
              <a:tr h="581025">
                <a:tc>
                  <a:txBody>
                    <a:bodyPr/>
                    <a:lstStyle/>
                    <a:p>
                      <a:r>
                        <a:rPr lang="es-MX" dirty="0" smtClean="0"/>
                        <a:t>Se logró un clima de confianza en el grupo.</a:t>
                      </a:r>
                      <a:endParaRPr lang="es-MX" dirty="0"/>
                    </a:p>
                  </a:txBody>
                  <a:tcPr/>
                </a:tc>
                <a:tc>
                  <a:txBody>
                    <a:bodyPr/>
                    <a:lstStyle/>
                    <a:p>
                      <a:endParaRPr lang="es-MX"/>
                    </a:p>
                  </a:txBody>
                  <a:tcPr/>
                </a:tc>
                <a:tc>
                  <a:txBody>
                    <a:bodyPr/>
                    <a:lstStyle/>
                    <a:p>
                      <a:endParaRPr lang="es-MX"/>
                    </a:p>
                  </a:txBody>
                  <a:tcPr/>
                </a:tc>
                <a:tc>
                  <a:txBody>
                    <a:bodyPr/>
                    <a:lstStyle/>
                    <a:p>
                      <a:endParaRPr lang="es-MX" dirty="0"/>
                    </a:p>
                  </a:txBody>
                  <a:tcPr/>
                </a:tc>
                <a:tc>
                  <a:txBody>
                    <a:bodyPr/>
                    <a:lstStyle/>
                    <a:p>
                      <a:endParaRPr lang="es-MX"/>
                    </a:p>
                  </a:txBody>
                  <a:tcPr/>
                </a:tc>
                <a:tc>
                  <a:txBody>
                    <a:bodyPr/>
                    <a:lstStyle/>
                    <a:p>
                      <a:endParaRPr lang="es-MX"/>
                    </a:p>
                  </a:txBody>
                  <a:tcPr/>
                </a:tc>
              </a:tr>
              <a:tr h="626745">
                <a:tc gridSpan="6">
                  <a:txBody>
                    <a:bodyPr/>
                    <a:lstStyle/>
                    <a:p>
                      <a:r>
                        <a:rPr lang="es-MX" dirty="0" smtClean="0"/>
                        <a:t>¿Qué funcionó bien y qué efectos positivos se observaron al impartir la lección?</a:t>
                      </a:r>
                      <a:endParaRPr lang="es-MX" dirty="0"/>
                    </a:p>
                  </a:txBody>
                  <a:tcPr/>
                </a:tc>
                <a:tc hMerge="1">
                  <a:txBody>
                    <a:bodyPr/>
                    <a:lstStyle/>
                    <a:p>
                      <a:endParaRPr lang="es-MX" dirty="0"/>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609600">
                <a:tc gridSpan="6">
                  <a:txBody>
                    <a:bodyPr/>
                    <a:lstStyle/>
                    <a:p>
                      <a:r>
                        <a:rPr lang="es-MX" dirty="0" smtClean="0"/>
                        <a:t>Descripción de dificultades y áreas de oportunidad</a:t>
                      </a:r>
                      <a:endParaRPr lang="es-MX" dirty="0"/>
                    </a:p>
                  </a:txBody>
                  <a:tcPr/>
                </a:tc>
                <a:tc hMerge="1">
                  <a:txBody>
                    <a:bodyPr/>
                    <a:lstStyle/>
                    <a:p>
                      <a:endParaRPr lang="es-MX" dirty="0"/>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714375">
                <a:tc gridSpan="6">
                  <a:txBody>
                    <a:bodyPr/>
                    <a:lstStyle/>
                    <a:p>
                      <a:r>
                        <a:rPr lang="es-MX" sz="1800" dirty="0" smtClean="0"/>
                        <a:t>¿Qué alumnos no</a:t>
                      </a:r>
                      <a:r>
                        <a:rPr lang="es-MX" sz="1800" baseline="0" dirty="0" smtClean="0"/>
                        <a:t> realiz</a:t>
                      </a:r>
                      <a:r>
                        <a:rPr lang="es-MX" sz="1800" dirty="0" smtClean="0"/>
                        <a:t>aron la actividad? </a:t>
                      </a:r>
                    </a:p>
                    <a:p>
                      <a:r>
                        <a:rPr lang="es-ES" sz="1800" dirty="0" smtClean="0"/>
                        <a:t>1.</a:t>
                      </a:r>
                    </a:p>
                    <a:p>
                      <a:r>
                        <a:rPr lang="es-ES" sz="1800" dirty="0" smtClean="0"/>
                        <a:t>2.</a:t>
                      </a:r>
                    </a:p>
                    <a:p>
                      <a:r>
                        <a:rPr lang="es-ES" sz="1800" dirty="0" smtClean="0"/>
                        <a:t>3.</a:t>
                      </a:r>
                    </a:p>
                    <a:p>
                      <a:r>
                        <a:rPr lang="es-ES" sz="1800" dirty="0" smtClean="0"/>
                        <a:t>4.</a:t>
                      </a:r>
                      <a:endParaRPr lang="es-MX" dirty="0"/>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dirty="0"/>
                    </a:p>
                  </a:txBody>
                  <a:tcPr/>
                </a:tc>
              </a:tr>
            </a:tbl>
          </a:graphicData>
        </a:graphic>
      </p:graphicFrame>
    </p:spTree>
    <p:extLst>
      <p:ext uri="{BB962C8B-B14F-4D97-AF65-F5344CB8AC3E}">
        <p14:creationId xmlns:p14="http://schemas.microsoft.com/office/powerpoint/2010/main" xmlns="" val="2348780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7">
            <a:extLst>
              <a:ext uri="{FF2B5EF4-FFF2-40B4-BE49-F238E27FC236}">
                <a16:creationId xmlns:a16="http://schemas.microsoft.com/office/drawing/2014/main" xmlns="" id="{562E1E49-7DFD-CD4A-BF9B-ACD78050E875}"/>
              </a:ext>
            </a:extLst>
          </p:cNvPr>
          <p:cNvPicPr>
            <a:picLocks noChangeAspect="1"/>
          </p:cNvPicPr>
          <p:nvPr/>
        </p:nvPicPr>
        <p:blipFill>
          <a:blip r:embed="rId2" cstate="print"/>
          <a:stretch>
            <a:fillRect/>
          </a:stretch>
        </p:blipFill>
        <p:spPr>
          <a:xfrm>
            <a:off x="7467772" y="228600"/>
            <a:ext cx="914400" cy="914400"/>
          </a:xfrm>
          <a:prstGeom prst="rect">
            <a:avLst/>
          </a:prstGeom>
        </p:spPr>
      </p:pic>
      <p:sp>
        <p:nvSpPr>
          <p:cNvPr id="17" name="Rectangle 8">
            <a:extLst>
              <a:ext uri="{FF2B5EF4-FFF2-40B4-BE49-F238E27FC236}">
                <a16:creationId xmlns:a16="http://schemas.microsoft.com/office/drawing/2014/main" xmlns="" id="{D0AED072-3FD6-894E-BD91-3688E04E582E}"/>
              </a:ext>
            </a:extLst>
          </p:cNvPr>
          <p:cNvSpPr/>
          <p:nvPr/>
        </p:nvSpPr>
        <p:spPr>
          <a:xfrm>
            <a:off x="7348061" y="1164771"/>
            <a:ext cx="1035220" cy="477054"/>
          </a:xfrm>
          <a:prstGeom prst="rect">
            <a:avLst/>
          </a:prstGeom>
        </p:spPr>
        <p:txBody>
          <a:bodyPr wrap="none">
            <a:spAutoFit/>
          </a:bodyPr>
          <a:lstStyle/>
          <a:p>
            <a:pPr marL="14941">
              <a:spcBef>
                <a:spcPts val="447"/>
              </a:spcBef>
            </a:pPr>
            <a:r>
              <a:rPr lang="en-US" sz="2500" b="1" spc="-5" dirty="0">
                <a:solidFill>
                  <a:srgbClr val="004A81"/>
                </a:solidFill>
                <a:latin typeface="Soberana Sans"/>
                <a:cs typeface="Soberana Sans"/>
              </a:rPr>
              <a:t>3</a:t>
            </a:r>
            <a:r>
              <a:rPr lang="en-US" sz="2500" b="1" spc="-5" dirty="0" smtClean="0">
                <a:solidFill>
                  <a:srgbClr val="004A81"/>
                </a:solidFill>
                <a:latin typeface="Soberana Sans"/>
                <a:cs typeface="Soberana Sans"/>
              </a:rPr>
              <a:t> </a:t>
            </a:r>
            <a:r>
              <a:rPr lang="en-US" sz="2500" b="1" spc="-5" dirty="0">
                <a:solidFill>
                  <a:srgbClr val="004A81"/>
                </a:solidFill>
                <a:latin typeface="Soberana Sans"/>
                <a:cs typeface="Soberana Sans"/>
              </a:rPr>
              <a:t>min</a:t>
            </a:r>
            <a:endParaRPr lang="en-US" sz="2500" dirty="0">
              <a:solidFill>
                <a:srgbClr val="004A81"/>
              </a:solidFill>
              <a:latin typeface="Soberana Sans"/>
              <a:cs typeface="Soberana Sans"/>
            </a:endParaRPr>
          </a:p>
        </p:txBody>
      </p:sp>
      <p:sp>
        <p:nvSpPr>
          <p:cNvPr id="18" name="object 8">
            <a:extLst>
              <a:ext uri="{FF2B5EF4-FFF2-40B4-BE49-F238E27FC236}">
                <a16:creationId xmlns:a16="http://schemas.microsoft.com/office/drawing/2014/main" xmlns="" id="{1C06EEA0-4EF7-A444-9B22-8213EC8E3D7B}"/>
              </a:ext>
            </a:extLst>
          </p:cNvPr>
          <p:cNvSpPr/>
          <p:nvPr/>
        </p:nvSpPr>
        <p:spPr>
          <a:xfrm>
            <a:off x="838200" y="0"/>
            <a:ext cx="2362200" cy="381000"/>
          </a:xfrm>
          <a:custGeom>
            <a:avLst/>
            <a:gdLst/>
            <a:ahLst/>
            <a:cxnLst/>
            <a:rect l="l" t="t" r="r" b="b"/>
            <a:pathLst>
              <a:path w="2479675" h="1566545">
                <a:moveTo>
                  <a:pt x="0" y="1565998"/>
                </a:moveTo>
                <a:lnTo>
                  <a:pt x="2479332" y="1565998"/>
                </a:lnTo>
                <a:lnTo>
                  <a:pt x="2479332" y="0"/>
                </a:lnTo>
                <a:lnTo>
                  <a:pt x="0" y="0"/>
                </a:lnTo>
                <a:lnTo>
                  <a:pt x="0" y="1565998"/>
                </a:lnTo>
                <a:close/>
              </a:path>
            </a:pathLst>
          </a:custGeom>
          <a:solidFill>
            <a:schemeClr val="accent4">
              <a:lumMod val="60000"/>
              <a:lumOff val="40000"/>
            </a:schemeClr>
          </a:solidFill>
        </p:spPr>
        <p:txBody>
          <a:bodyPr wrap="square" lIns="0" tIns="0" rIns="0" bIns="0" rtlCol="0"/>
          <a:lstStyle/>
          <a:p>
            <a:endParaRPr sz="1900"/>
          </a:p>
        </p:txBody>
      </p:sp>
      <p:sp>
        <p:nvSpPr>
          <p:cNvPr id="19" name="object 8">
            <a:extLst>
              <a:ext uri="{FF2B5EF4-FFF2-40B4-BE49-F238E27FC236}">
                <a16:creationId xmlns:a16="http://schemas.microsoft.com/office/drawing/2014/main" xmlns="" id="{FAABECC6-50FC-2C49-947B-C5F2B8C72BB4}"/>
              </a:ext>
            </a:extLst>
          </p:cNvPr>
          <p:cNvSpPr/>
          <p:nvPr/>
        </p:nvSpPr>
        <p:spPr>
          <a:xfrm>
            <a:off x="6281057" y="6495143"/>
            <a:ext cx="2362200" cy="381000"/>
          </a:xfrm>
          <a:custGeom>
            <a:avLst/>
            <a:gdLst/>
            <a:ahLst/>
            <a:cxnLst/>
            <a:rect l="l" t="t" r="r" b="b"/>
            <a:pathLst>
              <a:path w="2479675" h="1566545">
                <a:moveTo>
                  <a:pt x="0" y="1565998"/>
                </a:moveTo>
                <a:lnTo>
                  <a:pt x="2479332" y="1565998"/>
                </a:lnTo>
                <a:lnTo>
                  <a:pt x="2479332" y="0"/>
                </a:lnTo>
                <a:lnTo>
                  <a:pt x="0" y="0"/>
                </a:lnTo>
                <a:lnTo>
                  <a:pt x="0" y="1565998"/>
                </a:lnTo>
                <a:close/>
              </a:path>
            </a:pathLst>
          </a:custGeom>
          <a:solidFill>
            <a:schemeClr val="accent4">
              <a:lumMod val="60000"/>
              <a:lumOff val="40000"/>
            </a:schemeClr>
          </a:solidFill>
        </p:spPr>
        <p:txBody>
          <a:bodyPr wrap="square" lIns="0" tIns="0" rIns="0" bIns="0" rtlCol="0"/>
          <a:lstStyle/>
          <a:p>
            <a:endParaRPr sz="1900"/>
          </a:p>
        </p:txBody>
      </p:sp>
      <p:pic>
        <p:nvPicPr>
          <p:cNvPr id="3" name="Imagen 2">
            <a:extLst>
              <a:ext uri="{FF2B5EF4-FFF2-40B4-BE49-F238E27FC236}">
                <a16:creationId xmlns:a16="http://schemas.microsoft.com/office/drawing/2014/main" xmlns="" id="{1DF1F269-802B-7143-93E7-6C65E080850C}"/>
              </a:ext>
            </a:extLst>
          </p:cNvPr>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524000" y="1371600"/>
            <a:ext cx="5591200" cy="5500532"/>
          </a:xfrm>
          <a:prstGeom prst="rect">
            <a:avLst/>
          </a:prstGeom>
        </p:spPr>
      </p:pic>
      <p:sp>
        <p:nvSpPr>
          <p:cNvPr id="15" name="object 10">
            <a:extLst>
              <a:ext uri="{FF2B5EF4-FFF2-40B4-BE49-F238E27FC236}">
                <a16:creationId xmlns:a16="http://schemas.microsoft.com/office/drawing/2014/main" xmlns="" id="{1C3E75F3-53B5-C147-A4CD-E3E61C64C996}"/>
              </a:ext>
            </a:extLst>
          </p:cNvPr>
          <p:cNvSpPr txBox="1"/>
          <p:nvPr/>
        </p:nvSpPr>
        <p:spPr>
          <a:xfrm rot="60000">
            <a:off x="1072868" y="775207"/>
            <a:ext cx="4965333" cy="738664"/>
          </a:xfrm>
          <a:prstGeom prst="rect">
            <a:avLst/>
          </a:prstGeom>
        </p:spPr>
        <p:txBody>
          <a:bodyPr vert="horz" wrap="square" lIns="0" tIns="0" rIns="0" bIns="0" rtlCol="0">
            <a:spAutoFit/>
          </a:bodyPr>
          <a:lstStyle/>
          <a:p>
            <a:r>
              <a:rPr lang="es-ES" sz="2400" dirty="0">
                <a:latin typeface="Soberana Sans"/>
                <a:cs typeface="Soberana Sans"/>
              </a:rPr>
              <a:t>Escribe en</a:t>
            </a:r>
            <a:r>
              <a:rPr sz="2400" dirty="0">
                <a:latin typeface="Soberana Sans"/>
                <a:cs typeface="Soberana Sans"/>
              </a:rPr>
              <a:t> </a:t>
            </a:r>
            <a:r>
              <a:rPr lang="es-ES" sz="2400" dirty="0" smtClean="0">
                <a:latin typeface="Soberana Sans"/>
                <a:cs typeface="Soberana Sans"/>
              </a:rPr>
              <a:t>tres</a:t>
            </a:r>
            <a:r>
              <a:rPr sz="2400" dirty="0" smtClean="0">
                <a:latin typeface="Soberana Sans"/>
                <a:cs typeface="Soberana Sans"/>
              </a:rPr>
              <a:t> </a:t>
            </a:r>
            <a:r>
              <a:rPr sz="2400" dirty="0" err="1" smtClean="0">
                <a:latin typeface="Soberana Sans"/>
                <a:cs typeface="Soberana Sans"/>
              </a:rPr>
              <a:t>minuto</a:t>
            </a:r>
            <a:r>
              <a:rPr lang="es-ES" sz="2400" dirty="0" smtClean="0">
                <a:latin typeface="Soberana Sans"/>
                <a:cs typeface="Soberana Sans"/>
              </a:rPr>
              <a:t>s </a:t>
            </a:r>
            <a:endParaRPr lang="es-ES" sz="2400" dirty="0">
              <a:latin typeface="Soberana Sans"/>
              <a:cs typeface="Soberana Sans"/>
            </a:endParaRPr>
          </a:p>
          <a:p>
            <a:r>
              <a:rPr lang="es-ES" sz="2400" dirty="0">
                <a:latin typeface="Soberana Sans"/>
                <a:cs typeface="Soberana Sans"/>
              </a:rPr>
              <a:t>qué te llevas de la lección</a:t>
            </a:r>
            <a:endParaRPr sz="2400" dirty="0">
              <a:latin typeface="Soberana Sans"/>
              <a:cs typeface="Soberana Sans"/>
            </a:endParaRPr>
          </a:p>
        </p:txBody>
      </p:sp>
    </p:spTree>
    <p:extLst>
      <p:ext uri="{BB962C8B-B14F-4D97-AF65-F5344CB8AC3E}">
        <p14:creationId xmlns:p14="http://schemas.microsoft.com/office/powerpoint/2010/main" xmlns="" val="39642626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7">
            <a:extLst>
              <a:ext uri="{FF2B5EF4-FFF2-40B4-BE49-F238E27FC236}">
                <a16:creationId xmlns:a16="http://schemas.microsoft.com/office/drawing/2014/main" xmlns="" id="{518E3142-096A-134B-84C2-0630E844E6F5}"/>
              </a:ext>
            </a:extLst>
          </p:cNvPr>
          <p:cNvSpPr/>
          <p:nvPr/>
        </p:nvSpPr>
        <p:spPr>
          <a:xfrm>
            <a:off x="-72" y="0"/>
            <a:ext cx="9144072" cy="6858000"/>
          </a:xfrm>
          <a:custGeom>
            <a:avLst/>
            <a:gdLst/>
            <a:ahLst/>
            <a:cxnLst/>
            <a:rect l="l" t="t" r="r" b="b"/>
            <a:pathLst>
              <a:path w="5294630" h="1566545">
                <a:moveTo>
                  <a:pt x="0" y="1565998"/>
                </a:moveTo>
                <a:lnTo>
                  <a:pt x="5294566" y="1565998"/>
                </a:lnTo>
                <a:lnTo>
                  <a:pt x="5294566" y="0"/>
                </a:lnTo>
                <a:lnTo>
                  <a:pt x="0" y="0"/>
                </a:lnTo>
                <a:lnTo>
                  <a:pt x="0" y="1565998"/>
                </a:lnTo>
                <a:close/>
              </a:path>
            </a:pathLst>
          </a:custGeom>
          <a:solidFill>
            <a:schemeClr val="accent4">
              <a:lumMod val="20000"/>
              <a:lumOff val="80000"/>
            </a:schemeClr>
          </a:solidFill>
          <a:ln>
            <a:solidFill>
              <a:srgbClr val="004A81"/>
            </a:solidFill>
          </a:ln>
        </p:spPr>
        <p:txBody>
          <a:bodyPr wrap="square" lIns="0" tIns="0" rIns="0" bIns="0" rtlCol="0"/>
          <a:lstStyle/>
          <a:p>
            <a:endParaRPr sz="1900" dirty="0"/>
          </a:p>
        </p:txBody>
      </p:sp>
      <p:sp>
        <p:nvSpPr>
          <p:cNvPr id="5" name="object 8">
            <a:extLst>
              <a:ext uri="{FF2B5EF4-FFF2-40B4-BE49-F238E27FC236}">
                <a16:creationId xmlns:a16="http://schemas.microsoft.com/office/drawing/2014/main" xmlns="" id="{9F0FBF7E-10FB-C044-BBD5-0A1EA8F93F6D}"/>
              </a:ext>
            </a:extLst>
          </p:cNvPr>
          <p:cNvSpPr/>
          <p:nvPr/>
        </p:nvSpPr>
        <p:spPr>
          <a:xfrm>
            <a:off x="838200" y="-7257"/>
            <a:ext cx="2362200" cy="381000"/>
          </a:xfrm>
          <a:custGeom>
            <a:avLst/>
            <a:gdLst/>
            <a:ahLst/>
            <a:cxnLst/>
            <a:rect l="l" t="t" r="r" b="b"/>
            <a:pathLst>
              <a:path w="2479675" h="1566545">
                <a:moveTo>
                  <a:pt x="0" y="1565998"/>
                </a:moveTo>
                <a:lnTo>
                  <a:pt x="2479332" y="1565998"/>
                </a:lnTo>
                <a:lnTo>
                  <a:pt x="2479332" y="0"/>
                </a:lnTo>
                <a:lnTo>
                  <a:pt x="0" y="0"/>
                </a:lnTo>
                <a:lnTo>
                  <a:pt x="0" y="1565998"/>
                </a:lnTo>
                <a:close/>
              </a:path>
            </a:pathLst>
          </a:custGeom>
          <a:solidFill>
            <a:schemeClr val="bg1"/>
          </a:solidFill>
        </p:spPr>
        <p:txBody>
          <a:bodyPr wrap="square" lIns="0" tIns="0" rIns="0" bIns="0" rtlCol="0"/>
          <a:lstStyle/>
          <a:p>
            <a:endParaRPr sz="1900" dirty="0"/>
          </a:p>
        </p:txBody>
      </p:sp>
      <p:sp>
        <p:nvSpPr>
          <p:cNvPr id="6" name="object 8">
            <a:extLst>
              <a:ext uri="{FF2B5EF4-FFF2-40B4-BE49-F238E27FC236}">
                <a16:creationId xmlns:a16="http://schemas.microsoft.com/office/drawing/2014/main" xmlns="" id="{5EFF320A-D5A8-6548-8E95-0DA83A457C59}"/>
              </a:ext>
            </a:extLst>
          </p:cNvPr>
          <p:cNvSpPr/>
          <p:nvPr/>
        </p:nvSpPr>
        <p:spPr>
          <a:xfrm>
            <a:off x="6281057" y="6495143"/>
            <a:ext cx="2362200" cy="381000"/>
          </a:xfrm>
          <a:custGeom>
            <a:avLst/>
            <a:gdLst/>
            <a:ahLst/>
            <a:cxnLst/>
            <a:rect l="l" t="t" r="r" b="b"/>
            <a:pathLst>
              <a:path w="2479675" h="1566545">
                <a:moveTo>
                  <a:pt x="0" y="1565998"/>
                </a:moveTo>
                <a:lnTo>
                  <a:pt x="2479332" y="1565998"/>
                </a:lnTo>
                <a:lnTo>
                  <a:pt x="2479332" y="0"/>
                </a:lnTo>
                <a:lnTo>
                  <a:pt x="0" y="0"/>
                </a:lnTo>
                <a:lnTo>
                  <a:pt x="0" y="1565998"/>
                </a:lnTo>
                <a:close/>
              </a:path>
            </a:pathLst>
          </a:custGeom>
          <a:solidFill>
            <a:schemeClr val="bg1"/>
          </a:solidFill>
        </p:spPr>
        <p:txBody>
          <a:bodyPr wrap="square" lIns="0" tIns="0" rIns="0" bIns="0" rtlCol="0"/>
          <a:lstStyle/>
          <a:p>
            <a:endParaRPr sz="1900" dirty="0"/>
          </a:p>
        </p:txBody>
      </p:sp>
      <p:pic>
        <p:nvPicPr>
          <p:cNvPr id="8" name="Picture 11">
            <a:extLst>
              <a:ext uri="{FF2B5EF4-FFF2-40B4-BE49-F238E27FC236}">
                <a16:creationId xmlns:a16="http://schemas.microsoft.com/office/drawing/2014/main" xmlns="" id="{CDC0B9EF-4261-4A43-BE28-326C0BC7C73F}"/>
              </a:ext>
            </a:extLst>
          </p:cNvPr>
          <p:cNvPicPr>
            <a:picLocks noChangeAspect="1"/>
          </p:cNvPicPr>
          <p:nvPr/>
        </p:nvPicPr>
        <p:blipFill>
          <a:blip r:embed="rId2" cstate="print">
            <a:biLevel thresh="25000"/>
          </a:blip>
          <a:stretch>
            <a:fillRect/>
          </a:stretch>
        </p:blipFill>
        <p:spPr>
          <a:xfrm>
            <a:off x="6400800" y="228600"/>
            <a:ext cx="914400" cy="914400"/>
          </a:xfrm>
          <a:prstGeom prst="rect">
            <a:avLst/>
          </a:prstGeom>
        </p:spPr>
      </p:pic>
      <p:sp>
        <p:nvSpPr>
          <p:cNvPr id="12" name="Rectangle 11">
            <a:extLst>
              <a:ext uri="{FF2B5EF4-FFF2-40B4-BE49-F238E27FC236}">
                <a16:creationId xmlns:a16="http://schemas.microsoft.com/office/drawing/2014/main" xmlns="" id="{D8CDE6EA-7FCC-1A40-8768-9D9FE31BD33E}"/>
              </a:ext>
            </a:extLst>
          </p:cNvPr>
          <p:cNvSpPr/>
          <p:nvPr/>
        </p:nvSpPr>
        <p:spPr>
          <a:xfrm>
            <a:off x="0" y="714692"/>
            <a:ext cx="8077200" cy="4924425"/>
          </a:xfrm>
          <a:prstGeom prst="rect">
            <a:avLst/>
          </a:prstGeom>
        </p:spPr>
        <p:txBody>
          <a:bodyPr wrap="square">
            <a:spAutoFit/>
          </a:bodyPr>
          <a:lstStyle/>
          <a:p>
            <a:pPr marL="14941">
              <a:spcBef>
                <a:spcPts val="447"/>
              </a:spcBef>
            </a:pPr>
            <a:r>
              <a:rPr lang="es-MX" sz="3200" b="1" dirty="0" smtClean="0">
                <a:solidFill>
                  <a:schemeClr val="accent4">
                    <a:lumMod val="75000"/>
                  </a:schemeClr>
                </a:solidFill>
              </a:rPr>
              <a:t>CONTEXTO</a:t>
            </a:r>
          </a:p>
          <a:p>
            <a:pPr marL="14941">
              <a:spcBef>
                <a:spcPts val="447"/>
              </a:spcBef>
            </a:pPr>
            <a:endParaRPr lang="es-MX" sz="3200" b="1" dirty="0" smtClean="0"/>
          </a:p>
          <a:p>
            <a:pPr marL="14941" algn="just">
              <a:spcBef>
                <a:spcPts val="447"/>
              </a:spcBef>
            </a:pPr>
            <a:r>
              <a:rPr lang="es-MX" sz="2400" dirty="0" smtClean="0">
                <a:solidFill>
                  <a:schemeClr val="accent4">
                    <a:lumMod val="75000"/>
                  </a:schemeClr>
                </a:solidFill>
                <a:latin typeface="Arial" pitchFamily="34" charset="0"/>
                <a:cs typeface="Arial" pitchFamily="34" charset="0"/>
              </a:rPr>
              <a:t>En esta actividad le proponemos a sus estudiantes realizar un diagnóstico participativo con dos fines: el primero, reconocer las necesidades del plantel en términos de convivencia, seguridad y cuidado para establecer mecanismos de acción y atenderlos; el segundo, reconocer si hay o no participación juvenil y qué acciones pueden llevarse a cabo para motivarla y echar a andar proyectos colaborativos. </a:t>
            </a:r>
          </a:p>
          <a:p>
            <a:pPr marL="14941" algn="just">
              <a:spcBef>
                <a:spcPts val="447"/>
              </a:spcBef>
            </a:pPr>
            <a:r>
              <a:rPr lang="es-MX" sz="2400" dirty="0" smtClean="0">
                <a:solidFill>
                  <a:schemeClr val="accent4">
                    <a:lumMod val="75000"/>
                  </a:schemeClr>
                </a:solidFill>
                <a:latin typeface="Arial" pitchFamily="34" charset="0"/>
                <a:cs typeface="Arial" pitchFamily="34" charset="0"/>
              </a:rPr>
              <a:t>Su función como docente será muy importante para alentar a los jóvenes a unir esfuerzos.</a:t>
            </a:r>
          </a:p>
        </p:txBody>
      </p:sp>
      <p:pic>
        <p:nvPicPr>
          <p:cNvPr id="3" name="Picture 2">
            <a:extLst>
              <a:ext uri="{FF2B5EF4-FFF2-40B4-BE49-F238E27FC236}">
                <a16:creationId xmlns:a16="http://schemas.microsoft.com/office/drawing/2014/main" xmlns="" id="{1329982E-4A41-0149-B81B-7C5AD95181C4}"/>
              </a:ext>
            </a:extLst>
          </p:cNvPr>
          <p:cNvPicPr>
            <a:picLocks noChangeAspect="1"/>
          </p:cNvPicPr>
          <p:nvPr/>
        </p:nvPicPr>
        <p:blipFill>
          <a:blip r:embed="rId3" cstate="print">
            <a:lum bright="70000" contrast="-70000"/>
          </a:blip>
          <a:stretch>
            <a:fillRect/>
          </a:stretch>
        </p:blipFill>
        <p:spPr>
          <a:xfrm>
            <a:off x="8001000" y="4343400"/>
            <a:ext cx="1143000" cy="1993900"/>
          </a:xfrm>
          <a:prstGeom prst="rect">
            <a:avLst/>
          </a:prstGeom>
        </p:spPr>
      </p:pic>
    </p:spTree>
    <p:extLst>
      <p:ext uri="{BB962C8B-B14F-4D97-AF65-F5344CB8AC3E}">
        <p14:creationId xmlns:p14="http://schemas.microsoft.com/office/powerpoint/2010/main" xmlns="" val="38341750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7">
            <a:extLst>
              <a:ext uri="{FF2B5EF4-FFF2-40B4-BE49-F238E27FC236}">
                <a16:creationId xmlns:a16="http://schemas.microsoft.com/office/drawing/2014/main" xmlns="" id="{518E3142-096A-134B-84C2-0630E844E6F5}"/>
              </a:ext>
            </a:extLst>
          </p:cNvPr>
          <p:cNvSpPr/>
          <p:nvPr/>
        </p:nvSpPr>
        <p:spPr>
          <a:xfrm>
            <a:off x="0" y="0"/>
            <a:ext cx="9144072" cy="6858000"/>
          </a:xfrm>
          <a:custGeom>
            <a:avLst/>
            <a:gdLst/>
            <a:ahLst/>
            <a:cxnLst/>
            <a:rect l="l" t="t" r="r" b="b"/>
            <a:pathLst>
              <a:path w="5294630" h="1566545">
                <a:moveTo>
                  <a:pt x="0" y="1565998"/>
                </a:moveTo>
                <a:lnTo>
                  <a:pt x="5294566" y="1565998"/>
                </a:lnTo>
                <a:lnTo>
                  <a:pt x="5294566" y="0"/>
                </a:lnTo>
                <a:lnTo>
                  <a:pt x="0" y="0"/>
                </a:lnTo>
                <a:lnTo>
                  <a:pt x="0" y="1565998"/>
                </a:lnTo>
                <a:close/>
              </a:path>
            </a:pathLst>
          </a:custGeom>
          <a:solidFill>
            <a:schemeClr val="accent4">
              <a:lumMod val="20000"/>
              <a:lumOff val="80000"/>
            </a:schemeClr>
          </a:solidFill>
          <a:ln>
            <a:solidFill>
              <a:srgbClr val="004A81"/>
            </a:solidFill>
          </a:ln>
        </p:spPr>
        <p:txBody>
          <a:bodyPr wrap="square" lIns="0" tIns="0" rIns="0" bIns="0" rtlCol="0"/>
          <a:lstStyle/>
          <a:p>
            <a:endParaRPr sz="1900" dirty="0"/>
          </a:p>
        </p:txBody>
      </p:sp>
      <p:sp>
        <p:nvSpPr>
          <p:cNvPr id="5" name="object 8">
            <a:extLst>
              <a:ext uri="{FF2B5EF4-FFF2-40B4-BE49-F238E27FC236}">
                <a16:creationId xmlns:a16="http://schemas.microsoft.com/office/drawing/2014/main" xmlns="" id="{9F0FBF7E-10FB-C044-BBD5-0A1EA8F93F6D}"/>
              </a:ext>
            </a:extLst>
          </p:cNvPr>
          <p:cNvSpPr/>
          <p:nvPr/>
        </p:nvSpPr>
        <p:spPr>
          <a:xfrm>
            <a:off x="838200" y="-7257"/>
            <a:ext cx="2362200" cy="381000"/>
          </a:xfrm>
          <a:custGeom>
            <a:avLst/>
            <a:gdLst/>
            <a:ahLst/>
            <a:cxnLst/>
            <a:rect l="l" t="t" r="r" b="b"/>
            <a:pathLst>
              <a:path w="2479675" h="1566545">
                <a:moveTo>
                  <a:pt x="0" y="1565998"/>
                </a:moveTo>
                <a:lnTo>
                  <a:pt x="2479332" y="1565998"/>
                </a:lnTo>
                <a:lnTo>
                  <a:pt x="2479332" y="0"/>
                </a:lnTo>
                <a:lnTo>
                  <a:pt x="0" y="0"/>
                </a:lnTo>
                <a:lnTo>
                  <a:pt x="0" y="1565998"/>
                </a:lnTo>
                <a:close/>
              </a:path>
            </a:pathLst>
          </a:custGeom>
          <a:solidFill>
            <a:schemeClr val="bg1"/>
          </a:solidFill>
        </p:spPr>
        <p:txBody>
          <a:bodyPr wrap="square" lIns="0" tIns="0" rIns="0" bIns="0" rtlCol="0"/>
          <a:lstStyle/>
          <a:p>
            <a:endParaRPr sz="1900" dirty="0"/>
          </a:p>
        </p:txBody>
      </p:sp>
      <p:sp>
        <p:nvSpPr>
          <p:cNvPr id="6" name="object 8">
            <a:extLst>
              <a:ext uri="{FF2B5EF4-FFF2-40B4-BE49-F238E27FC236}">
                <a16:creationId xmlns:a16="http://schemas.microsoft.com/office/drawing/2014/main" xmlns="" id="{5EFF320A-D5A8-6548-8E95-0DA83A457C59}"/>
              </a:ext>
            </a:extLst>
          </p:cNvPr>
          <p:cNvSpPr/>
          <p:nvPr/>
        </p:nvSpPr>
        <p:spPr>
          <a:xfrm>
            <a:off x="6281057" y="6495143"/>
            <a:ext cx="2362200" cy="381000"/>
          </a:xfrm>
          <a:custGeom>
            <a:avLst/>
            <a:gdLst/>
            <a:ahLst/>
            <a:cxnLst/>
            <a:rect l="l" t="t" r="r" b="b"/>
            <a:pathLst>
              <a:path w="2479675" h="1566545">
                <a:moveTo>
                  <a:pt x="0" y="1565998"/>
                </a:moveTo>
                <a:lnTo>
                  <a:pt x="2479332" y="1565998"/>
                </a:lnTo>
                <a:lnTo>
                  <a:pt x="2479332" y="0"/>
                </a:lnTo>
                <a:lnTo>
                  <a:pt x="0" y="0"/>
                </a:lnTo>
                <a:lnTo>
                  <a:pt x="0" y="1565998"/>
                </a:lnTo>
                <a:close/>
              </a:path>
            </a:pathLst>
          </a:custGeom>
          <a:solidFill>
            <a:schemeClr val="bg1"/>
          </a:solidFill>
        </p:spPr>
        <p:txBody>
          <a:bodyPr wrap="square" lIns="0" tIns="0" rIns="0" bIns="0" rtlCol="0"/>
          <a:lstStyle/>
          <a:p>
            <a:endParaRPr sz="1900" dirty="0"/>
          </a:p>
        </p:txBody>
      </p:sp>
      <p:sp>
        <p:nvSpPr>
          <p:cNvPr id="11" name="Rectangle 1">
            <a:extLst>
              <a:ext uri="{FF2B5EF4-FFF2-40B4-BE49-F238E27FC236}">
                <a16:creationId xmlns:a16="http://schemas.microsoft.com/office/drawing/2014/main" xmlns="" id="{3224F731-B888-5F47-8F28-25747EE91283}"/>
              </a:ext>
            </a:extLst>
          </p:cNvPr>
          <p:cNvSpPr/>
          <p:nvPr/>
        </p:nvSpPr>
        <p:spPr>
          <a:xfrm>
            <a:off x="0" y="-152400"/>
            <a:ext cx="9143999" cy="6924973"/>
          </a:xfrm>
          <a:prstGeom prst="rect">
            <a:avLst/>
          </a:prstGeom>
        </p:spPr>
        <p:txBody>
          <a:bodyPr wrap="square">
            <a:spAutoFit/>
          </a:bodyPr>
          <a:lstStyle/>
          <a:p>
            <a:pPr algn="ctr"/>
            <a:r>
              <a:rPr lang="es-MX" sz="3200" dirty="0" smtClean="0">
                <a:solidFill>
                  <a:schemeClr val="accent4">
                    <a:lumMod val="75000"/>
                  </a:schemeClr>
                </a:solidFill>
              </a:rPr>
              <a:t> </a:t>
            </a:r>
            <a:r>
              <a:rPr lang="es-MX" sz="2800" dirty="0" smtClean="0">
                <a:solidFill>
                  <a:schemeClr val="accent4">
                    <a:lumMod val="75000"/>
                  </a:schemeClr>
                </a:solidFill>
                <a:latin typeface="Arial Black" pitchFamily="34" charset="0"/>
              </a:rPr>
              <a:t>¿Cuál es el objetivo de la lección? </a:t>
            </a:r>
          </a:p>
          <a:p>
            <a:pPr algn="just"/>
            <a:r>
              <a:rPr lang="es-MX" sz="1800" dirty="0" smtClean="0">
                <a:latin typeface="Arial" pitchFamily="34" charset="0"/>
                <a:cs typeface="Arial" pitchFamily="34" charset="0"/>
              </a:rPr>
              <a:t>Que los estudiantes expliquen las características del trabajo colaborativo orientado al cumplimiento de metas comunes, a través de actividades y conversaciones en equipo.</a:t>
            </a:r>
            <a:endParaRPr lang="es-ES" sz="1800" dirty="0" smtClean="0">
              <a:solidFill>
                <a:schemeClr val="bg1"/>
              </a:solidFill>
              <a:latin typeface="Arial" pitchFamily="34" charset="0"/>
              <a:cs typeface="Arial" pitchFamily="34" charset="0"/>
            </a:endParaRPr>
          </a:p>
          <a:p>
            <a:pPr algn="just"/>
            <a:r>
              <a:rPr lang="es-MX" sz="2800" dirty="0" smtClean="0">
                <a:solidFill>
                  <a:schemeClr val="accent4">
                    <a:lumMod val="75000"/>
                  </a:schemeClr>
                </a:solidFill>
                <a:latin typeface="Arial Black" pitchFamily="34" charset="0"/>
              </a:rPr>
              <a:t>¿Por qué es importante?</a:t>
            </a:r>
          </a:p>
          <a:p>
            <a:pPr algn="just"/>
            <a:r>
              <a:rPr lang="es-MX" sz="1800" dirty="0" smtClean="0">
                <a:latin typeface="Arial" pitchFamily="34" charset="0"/>
                <a:cs typeface="Arial" pitchFamily="34" charset="0"/>
              </a:rPr>
              <a:t>Porque visibiliza las problemáticas e intereses de las y los estudiantes para llevar a cabo acciones positivas para favorecer la colaboración en el grupo.</a:t>
            </a:r>
          </a:p>
          <a:p>
            <a:pPr algn="just"/>
            <a:endParaRPr lang="es-MX" sz="2000" dirty="0" smtClean="0">
              <a:latin typeface="Arial" pitchFamily="34" charset="0"/>
              <a:cs typeface="Arial" pitchFamily="34" charset="0"/>
            </a:endParaRPr>
          </a:p>
          <a:p>
            <a:pPr algn="just"/>
            <a:r>
              <a:rPr lang="es-MX" sz="1800" i="1" dirty="0" smtClean="0">
                <a:latin typeface="Arial Black" pitchFamily="34" charset="0"/>
              </a:rPr>
              <a:t>Invita a los estudiantes a leer la introducción, </a:t>
            </a:r>
            <a:r>
              <a:rPr lang="es-MX" sz="1800" dirty="0" smtClean="0">
                <a:latin typeface="Arial Black" pitchFamily="34" charset="0"/>
              </a:rPr>
              <a:t>la cita y El reto es</a:t>
            </a:r>
            <a:r>
              <a:rPr lang="es-MX" sz="1800" i="1" dirty="0" smtClean="0">
                <a:latin typeface="Arial Black" pitchFamily="34" charset="0"/>
              </a:rPr>
              <a:t> de la actividad</a:t>
            </a:r>
            <a:r>
              <a:rPr lang="es-MX" sz="1800" dirty="0" smtClean="0">
                <a:latin typeface="Arial Black" pitchFamily="34" charset="0"/>
              </a:rPr>
              <a:t>.</a:t>
            </a:r>
          </a:p>
          <a:p>
            <a:pPr algn="just"/>
            <a:r>
              <a:rPr lang="es-MX" sz="1800" b="1" dirty="0" smtClean="0">
                <a:solidFill>
                  <a:schemeClr val="accent4">
                    <a:lumMod val="75000"/>
                  </a:schemeClr>
                </a:solidFill>
              </a:rPr>
              <a:t>Lo más hermoso del trabajo en equipo es que siempre tienes a otros de tu lado”. Margaret </a:t>
            </a:r>
            <a:r>
              <a:rPr lang="es-MX" sz="1800" b="1" dirty="0" err="1" smtClean="0">
                <a:solidFill>
                  <a:schemeClr val="accent4">
                    <a:lumMod val="75000"/>
                  </a:schemeClr>
                </a:solidFill>
              </a:rPr>
              <a:t>Carty</a:t>
            </a:r>
            <a:endParaRPr lang="en-US" sz="1800" b="1" dirty="0" smtClean="0">
              <a:solidFill>
                <a:schemeClr val="accent4">
                  <a:lumMod val="75000"/>
                </a:schemeClr>
              </a:solidFill>
              <a:latin typeface="Arial Black" pitchFamily="34" charset="0"/>
              <a:cs typeface="Soberana Sans"/>
            </a:endParaRPr>
          </a:p>
          <a:p>
            <a:pPr algn="just"/>
            <a:endParaRPr lang="es-ES" sz="2000" dirty="0" smtClean="0">
              <a:solidFill>
                <a:schemeClr val="bg1"/>
              </a:solidFill>
              <a:latin typeface="Arial Black" pitchFamily="34" charset="0"/>
            </a:endParaRPr>
          </a:p>
          <a:p>
            <a:pPr algn="just"/>
            <a:r>
              <a:rPr lang="es-ES" sz="2000" dirty="0" smtClean="0">
                <a:solidFill>
                  <a:schemeClr val="bg1"/>
                </a:solidFill>
                <a:latin typeface="Arial Black" pitchFamily="34" charset="0"/>
              </a:rPr>
              <a:t>INTRODUCCIÓN:</a:t>
            </a:r>
          </a:p>
          <a:p>
            <a:pPr algn="just"/>
            <a:r>
              <a:rPr lang="es-MX" sz="1800" dirty="0" smtClean="0">
                <a:solidFill>
                  <a:schemeClr val="accent4">
                    <a:lumMod val="75000"/>
                  </a:schemeClr>
                </a:solidFill>
                <a:latin typeface="Arial" pitchFamily="34" charset="0"/>
                <a:cs typeface="Arial" pitchFamily="34" charset="0"/>
              </a:rPr>
              <a:t>Además de posibilitar el desarrollo y el bienestar de las personas, el trabajo colaborativo entre jóvenes es una herramienta de empoderamiento. En la medida en que participas en acciones para el bien común, codo a codo con tus compañeros de la escuela, reconoces tanto tu poder como el de los otros, e identificas maneras de usarlo para lograr objetivos comunes. A veces es complicado reconocer cómo y para qué implementar acciones conjuntas, por eso suelen realizarse diagnósticos como el que ustedes llevarán a cabo en esta lección. </a:t>
            </a:r>
          </a:p>
          <a:p>
            <a:pPr algn="just"/>
            <a:endParaRPr lang="es-MX" sz="1800" dirty="0" smtClean="0">
              <a:solidFill>
                <a:schemeClr val="accent4">
                  <a:lumMod val="75000"/>
                </a:schemeClr>
              </a:solidFill>
              <a:latin typeface="Arial" pitchFamily="34" charset="0"/>
              <a:cs typeface="Arial" pitchFamily="34" charset="0"/>
            </a:endParaRPr>
          </a:p>
          <a:p>
            <a:pPr algn="just"/>
            <a:r>
              <a:rPr lang="es-MX" sz="1800" b="1" dirty="0" smtClean="0">
                <a:solidFill>
                  <a:schemeClr val="accent4">
                    <a:lumMod val="75000"/>
                  </a:schemeClr>
                </a:solidFill>
                <a:latin typeface="Arial" pitchFamily="34" charset="0"/>
                <a:cs typeface="Arial" pitchFamily="34" charset="0"/>
              </a:rPr>
              <a:t>El reto es</a:t>
            </a:r>
            <a:r>
              <a:rPr lang="es-MX" sz="1800" dirty="0" smtClean="0">
                <a:solidFill>
                  <a:schemeClr val="accent4">
                    <a:lumMod val="75000"/>
                  </a:schemeClr>
                </a:solidFill>
                <a:latin typeface="Arial" pitchFamily="34" charset="0"/>
                <a:cs typeface="Arial" pitchFamily="34" charset="0"/>
              </a:rPr>
              <a:t> explicar las características del trabajo colaborativo orientado al cum</a:t>
            </a:r>
            <a:r>
              <a:rPr lang="es-MX" sz="1800" dirty="0" smtClean="0">
                <a:latin typeface="Arial" pitchFamily="34" charset="0"/>
                <a:cs typeface="Arial" pitchFamily="34" charset="0"/>
              </a:rPr>
              <a:t>plimiento de metas comunes, a través de actividades y conversaciones en equipo. </a:t>
            </a:r>
            <a:endParaRPr lang="en-US" sz="1800" dirty="0">
              <a:solidFill>
                <a:srgbClr val="C00000"/>
              </a:solidFill>
              <a:latin typeface="Arial" pitchFamily="34" charset="0"/>
              <a:cs typeface="Arial" pitchFamily="34" charset="0"/>
            </a:endParaRPr>
          </a:p>
        </p:txBody>
      </p:sp>
    </p:spTree>
    <p:extLst>
      <p:ext uri="{BB962C8B-B14F-4D97-AF65-F5344CB8AC3E}">
        <p14:creationId xmlns:p14="http://schemas.microsoft.com/office/powerpoint/2010/main" xmlns="" val="8135876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7">
            <a:extLst>
              <a:ext uri="{FF2B5EF4-FFF2-40B4-BE49-F238E27FC236}">
                <a16:creationId xmlns:a16="http://schemas.microsoft.com/office/drawing/2014/main" xmlns="" id="{518E3142-096A-134B-84C2-0630E844E6F5}"/>
              </a:ext>
            </a:extLst>
          </p:cNvPr>
          <p:cNvSpPr/>
          <p:nvPr/>
        </p:nvSpPr>
        <p:spPr>
          <a:xfrm>
            <a:off x="0" y="0"/>
            <a:ext cx="9144072" cy="6858000"/>
          </a:xfrm>
          <a:custGeom>
            <a:avLst/>
            <a:gdLst/>
            <a:ahLst/>
            <a:cxnLst/>
            <a:rect l="l" t="t" r="r" b="b"/>
            <a:pathLst>
              <a:path w="5294630" h="1566545">
                <a:moveTo>
                  <a:pt x="0" y="1565998"/>
                </a:moveTo>
                <a:lnTo>
                  <a:pt x="5294566" y="1565998"/>
                </a:lnTo>
                <a:lnTo>
                  <a:pt x="5294566" y="0"/>
                </a:lnTo>
                <a:lnTo>
                  <a:pt x="0" y="0"/>
                </a:lnTo>
                <a:lnTo>
                  <a:pt x="0" y="1565998"/>
                </a:lnTo>
                <a:close/>
              </a:path>
            </a:pathLst>
          </a:custGeom>
          <a:solidFill>
            <a:schemeClr val="accent4">
              <a:lumMod val="20000"/>
              <a:lumOff val="80000"/>
            </a:schemeClr>
          </a:solidFill>
          <a:ln>
            <a:solidFill>
              <a:srgbClr val="004A81"/>
            </a:solidFill>
          </a:ln>
        </p:spPr>
        <p:txBody>
          <a:bodyPr wrap="square" lIns="0" tIns="0" rIns="0" bIns="0" rtlCol="0"/>
          <a:lstStyle/>
          <a:p>
            <a:pPr algn="just"/>
            <a:endParaRPr sz="1900" dirty="0"/>
          </a:p>
        </p:txBody>
      </p:sp>
      <p:sp>
        <p:nvSpPr>
          <p:cNvPr id="5" name="object 8">
            <a:extLst>
              <a:ext uri="{FF2B5EF4-FFF2-40B4-BE49-F238E27FC236}">
                <a16:creationId xmlns:a16="http://schemas.microsoft.com/office/drawing/2014/main" xmlns="" id="{9F0FBF7E-10FB-C044-BBD5-0A1EA8F93F6D}"/>
              </a:ext>
            </a:extLst>
          </p:cNvPr>
          <p:cNvSpPr/>
          <p:nvPr/>
        </p:nvSpPr>
        <p:spPr>
          <a:xfrm>
            <a:off x="838200" y="-7257"/>
            <a:ext cx="2362200" cy="381000"/>
          </a:xfrm>
          <a:custGeom>
            <a:avLst/>
            <a:gdLst/>
            <a:ahLst/>
            <a:cxnLst/>
            <a:rect l="l" t="t" r="r" b="b"/>
            <a:pathLst>
              <a:path w="2479675" h="1566545">
                <a:moveTo>
                  <a:pt x="0" y="1565998"/>
                </a:moveTo>
                <a:lnTo>
                  <a:pt x="2479332" y="1565998"/>
                </a:lnTo>
                <a:lnTo>
                  <a:pt x="2479332" y="0"/>
                </a:lnTo>
                <a:lnTo>
                  <a:pt x="0" y="0"/>
                </a:lnTo>
                <a:lnTo>
                  <a:pt x="0" y="1565998"/>
                </a:lnTo>
                <a:close/>
              </a:path>
            </a:pathLst>
          </a:custGeom>
          <a:solidFill>
            <a:schemeClr val="bg1"/>
          </a:solidFill>
        </p:spPr>
        <p:txBody>
          <a:bodyPr wrap="square" lIns="0" tIns="0" rIns="0" bIns="0" rtlCol="0"/>
          <a:lstStyle/>
          <a:p>
            <a:endParaRPr sz="1900"/>
          </a:p>
        </p:txBody>
      </p:sp>
      <p:sp>
        <p:nvSpPr>
          <p:cNvPr id="6" name="object 8">
            <a:extLst>
              <a:ext uri="{FF2B5EF4-FFF2-40B4-BE49-F238E27FC236}">
                <a16:creationId xmlns:a16="http://schemas.microsoft.com/office/drawing/2014/main" xmlns="" id="{5EFF320A-D5A8-6548-8E95-0DA83A457C59}"/>
              </a:ext>
            </a:extLst>
          </p:cNvPr>
          <p:cNvSpPr/>
          <p:nvPr/>
        </p:nvSpPr>
        <p:spPr>
          <a:xfrm>
            <a:off x="6281057" y="6495143"/>
            <a:ext cx="2362200" cy="381000"/>
          </a:xfrm>
          <a:custGeom>
            <a:avLst/>
            <a:gdLst/>
            <a:ahLst/>
            <a:cxnLst/>
            <a:rect l="l" t="t" r="r" b="b"/>
            <a:pathLst>
              <a:path w="2479675" h="1566545">
                <a:moveTo>
                  <a:pt x="0" y="1565998"/>
                </a:moveTo>
                <a:lnTo>
                  <a:pt x="2479332" y="1565998"/>
                </a:lnTo>
                <a:lnTo>
                  <a:pt x="2479332" y="0"/>
                </a:lnTo>
                <a:lnTo>
                  <a:pt x="0" y="0"/>
                </a:lnTo>
                <a:lnTo>
                  <a:pt x="0" y="1565998"/>
                </a:lnTo>
                <a:close/>
              </a:path>
            </a:pathLst>
          </a:custGeom>
          <a:solidFill>
            <a:schemeClr val="bg1"/>
          </a:solidFill>
        </p:spPr>
        <p:txBody>
          <a:bodyPr wrap="square" lIns="0" tIns="0" rIns="0" bIns="0" rtlCol="0"/>
          <a:lstStyle/>
          <a:p>
            <a:endParaRPr sz="1900"/>
          </a:p>
        </p:txBody>
      </p:sp>
      <p:sp>
        <p:nvSpPr>
          <p:cNvPr id="10" name="Rectangle 1">
            <a:extLst>
              <a:ext uri="{FF2B5EF4-FFF2-40B4-BE49-F238E27FC236}">
                <a16:creationId xmlns:a16="http://schemas.microsoft.com/office/drawing/2014/main" xmlns="" id="{3224F731-B888-5F47-8F28-25747EE91283}"/>
              </a:ext>
            </a:extLst>
          </p:cNvPr>
          <p:cNvSpPr/>
          <p:nvPr/>
        </p:nvSpPr>
        <p:spPr>
          <a:xfrm>
            <a:off x="0" y="762000"/>
            <a:ext cx="9144000" cy="5355312"/>
          </a:xfrm>
          <a:prstGeom prst="rect">
            <a:avLst/>
          </a:prstGeom>
        </p:spPr>
        <p:txBody>
          <a:bodyPr wrap="square">
            <a:spAutoFit/>
          </a:bodyPr>
          <a:lstStyle/>
          <a:p>
            <a:pPr algn="just"/>
            <a:r>
              <a:rPr lang="es-MX" sz="2400" dirty="0" smtClean="0">
                <a:solidFill>
                  <a:schemeClr val="accent4">
                    <a:lumMod val="75000"/>
                  </a:schemeClr>
                </a:solidFill>
              </a:rPr>
              <a:t>Recapitule el texto de los apartados y promueva su reflexión. Puede preguntar al grupo qué conocen sobre la </a:t>
            </a:r>
            <a:r>
              <a:rPr lang="es-MX" sz="2400" b="1" dirty="0" smtClean="0">
                <a:solidFill>
                  <a:schemeClr val="accent4">
                    <a:lumMod val="75000"/>
                  </a:schemeClr>
                </a:solidFill>
              </a:rPr>
              <a:t>participación juvenil</a:t>
            </a:r>
            <a:r>
              <a:rPr lang="es-MX" sz="2400" dirty="0" smtClean="0">
                <a:solidFill>
                  <a:schemeClr val="accent4">
                    <a:lumMod val="75000"/>
                  </a:schemeClr>
                </a:solidFill>
              </a:rPr>
              <a:t>. Esto permitirá recuperar conocimientos previos e iniciar con las actividades de la variación.</a:t>
            </a:r>
          </a:p>
          <a:p>
            <a:pPr algn="just"/>
            <a:endParaRPr lang="es-ES" sz="2400" dirty="0" smtClean="0">
              <a:solidFill>
                <a:schemeClr val="bg1"/>
              </a:solidFill>
              <a:latin typeface="Soberana Sans" panose="02000000000000000000" pitchFamily="2" charset="77"/>
            </a:endParaRPr>
          </a:p>
          <a:p>
            <a:pPr algn="just"/>
            <a:endParaRPr lang="es-ES" sz="2400" dirty="0" smtClean="0">
              <a:solidFill>
                <a:schemeClr val="bg1"/>
              </a:solidFill>
              <a:latin typeface="Soberana Sans" panose="02000000000000000000" pitchFamily="2" charset="77"/>
            </a:endParaRPr>
          </a:p>
          <a:p>
            <a:pPr algn="just"/>
            <a:endParaRPr lang="es-ES" sz="2400" dirty="0" smtClean="0">
              <a:solidFill>
                <a:schemeClr val="bg1"/>
              </a:solidFill>
              <a:latin typeface="Soberana Sans" panose="02000000000000000000" pitchFamily="2" charset="77"/>
            </a:endParaRPr>
          </a:p>
          <a:p>
            <a:pPr algn="just"/>
            <a:endParaRPr lang="es-ES" sz="2400" dirty="0" smtClean="0">
              <a:solidFill>
                <a:schemeClr val="bg1"/>
              </a:solidFill>
              <a:latin typeface="Soberana Sans" panose="02000000000000000000" pitchFamily="2" charset="77"/>
            </a:endParaRPr>
          </a:p>
          <a:p>
            <a:pPr algn="just"/>
            <a:r>
              <a:rPr lang="es-MX" sz="1800" dirty="0" smtClean="0">
                <a:solidFill>
                  <a:schemeClr val="accent4">
                    <a:lumMod val="75000"/>
                  </a:schemeClr>
                </a:solidFill>
              </a:rPr>
              <a:t>CONCEPTO CLAVE </a:t>
            </a:r>
          </a:p>
          <a:p>
            <a:pPr algn="just"/>
            <a:r>
              <a:rPr lang="es-MX" sz="1800" b="1" dirty="0" smtClean="0"/>
              <a:t>Participación juvenil: </a:t>
            </a:r>
            <a:r>
              <a:rPr lang="es-MX" sz="1800" dirty="0" smtClean="0"/>
              <a:t>Es involucrar a los jóvenes en las acciones sociales a favor de un bien común. Tanto la participación como el reconocimiento de su importancia y valor es parte fundamental de los objetivos de la UNESCO.</a:t>
            </a:r>
          </a:p>
          <a:p>
            <a:pPr algn="just"/>
            <a:endParaRPr lang="es-ES" sz="2400" dirty="0" smtClean="0">
              <a:solidFill>
                <a:schemeClr val="bg1"/>
              </a:solidFill>
              <a:latin typeface="Soberana Sans" panose="02000000000000000000" pitchFamily="2" charset="77"/>
            </a:endParaRPr>
          </a:p>
          <a:p>
            <a:pPr algn="just"/>
            <a:r>
              <a:rPr lang="es-MX" sz="1800" dirty="0" smtClean="0">
                <a:solidFill>
                  <a:schemeClr val="accent4">
                    <a:lumMod val="75000"/>
                  </a:schemeClr>
                </a:solidFill>
              </a:rPr>
              <a:t>GLOSARIO</a:t>
            </a:r>
            <a:r>
              <a:rPr lang="es-MX" sz="1800" dirty="0" smtClean="0"/>
              <a:t> </a:t>
            </a:r>
          </a:p>
          <a:p>
            <a:pPr algn="just"/>
            <a:r>
              <a:rPr lang="es-MX" sz="1800" b="1" dirty="0" smtClean="0"/>
              <a:t>Empoderamiento:</a:t>
            </a:r>
            <a:r>
              <a:rPr lang="es-MX" sz="1800" dirty="0" smtClean="0"/>
              <a:t> Reconocer, reforzar y hacer notable el poder o las cualidades propias y de las demás personas.</a:t>
            </a:r>
            <a:endParaRPr lang="en-US" sz="1800" dirty="0">
              <a:solidFill>
                <a:schemeClr val="bg1"/>
              </a:solidFill>
              <a:latin typeface="Soberana Sans" panose="02000000000000000000" pitchFamily="2" charset="77"/>
            </a:endParaRPr>
          </a:p>
        </p:txBody>
      </p:sp>
      <p:sp>
        <p:nvSpPr>
          <p:cNvPr id="7" name="6 CuadroTexto"/>
          <p:cNvSpPr txBox="1"/>
          <p:nvPr/>
        </p:nvSpPr>
        <p:spPr>
          <a:xfrm>
            <a:off x="0" y="0"/>
            <a:ext cx="9144000" cy="830997"/>
          </a:xfrm>
          <a:prstGeom prst="rect">
            <a:avLst/>
          </a:prstGeom>
          <a:noFill/>
        </p:spPr>
        <p:txBody>
          <a:bodyPr wrap="square" rtlCol="0">
            <a:spAutoFit/>
          </a:bodyPr>
          <a:lstStyle/>
          <a:p>
            <a:pPr algn="ctr"/>
            <a:r>
              <a:rPr lang="es-MX" sz="2400" dirty="0" smtClean="0">
                <a:latin typeface="Arial Black" pitchFamily="34" charset="0"/>
              </a:rPr>
              <a:t>Estructura de </a:t>
            </a:r>
            <a:r>
              <a:rPr lang="es-MX" sz="2400" dirty="0" smtClean="0">
                <a:solidFill>
                  <a:schemeClr val="bg1">
                    <a:lumMod val="95000"/>
                  </a:schemeClr>
                </a:solidFill>
                <a:latin typeface="Arial Black" pitchFamily="34" charset="0"/>
              </a:rPr>
              <a:t>la sesión y recomendaciones específicas</a:t>
            </a:r>
            <a:endParaRPr lang="es-MX" sz="2400" dirty="0">
              <a:solidFill>
                <a:schemeClr val="bg1">
                  <a:lumMod val="95000"/>
                </a:schemeClr>
              </a:solidFill>
            </a:endParaRPr>
          </a:p>
        </p:txBody>
      </p:sp>
    </p:spTree>
    <p:extLst>
      <p:ext uri="{BB962C8B-B14F-4D97-AF65-F5344CB8AC3E}">
        <p14:creationId xmlns:p14="http://schemas.microsoft.com/office/powerpoint/2010/main" xmlns="" val="28336171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8">
            <a:extLst>
              <a:ext uri="{FF2B5EF4-FFF2-40B4-BE49-F238E27FC236}">
                <a16:creationId xmlns:a16="http://schemas.microsoft.com/office/drawing/2014/main" xmlns="" id="{43BD8204-512F-F449-8C88-0469A1952012}"/>
              </a:ext>
            </a:extLst>
          </p:cNvPr>
          <p:cNvSpPr/>
          <p:nvPr/>
        </p:nvSpPr>
        <p:spPr>
          <a:xfrm>
            <a:off x="1143000" y="0"/>
            <a:ext cx="2362200" cy="381000"/>
          </a:xfrm>
          <a:custGeom>
            <a:avLst/>
            <a:gdLst/>
            <a:ahLst/>
            <a:cxnLst/>
            <a:rect l="l" t="t" r="r" b="b"/>
            <a:pathLst>
              <a:path w="2479675" h="1566545">
                <a:moveTo>
                  <a:pt x="0" y="1565998"/>
                </a:moveTo>
                <a:lnTo>
                  <a:pt x="2479332" y="1565998"/>
                </a:lnTo>
                <a:lnTo>
                  <a:pt x="2479332" y="0"/>
                </a:lnTo>
                <a:lnTo>
                  <a:pt x="0" y="0"/>
                </a:lnTo>
                <a:lnTo>
                  <a:pt x="0" y="1565998"/>
                </a:lnTo>
                <a:close/>
              </a:path>
            </a:pathLst>
          </a:custGeom>
          <a:solidFill>
            <a:schemeClr val="accent6">
              <a:lumMod val="75000"/>
            </a:schemeClr>
          </a:solidFill>
        </p:spPr>
        <p:txBody>
          <a:bodyPr wrap="square" lIns="0" tIns="0" rIns="0" bIns="0" rtlCol="0"/>
          <a:lstStyle/>
          <a:p>
            <a:endParaRPr sz="1900" dirty="0"/>
          </a:p>
        </p:txBody>
      </p:sp>
      <p:sp>
        <p:nvSpPr>
          <p:cNvPr id="2" name="Rectangle 1">
            <a:extLst>
              <a:ext uri="{FF2B5EF4-FFF2-40B4-BE49-F238E27FC236}">
                <a16:creationId xmlns:a16="http://schemas.microsoft.com/office/drawing/2014/main" xmlns="" id="{3224F731-B888-5F47-8F28-25747EE91283}"/>
              </a:ext>
            </a:extLst>
          </p:cNvPr>
          <p:cNvSpPr/>
          <p:nvPr/>
        </p:nvSpPr>
        <p:spPr>
          <a:xfrm>
            <a:off x="0" y="0"/>
            <a:ext cx="9144000" cy="6986528"/>
          </a:xfrm>
          <a:prstGeom prst="rect">
            <a:avLst/>
          </a:prstGeom>
          <a:solidFill>
            <a:schemeClr val="accent4">
              <a:lumMod val="60000"/>
              <a:lumOff val="40000"/>
            </a:schemeClr>
          </a:solidFill>
        </p:spPr>
        <p:txBody>
          <a:bodyPr wrap="square">
            <a:spAutoFit/>
          </a:bodyPr>
          <a:lstStyle/>
          <a:p>
            <a:pPr marL="14941">
              <a:spcBef>
                <a:spcPts val="447"/>
              </a:spcBef>
            </a:pPr>
            <a:r>
              <a:rPr lang="en-US" sz="2000" b="1" spc="-5" dirty="0" err="1">
                <a:solidFill>
                  <a:schemeClr val="accent4">
                    <a:lumMod val="75000"/>
                  </a:schemeClr>
                </a:solidFill>
                <a:latin typeface="Arial Black" pitchFamily="34" charset="0"/>
                <a:cs typeface="Soberana Sans"/>
              </a:rPr>
              <a:t>Actividad</a:t>
            </a:r>
            <a:r>
              <a:rPr lang="en-US" sz="2000" b="1" spc="-5" dirty="0">
                <a:solidFill>
                  <a:schemeClr val="accent4">
                    <a:lumMod val="75000"/>
                  </a:schemeClr>
                </a:solidFill>
                <a:latin typeface="Arial Black" pitchFamily="34" charset="0"/>
                <a:cs typeface="Soberana Sans"/>
              </a:rPr>
              <a:t> </a:t>
            </a:r>
            <a:r>
              <a:rPr lang="en-US" sz="2000" b="1" dirty="0">
                <a:solidFill>
                  <a:schemeClr val="accent4">
                    <a:lumMod val="75000"/>
                  </a:schemeClr>
                </a:solidFill>
                <a:latin typeface="Arial Black" pitchFamily="34" charset="0"/>
                <a:cs typeface="Soberana Sans"/>
              </a:rPr>
              <a:t>1</a:t>
            </a:r>
            <a:r>
              <a:rPr lang="en-US" sz="2000" b="1" dirty="0" smtClean="0">
                <a:solidFill>
                  <a:schemeClr val="accent4">
                    <a:lumMod val="75000"/>
                  </a:schemeClr>
                </a:solidFill>
                <a:latin typeface="Arial Black" pitchFamily="34" charset="0"/>
                <a:cs typeface="Soberana Sans"/>
              </a:rPr>
              <a:t>. </a:t>
            </a:r>
            <a:r>
              <a:rPr lang="en-US" sz="2000" b="1" dirty="0" err="1" smtClean="0">
                <a:solidFill>
                  <a:schemeClr val="accent4">
                    <a:lumMod val="75000"/>
                  </a:schemeClr>
                </a:solidFill>
                <a:latin typeface="Arial Black" pitchFamily="34" charset="0"/>
                <a:cs typeface="Soberana Sans"/>
              </a:rPr>
              <a:t>Árbol</a:t>
            </a:r>
            <a:r>
              <a:rPr lang="en-US" sz="2000" b="1" dirty="0" smtClean="0">
                <a:solidFill>
                  <a:schemeClr val="accent4">
                    <a:lumMod val="75000"/>
                  </a:schemeClr>
                </a:solidFill>
                <a:latin typeface="Arial Black" pitchFamily="34" charset="0"/>
                <a:cs typeface="Soberana Sans"/>
              </a:rPr>
              <a:t> </a:t>
            </a:r>
            <a:r>
              <a:rPr lang="en-US" sz="2000" b="1" dirty="0" err="1" smtClean="0">
                <a:solidFill>
                  <a:schemeClr val="accent4">
                    <a:lumMod val="75000"/>
                  </a:schemeClr>
                </a:solidFill>
                <a:latin typeface="Arial Black" pitchFamily="34" charset="0"/>
                <a:cs typeface="Soberana Sans"/>
              </a:rPr>
              <a:t>para</a:t>
            </a:r>
            <a:r>
              <a:rPr lang="en-US" sz="2000" b="1" dirty="0" smtClean="0">
                <a:solidFill>
                  <a:schemeClr val="accent4">
                    <a:lumMod val="75000"/>
                  </a:schemeClr>
                </a:solidFill>
                <a:latin typeface="Arial Black" pitchFamily="34" charset="0"/>
                <a:cs typeface="Soberana Sans"/>
              </a:rPr>
              <a:t> </a:t>
            </a:r>
            <a:r>
              <a:rPr lang="en-US" sz="2000" b="1" dirty="0" err="1" smtClean="0">
                <a:solidFill>
                  <a:schemeClr val="accent4">
                    <a:lumMod val="75000"/>
                  </a:schemeClr>
                </a:solidFill>
                <a:latin typeface="Arial Black" pitchFamily="34" charset="0"/>
                <a:cs typeface="Soberana Sans"/>
              </a:rPr>
              <a:t>identificar</a:t>
            </a:r>
            <a:r>
              <a:rPr lang="en-US" sz="2000" b="1" dirty="0" smtClean="0">
                <a:solidFill>
                  <a:schemeClr val="accent4">
                    <a:lumMod val="75000"/>
                  </a:schemeClr>
                </a:solidFill>
                <a:latin typeface="Arial Black" pitchFamily="34" charset="0"/>
                <a:cs typeface="Soberana Sans"/>
              </a:rPr>
              <a:t> </a:t>
            </a:r>
            <a:r>
              <a:rPr lang="en-US" sz="2000" b="1" dirty="0" err="1" smtClean="0">
                <a:solidFill>
                  <a:schemeClr val="accent4">
                    <a:lumMod val="75000"/>
                  </a:schemeClr>
                </a:solidFill>
                <a:latin typeface="Arial Black" pitchFamily="34" charset="0"/>
                <a:cs typeface="Soberana Sans"/>
              </a:rPr>
              <a:t>aspectos</a:t>
            </a:r>
            <a:r>
              <a:rPr lang="en-US" sz="2000" b="1" dirty="0" smtClean="0">
                <a:solidFill>
                  <a:schemeClr val="accent4">
                    <a:lumMod val="75000"/>
                  </a:schemeClr>
                </a:solidFill>
                <a:latin typeface="Arial Black" pitchFamily="34" charset="0"/>
                <a:cs typeface="Soberana Sans"/>
              </a:rPr>
              <a:t> de </a:t>
            </a:r>
            <a:r>
              <a:rPr lang="en-US" sz="2000" b="1" dirty="0" err="1" smtClean="0">
                <a:solidFill>
                  <a:schemeClr val="accent4">
                    <a:lumMod val="75000"/>
                  </a:schemeClr>
                </a:solidFill>
                <a:latin typeface="Arial Black" pitchFamily="34" charset="0"/>
                <a:cs typeface="Soberana Sans"/>
              </a:rPr>
              <a:t>nuestro</a:t>
            </a:r>
            <a:r>
              <a:rPr lang="es-MX" sz="2000" dirty="0" smtClean="0">
                <a:solidFill>
                  <a:schemeClr val="accent4">
                    <a:lumMod val="75000"/>
                  </a:schemeClr>
                </a:solidFill>
                <a:latin typeface="Arial Black" pitchFamily="34" charset="0"/>
              </a:rPr>
              <a:t> trabajo colaborativo.</a:t>
            </a:r>
          </a:p>
          <a:p>
            <a:pPr algn="just"/>
            <a:r>
              <a:rPr lang="es-MX" sz="1800" dirty="0" smtClean="0">
                <a:solidFill>
                  <a:schemeClr val="accent4">
                    <a:lumMod val="75000"/>
                  </a:schemeClr>
                </a:solidFill>
                <a:latin typeface="Arial" pitchFamily="34" charset="0"/>
                <a:cs typeface="Arial" pitchFamily="34" charset="0"/>
              </a:rPr>
              <a:t>Señale que el objetivo de </a:t>
            </a:r>
            <a:r>
              <a:rPr lang="es-MX" sz="1800" dirty="0" smtClean="0">
                <a:solidFill>
                  <a:schemeClr val="accent4">
                    <a:lumMod val="20000"/>
                    <a:lumOff val="80000"/>
                  </a:schemeClr>
                </a:solidFill>
                <a:latin typeface="Arial" pitchFamily="34" charset="0"/>
                <a:cs typeface="Arial" pitchFamily="34" charset="0"/>
              </a:rPr>
              <a:t>la presente actividad es </a:t>
            </a:r>
            <a:r>
              <a:rPr lang="es-MX" sz="1800" dirty="0" smtClean="0">
                <a:solidFill>
                  <a:schemeClr val="accent4">
                    <a:lumMod val="75000"/>
                  </a:schemeClr>
                </a:solidFill>
                <a:latin typeface="Arial" pitchFamily="34" charset="0"/>
                <a:cs typeface="Arial" pitchFamily="34" charset="0"/>
              </a:rPr>
              <a:t>realizar un diagnóstico sobre el trabajo colaborativo en la </a:t>
            </a:r>
            <a:r>
              <a:rPr lang="es-MX" sz="1800" dirty="0" smtClean="0">
                <a:solidFill>
                  <a:schemeClr val="accent4">
                    <a:lumMod val="20000"/>
                    <a:lumOff val="80000"/>
                  </a:schemeClr>
                </a:solidFill>
                <a:latin typeface="Arial" pitchFamily="34" charset="0"/>
                <a:cs typeface="Arial" pitchFamily="34" charset="0"/>
              </a:rPr>
              <a:t>escuela, señalando sus aspectos, </a:t>
            </a:r>
          </a:p>
          <a:p>
            <a:pPr algn="just"/>
            <a:endParaRPr lang="es-ES" sz="2000" dirty="0" smtClean="0">
              <a:solidFill>
                <a:schemeClr val="accent4">
                  <a:lumMod val="75000"/>
                </a:schemeClr>
              </a:solidFill>
              <a:latin typeface="Arial" pitchFamily="34" charset="0"/>
              <a:cs typeface="Arial" pitchFamily="34" charset="0"/>
            </a:endParaRPr>
          </a:p>
          <a:p>
            <a:pPr algn="just"/>
            <a:r>
              <a:rPr lang="es-MX" sz="1800" dirty="0" smtClean="0">
                <a:solidFill>
                  <a:schemeClr val="accent4">
                    <a:lumMod val="75000"/>
                  </a:schemeClr>
                </a:solidFill>
                <a:latin typeface="Arial" pitchFamily="34" charset="0"/>
                <a:cs typeface="Arial" pitchFamily="34" charset="0"/>
              </a:rPr>
              <a:t>Dibujen en el pizarrón </a:t>
            </a:r>
            <a:r>
              <a:rPr lang="es-MX" sz="1800" dirty="0" smtClean="0">
                <a:solidFill>
                  <a:schemeClr val="accent4">
                    <a:lumMod val="20000"/>
                    <a:lumOff val="80000"/>
                  </a:schemeClr>
                </a:solidFill>
                <a:latin typeface="Arial" pitchFamily="34" charset="0"/>
                <a:cs typeface="Arial" pitchFamily="34" charset="0"/>
              </a:rPr>
              <a:t>un árbol grande que incluya follaje</a:t>
            </a:r>
            <a:r>
              <a:rPr lang="es-MX" sz="1800" dirty="0" smtClean="0">
                <a:solidFill>
                  <a:schemeClr val="accent4">
                    <a:lumMod val="75000"/>
                  </a:schemeClr>
                </a:solidFill>
                <a:latin typeface="Arial" pitchFamily="34" charset="0"/>
                <a:cs typeface="Arial" pitchFamily="34" charset="0"/>
              </a:rPr>
              <a:t>, tronco y raíces. Para completarlo, a modo de </a:t>
            </a:r>
            <a:r>
              <a:rPr lang="es-MX" sz="1800" dirty="0" smtClean="0">
                <a:solidFill>
                  <a:schemeClr val="accent4">
                    <a:lumMod val="20000"/>
                    <a:lumOff val="80000"/>
                  </a:schemeClr>
                </a:solidFill>
                <a:latin typeface="Arial" pitchFamily="34" charset="0"/>
                <a:cs typeface="Arial" pitchFamily="34" charset="0"/>
              </a:rPr>
              <a:t>diagnóstico, sigan las siguientes indicaciones</a:t>
            </a:r>
            <a:r>
              <a:rPr lang="es-MX" sz="1800" dirty="0" smtClean="0">
                <a:solidFill>
                  <a:schemeClr val="accent4">
                    <a:lumMod val="75000"/>
                  </a:schemeClr>
                </a:solidFill>
                <a:latin typeface="Arial" pitchFamily="34" charset="0"/>
                <a:cs typeface="Arial" pitchFamily="34" charset="0"/>
              </a:rPr>
              <a:t>: </a:t>
            </a:r>
          </a:p>
          <a:p>
            <a:pPr algn="just"/>
            <a:endParaRPr lang="es-ES" sz="1800" dirty="0" smtClean="0">
              <a:solidFill>
                <a:schemeClr val="accent4">
                  <a:lumMod val="75000"/>
                </a:schemeClr>
              </a:solidFill>
              <a:latin typeface="Arial" pitchFamily="34" charset="0"/>
              <a:cs typeface="Arial" pitchFamily="34" charset="0"/>
            </a:endParaRPr>
          </a:p>
          <a:p>
            <a:pPr algn="just"/>
            <a:endParaRPr lang="es-ES" sz="1800" dirty="0" smtClean="0">
              <a:solidFill>
                <a:schemeClr val="accent4">
                  <a:lumMod val="75000"/>
                </a:schemeClr>
              </a:solidFill>
              <a:latin typeface="Arial" pitchFamily="34" charset="0"/>
              <a:cs typeface="Arial" pitchFamily="34" charset="0"/>
            </a:endParaRPr>
          </a:p>
          <a:p>
            <a:pPr algn="just"/>
            <a:endParaRPr lang="es-ES" sz="1800" dirty="0" smtClean="0">
              <a:solidFill>
                <a:schemeClr val="accent4">
                  <a:lumMod val="75000"/>
                </a:schemeClr>
              </a:solidFill>
              <a:latin typeface="Arial" pitchFamily="34" charset="0"/>
              <a:cs typeface="Arial" pitchFamily="34" charset="0"/>
            </a:endParaRPr>
          </a:p>
          <a:p>
            <a:pPr algn="just"/>
            <a:endParaRPr lang="es-ES" sz="1800" dirty="0" smtClean="0">
              <a:solidFill>
                <a:schemeClr val="accent4">
                  <a:lumMod val="75000"/>
                </a:schemeClr>
              </a:solidFill>
              <a:latin typeface="Arial" pitchFamily="34" charset="0"/>
              <a:cs typeface="Arial" pitchFamily="34" charset="0"/>
            </a:endParaRPr>
          </a:p>
          <a:p>
            <a:pPr algn="just"/>
            <a:endParaRPr lang="es-ES" sz="1800" dirty="0" smtClean="0">
              <a:solidFill>
                <a:schemeClr val="accent4">
                  <a:lumMod val="75000"/>
                </a:schemeClr>
              </a:solidFill>
              <a:latin typeface="Arial" pitchFamily="34" charset="0"/>
              <a:cs typeface="Arial" pitchFamily="34" charset="0"/>
            </a:endParaRPr>
          </a:p>
          <a:p>
            <a:pPr algn="just"/>
            <a:endParaRPr lang="es-MX" sz="1800" dirty="0" smtClean="0">
              <a:solidFill>
                <a:schemeClr val="accent4">
                  <a:lumMod val="75000"/>
                </a:schemeClr>
              </a:solidFill>
              <a:latin typeface="Arial" pitchFamily="34" charset="0"/>
              <a:cs typeface="Arial" pitchFamily="34" charset="0"/>
            </a:endParaRPr>
          </a:p>
          <a:p>
            <a:pPr marL="457200" indent="-457200" algn="just">
              <a:buAutoNum type="alphaLcPeriod"/>
            </a:pPr>
            <a:r>
              <a:rPr lang="es-MX" sz="1800" dirty="0" smtClean="0">
                <a:latin typeface="Arial" pitchFamily="34" charset="0"/>
                <a:cs typeface="Arial" pitchFamily="34" charset="0"/>
              </a:rPr>
              <a:t>Realicen una lluvia de </a:t>
            </a:r>
            <a:r>
              <a:rPr lang="es-MX" sz="1800" dirty="0" smtClean="0">
                <a:solidFill>
                  <a:schemeClr val="accent4">
                    <a:lumMod val="20000"/>
                    <a:lumOff val="80000"/>
                  </a:schemeClr>
                </a:solidFill>
                <a:latin typeface="Arial" pitchFamily="34" charset="0"/>
                <a:cs typeface="Arial" pitchFamily="34" charset="0"/>
              </a:rPr>
              <a:t>ideas en la que identifiquen los siguientes </a:t>
            </a:r>
            <a:r>
              <a:rPr lang="es-MX" sz="1800" dirty="0" smtClean="0">
                <a:latin typeface="Arial" pitchFamily="34" charset="0"/>
                <a:cs typeface="Arial" pitchFamily="34" charset="0"/>
              </a:rPr>
              <a:t>aspectos: </a:t>
            </a:r>
          </a:p>
          <a:p>
            <a:pPr marL="457200" indent="-457200" algn="just"/>
            <a:r>
              <a:rPr lang="es-MX" sz="1800" dirty="0" smtClean="0">
                <a:latin typeface="Arial" pitchFamily="34" charset="0"/>
                <a:cs typeface="Arial" pitchFamily="34" charset="0"/>
              </a:rPr>
              <a:t>• </a:t>
            </a:r>
            <a:r>
              <a:rPr lang="es-MX" sz="1600" dirty="0" smtClean="0">
                <a:latin typeface="Arial" pitchFamily="34" charset="0"/>
                <a:cs typeface="Arial" pitchFamily="34" charset="0"/>
              </a:rPr>
              <a:t>Acciones que favorecen el </a:t>
            </a:r>
            <a:r>
              <a:rPr lang="es-MX" sz="1600" dirty="0" smtClean="0">
                <a:solidFill>
                  <a:schemeClr val="accent4">
                    <a:lumMod val="20000"/>
                    <a:lumOff val="80000"/>
                  </a:schemeClr>
                </a:solidFill>
                <a:latin typeface="Arial" pitchFamily="34" charset="0"/>
                <a:cs typeface="Arial" pitchFamily="34" charset="0"/>
              </a:rPr>
              <a:t>trabajo colaborativo, por ejemplo, la comunicación</a:t>
            </a:r>
            <a:r>
              <a:rPr lang="es-MX" sz="1600" dirty="0" smtClean="0">
                <a:latin typeface="Arial" pitchFamily="34" charset="0"/>
                <a:cs typeface="Arial" pitchFamily="34" charset="0"/>
              </a:rPr>
              <a:t>.</a:t>
            </a:r>
          </a:p>
          <a:p>
            <a:pPr marL="457200" indent="-457200" algn="just"/>
            <a:r>
              <a:rPr lang="es-MX" sz="1600" dirty="0" smtClean="0">
                <a:latin typeface="Arial" pitchFamily="34" charset="0"/>
                <a:cs typeface="Arial" pitchFamily="34" charset="0"/>
              </a:rPr>
              <a:t>• Acciones que realizan todos </a:t>
            </a:r>
            <a:r>
              <a:rPr lang="es-MX" sz="1600" dirty="0" smtClean="0">
                <a:solidFill>
                  <a:schemeClr val="accent4">
                    <a:lumMod val="20000"/>
                    <a:lumOff val="80000"/>
                  </a:schemeClr>
                </a:solidFill>
                <a:latin typeface="Arial" pitchFamily="34" charset="0"/>
                <a:cs typeface="Arial" pitchFamily="34" charset="0"/>
              </a:rPr>
              <a:t>los días para que el trabajo colaborativo </a:t>
            </a:r>
            <a:r>
              <a:rPr lang="es-MX" sz="1600" dirty="0" smtClean="0">
                <a:latin typeface="Arial" pitchFamily="34" charset="0"/>
                <a:cs typeface="Arial" pitchFamily="34" charset="0"/>
              </a:rPr>
              <a:t>se lleve a cabo; por ejemplo, reconocer las cualidades </a:t>
            </a:r>
            <a:r>
              <a:rPr lang="es-MX" sz="1600" dirty="0" smtClean="0">
                <a:solidFill>
                  <a:schemeClr val="accent4">
                    <a:lumMod val="20000"/>
                    <a:lumOff val="80000"/>
                  </a:schemeClr>
                </a:solidFill>
                <a:latin typeface="Arial" pitchFamily="34" charset="0"/>
                <a:cs typeface="Arial" pitchFamily="34" charset="0"/>
              </a:rPr>
              <a:t>propias y de los compañeros. </a:t>
            </a:r>
          </a:p>
          <a:p>
            <a:pPr marL="457200" indent="-457200" algn="just"/>
            <a:r>
              <a:rPr lang="es-MX" sz="1600" dirty="0" smtClean="0">
                <a:latin typeface="Arial" pitchFamily="34" charset="0"/>
                <a:cs typeface="Arial" pitchFamily="34" charset="0"/>
              </a:rPr>
              <a:t>• Logros, individuales y colectivos, por ejemplo mejorar la convivencia y el cumplimiento de alguna meta grupal. </a:t>
            </a:r>
          </a:p>
          <a:p>
            <a:pPr marL="457200" indent="-457200" algn="just"/>
            <a:endParaRPr lang="es-MX" sz="1800" dirty="0" smtClean="0">
              <a:latin typeface="Arial" pitchFamily="34" charset="0"/>
              <a:cs typeface="Arial" pitchFamily="34" charset="0"/>
            </a:endParaRPr>
          </a:p>
          <a:p>
            <a:pPr marL="457200" indent="-457200" algn="just"/>
            <a:r>
              <a:rPr lang="es-MX" sz="1800" dirty="0" smtClean="0">
                <a:latin typeface="Arial" pitchFamily="34" charset="0"/>
                <a:cs typeface="Arial" pitchFamily="34" charset="0"/>
              </a:rPr>
              <a:t>b. Rellenen el árbol de la siguiente manera: en las raíces anoten aspectos; en el tronco, las acciones individuales que realizan diario; y en el follaje, los beneficios individuales y colectivos que ha implicado el trabajo colaborativo. </a:t>
            </a:r>
          </a:p>
          <a:p>
            <a:pPr marL="457200" indent="-457200" algn="just"/>
            <a:r>
              <a:rPr lang="es-MX" sz="1800" dirty="0" smtClean="0">
                <a:latin typeface="Arial" pitchFamily="34" charset="0"/>
                <a:cs typeface="Arial" pitchFamily="34" charset="0"/>
              </a:rPr>
              <a:t>c. Dibujen unas hojas sueltas alrededor del árbol y en ellas anoten qué problemática o impedimentos encuentran diariamente para realizar el trabajo colaborativo.</a:t>
            </a:r>
          </a:p>
        </p:txBody>
      </p:sp>
      <p:pic>
        <p:nvPicPr>
          <p:cNvPr id="1026" name="Picture 2" descr="C:\Users\BECAS 3\AppData\Local\Microsoft\Windows\Temporary Internet Files\Content.IE5\8APRSCA2\698px-Meuble_h%C3%A9raldique_aulne.svg[1].png"/>
          <p:cNvPicPr>
            <a:picLocks noChangeAspect="1" noChangeArrowheads="1"/>
          </p:cNvPicPr>
          <p:nvPr/>
        </p:nvPicPr>
        <p:blipFill>
          <a:blip r:embed="rId2" cstate="print"/>
          <a:srcRect/>
          <a:stretch>
            <a:fillRect/>
          </a:stretch>
        </p:blipFill>
        <p:spPr bwMode="auto">
          <a:xfrm>
            <a:off x="7467600" y="1600200"/>
            <a:ext cx="2209800" cy="2858701"/>
          </a:xfrm>
          <a:prstGeom prst="rect">
            <a:avLst/>
          </a:prstGeom>
          <a:noFill/>
        </p:spPr>
      </p:pic>
      <p:sp>
        <p:nvSpPr>
          <p:cNvPr id="5" name="4 CuadroTexto"/>
          <p:cNvSpPr txBox="1"/>
          <p:nvPr/>
        </p:nvSpPr>
        <p:spPr>
          <a:xfrm>
            <a:off x="6629400" y="3200400"/>
            <a:ext cx="2057400" cy="479362"/>
          </a:xfrm>
          <a:prstGeom prst="rect">
            <a:avLst/>
          </a:prstGeom>
          <a:noFill/>
        </p:spPr>
        <p:txBody>
          <a:bodyPr wrap="square" rtlCol="0">
            <a:spAutoFit/>
          </a:bodyPr>
          <a:lstStyle/>
          <a:p>
            <a:r>
              <a:rPr lang="es-ES" sz="900" dirty="0" smtClean="0"/>
              <a:t>Imagen  prediseñada de office Online</a:t>
            </a:r>
            <a:endParaRPr lang="es-MX" sz="900" dirty="0" smtClean="0"/>
          </a:p>
          <a:p>
            <a:endParaRPr lang="es-MX" dirty="0"/>
          </a:p>
        </p:txBody>
      </p:sp>
    </p:spTree>
    <p:extLst>
      <p:ext uri="{BB962C8B-B14F-4D97-AF65-F5344CB8AC3E}">
        <p14:creationId xmlns:p14="http://schemas.microsoft.com/office/powerpoint/2010/main" xmlns="" val="265122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3224F731-B888-5F47-8F28-25747EE91283}"/>
              </a:ext>
            </a:extLst>
          </p:cNvPr>
          <p:cNvSpPr/>
          <p:nvPr/>
        </p:nvSpPr>
        <p:spPr>
          <a:xfrm>
            <a:off x="0" y="545604"/>
            <a:ext cx="8991600" cy="5940088"/>
          </a:xfrm>
          <a:prstGeom prst="rect">
            <a:avLst/>
          </a:prstGeom>
          <a:solidFill>
            <a:schemeClr val="accent4">
              <a:lumMod val="20000"/>
              <a:lumOff val="80000"/>
            </a:schemeClr>
          </a:solidFill>
        </p:spPr>
        <p:txBody>
          <a:bodyPr wrap="square">
            <a:spAutoFit/>
          </a:bodyPr>
          <a:lstStyle/>
          <a:p>
            <a:pPr marL="14941">
              <a:spcBef>
                <a:spcPts val="447"/>
              </a:spcBef>
            </a:pPr>
            <a:r>
              <a:rPr lang="en-US" sz="4000" b="1" spc="-5" dirty="0" err="1">
                <a:solidFill>
                  <a:schemeClr val="accent4">
                    <a:lumMod val="60000"/>
                    <a:lumOff val="40000"/>
                  </a:schemeClr>
                </a:solidFill>
                <a:latin typeface="Soberana Sans"/>
                <a:cs typeface="Soberana Sans"/>
              </a:rPr>
              <a:t>Actividad</a:t>
            </a:r>
            <a:r>
              <a:rPr lang="en-US" sz="4000" b="1" spc="-5" dirty="0">
                <a:solidFill>
                  <a:schemeClr val="accent4">
                    <a:lumMod val="60000"/>
                    <a:lumOff val="40000"/>
                  </a:schemeClr>
                </a:solidFill>
                <a:latin typeface="Soberana Sans"/>
                <a:cs typeface="Soberana Sans"/>
              </a:rPr>
              <a:t> </a:t>
            </a:r>
            <a:r>
              <a:rPr lang="en-US" sz="4000" b="1" dirty="0">
                <a:solidFill>
                  <a:schemeClr val="accent4">
                    <a:lumMod val="60000"/>
                    <a:lumOff val="40000"/>
                  </a:schemeClr>
                </a:solidFill>
                <a:latin typeface="Soberana Sans"/>
                <a:cs typeface="Soberana Sans"/>
              </a:rPr>
              <a:t>2</a:t>
            </a:r>
            <a:r>
              <a:rPr lang="en-US" sz="4000" b="1" dirty="0" smtClean="0">
                <a:solidFill>
                  <a:schemeClr val="accent4">
                    <a:lumMod val="60000"/>
                    <a:lumOff val="40000"/>
                  </a:schemeClr>
                </a:solidFill>
                <a:latin typeface="Soberana Sans"/>
                <a:cs typeface="Soberana Sans"/>
              </a:rPr>
              <a:t>. </a:t>
            </a:r>
            <a:r>
              <a:rPr lang="es-MX" sz="4000" dirty="0" smtClean="0">
                <a:solidFill>
                  <a:schemeClr val="accent4">
                    <a:lumMod val="60000"/>
                    <a:lumOff val="40000"/>
                  </a:schemeClr>
                </a:solidFill>
              </a:rPr>
              <a:t>Continuamos con el diagnóstico y proponemos acciones.</a:t>
            </a:r>
            <a:endParaRPr lang="en-US" sz="4000" spc="-10" dirty="0">
              <a:solidFill>
                <a:schemeClr val="accent4">
                  <a:lumMod val="60000"/>
                  <a:lumOff val="40000"/>
                </a:schemeClr>
              </a:solidFill>
              <a:latin typeface="Soberana Sans"/>
              <a:cs typeface="Soberana Sans"/>
            </a:endParaRPr>
          </a:p>
          <a:p>
            <a:endParaRPr lang="en-US" sz="1200" dirty="0">
              <a:latin typeface="Soberana Sans" panose="02000000000000000000" pitchFamily="2" charset="77"/>
            </a:endParaRPr>
          </a:p>
          <a:p>
            <a:pPr algn="just"/>
            <a:r>
              <a:rPr lang="es-MX" sz="2400" dirty="0" smtClean="0"/>
              <a:t>Reúnete con tres compañeros y observen los resultados de la actividad 1. </a:t>
            </a:r>
          </a:p>
          <a:p>
            <a:pPr algn="just"/>
            <a:r>
              <a:rPr lang="es-MX" sz="2400" dirty="0" smtClean="0"/>
              <a:t>Dialoguen en torno a cuáles creen que son las causas que impiden el trabajo colaborativo. </a:t>
            </a:r>
          </a:p>
          <a:p>
            <a:pPr algn="just"/>
            <a:endParaRPr lang="es-MX" sz="2400" dirty="0" smtClean="0"/>
          </a:p>
          <a:p>
            <a:pPr algn="just"/>
            <a:r>
              <a:rPr lang="es-MX" sz="2400" dirty="0" smtClean="0"/>
              <a:t>Con el objetivo de potencializar sus prácticas, discutan sobre qué pueden hacer para atender estas causas. </a:t>
            </a:r>
          </a:p>
          <a:p>
            <a:pPr algn="just"/>
            <a:endParaRPr lang="es-MX" sz="2400" dirty="0" smtClean="0"/>
          </a:p>
          <a:p>
            <a:pPr algn="just"/>
            <a:r>
              <a:rPr lang="es-MX" sz="2400" dirty="0" smtClean="0"/>
              <a:t>Anoten al menos dos causas que impiden el trabajo colaborativo y dos acciones a realizar para promoverlo.</a:t>
            </a:r>
          </a:p>
          <a:p>
            <a:pPr algn="just"/>
            <a:r>
              <a:rPr lang="es-ES" sz="2400" dirty="0" smtClean="0"/>
              <a:t>__________________________________________________________________________________________________________________</a:t>
            </a:r>
            <a:endParaRPr lang="en-US" sz="1200" dirty="0"/>
          </a:p>
        </p:txBody>
      </p:sp>
      <p:sp>
        <p:nvSpPr>
          <p:cNvPr id="3" name="object 8">
            <a:extLst>
              <a:ext uri="{FF2B5EF4-FFF2-40B4-BE49-F238E27FC236}">
                <a16:creationId xmlns:a16="http://schemas.microsoft.com/office/drawing/2014/main" xmlns="" id="{43BD8204-512F-F449-8C88-0469A1952012}"/>
              </a:ext>
            </a:extLst>
          </p:cNvPr>
          <p:cNvSpPr/>
          <p:nvPr/>
        </p:nvSpPr>
        <p:spPr>
          <a:xfrm>
            <a:off x="1143000" y="0"/>
            <a:ext cx="2362200" cy="685800"/>
          </a:xfrm>
          <a:custGeom>
            <a:avLst/>
            <a:gdLst/>
            <a:ahLst/>
            <a:cxnLst/>
            <a:rect l="l" t="t" r="r" b="b"/>
            <a:pathLst>
              <a:path w="2479675" h="1566545">
                <a:moveTo>
                  <a:pt x="0" y="1565998"/>
                </a:moveTo>
                <a:lnTo>
                  <a:pt x="2479332" y="1565998"/>
                </a:lnTo>
                <a:lnTo>
                  <a:pt x="2479332" y="0"/>
                </a:lnTo>
                <a:lnTo>
                  <a:pt x="0" y="0"/>
                </a:lnTo>
                <a:lnTo>
                  <a:pt x="0" y="1565998"/>
                </a:lnTo>
                <a:close/>
              </a:path>
            </a:pathLst>
          </a:custGeom>
          <a:solidFill>
            <a:schemeClr val="accent4">
              <a:lumMod val="20000"/>
              <a:lumOff val="80000"/>
            </a:schemeClr>
          </a:solidFill>
        </p:spPr>
        <p:txBody>
          <a:bodyPr wrap="square" lIns="0" tIns="0" rIns="0" bIns="0" rtlCol="0"/>
          <a:lstStyle/>
          <a:p>
            <a:endParaRPr sz="1900"/>
          </a:p>
        </p:txBody>
      </p:sp>
      <p:pic>
        <p:nvPicPr>
          <p:cNvPr id="6" name="Picture 11">
            <a:extLst>
              <a:ext uri="{FF2B5EF4-FFF2-40B4-BE49-F238E27FC236}">
                <a16:creationId xmlns:a16="http://schemas.microsoft.com/office/drawing/2014/main" xmlns="" id="{CDC0B9EF-4261-4A43-BE28-326C0BC7C73F}"/>
              </a:ext>
            </a:extLst>
          </p:cNvPr>
          <p:cNvPicPr>
            <a:picLocks noChangeAspect="1"/>
          </p:cNvPicPr>
          <p:nvPr/>
        </p:nvPicPr>
        <p:blipFill>
          <a:blip r:embed="rId2" cstate="print"/>
          <a:stretch>
            <a:fillRect/>
          </a:stretch>
        </p:blipFill>
        <p:spPr>
          <a:xfrm>
            <a:off x="6400800" y="0"/>
            <a:ext cx="762000" cy="762000"/>
          </a:xfrm>
          <a:prstGeom prst="rect">
            <a:avLst/>
          </a:prstGeom>
        </p:spPr>
      </p:pic>
    </p:spTree>
    <p:extLst>
      <p:ext uri="{BB962C8B-B14F-4D97-AF65-F5344CB8AC3E}">
        <p14:creationId xmlns:p14="http://schemas.microsoft.com/office/powerpoint/2010/main" xmlns="" val="38270325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8">
            <a:extLst>
              <a:ext uri="{FF2B5EF4-FFF2-40B4-BE49-F238E27FC236}">
                <a16:creationId xmlns:a16="http://schemas.microsoft.com/office/drawing/2014/main" xmlns="" id="{93C68F64-59BF-4540-9459-4FC4E983006E}"/>
              </a:ext>
            </a:extLst>
          </p:cNvPr>
          <p:cNvSpPr/>
          <p:nvPr/>
        </p:nvSpPr>
        <p:spPr>
          <a:xfrm>
            <a:off x="838200" y="-7257"/>
            <a:ext cx="2362200" cy="381000"/>
          </a:xfrm>
          <a:custGeom>
            <a:avLst/>
            <a:gdLst/>
            <a:ahLst/>
            <a:cxnLst/>
            <a:rect l="l" t="t" r="r" b="b"/>
            <a:pathLst>
              <a:path w="2479675" h="1566545">
                <a:moveTo>
                  <a:pt x="0" y="1565998"/>
                </a:moveTo>
                <a:lnTo>
                  <a:pt x="2479332" y="1565998"/>
                </a:lnTo>
                <a:lnTo>
                  <a:pt x="2479332" y="0"/>
                </a:lnTo>
                <a:lnTo>
                  <a:pt x="0" y="0"/>
                </a:lnTo>
                <a:lnTo>
                  <a:pt x="0" y="1565998"/>
                </a:lnTo>
                <a:close/>
              </a:path>
            </a:pathLst>
          </a:custGeom>
          <a:solidFill>
            <a:schemeClr val="accent4">
              <a:lumMod val="20000"/>
              <a:lumOff val="80000"/>
            </a:schemeClr>
          </a:solidFill>
        </p:spPr>
        <p:txBody>
          <a:bodyPr wrap="square" lIns="0" tIns="0" rIns="0" bIns="0" rtlCol="0"/>
          <a:lstStyle/>
          <a:p>
            <a:endParaRPr sz="1900"/>
          </a:p>
        </p:txBody>
      </p:sp>
      <p:sp>
        <p:nvSpPr>
          <p:cNvPr id="8" name="object 8">
            <a:extLst>
              <a:ext uri="{FF2B5EF4-FFF2-40B4-BE49-F238E27FC236}">
                <a16:creationId xmlns:a16="http://schemas.microsoft.com/office/drawing/2014/main" xmlns="" id="{136C9A33-2B37-1047-8B7D-A3B722769859}"/>
              </a:ext>
            </a:extLst>
          </p:cNvPr>
          <p:cNvSpPr/>
          <p:nvPr/>
        </p:nvSpPr>
        <p:spPr>
          <a:xfrm>
            <a:off x="6281057" y="6495143"/>
            <a:ext cx="2362200" cy="381000"/>
          </a:xfrm>
          <a:custGeom>
            <a:avLst/>
            <a:gdLst/>
            <a:ahLst/>
            <a:cxnLst/>
            <a:rect l="l" t="t" r="r" b="b"/>
            <a:pathLst>
              <a:path w="2479675" h="1566545">
                <a:moveTo>
                  <a:pt x="0" y="1565998"/>
                </a:moveTo>
                <a:lnTo>
                  <a:pt x="2479332" y="1565998"/>
                </a:lnTo>
                <a:lnTo>
                  <a:pt x="2479332" y="0"/>
                </a:lnTo>
                <a:lnTo>
                  <a:pt x="0" y="0"/>
                </a:lnTo>
                <a:lnTo>
                  <a:pt x="0" y="1565998"/>
                </a:lnTo>
                <a:close/>
              </a:path>
            </a:pathLst>
          </a:custGeom>
          <a:solidFill>
            <a:schemeClr val="accent4">
              <a:lumMod val="20000"/>
              <a:lumOff val="80000"/>
            </a:schemeClr>
          </a:solidFill>
        </p:spPr>
        <p:txBody>
          <a:bodyPr wrap="square" lIns="0" tIns="0" rIns="0" bIns="0" rtlCol="0"/>
          <a:lstStyle/>
          <a:p>
            <a:endParaRPr sz="1900"/>
          </a:p>
        </p:txBody>
      </p:sp>
      <p:sp>
        <p:nvSpPr>
          <p:cNvPr id="7" name="Rectangle 1">
            <a:extLst>
              <a:ext uri="{FF2B5EF4-FFF2-40B4-BE49-F238E27FC236}">
                <a16:creationId xmlns:a16="http://schemas.microsoft.com/office/drawing/2014/main" xmlns="" id="{3224F731-B888-5F47-8F28-25747EE91283}"/>
              </a:ext>
            </a:extLst>
          </p:cNvPr>
          <p:cNvSpPr/>
          <p:nvPr/>
        </p:nvSpPr>
        <p:spPr>
          <a:xfrm>
            <a:off x="831376" y="2035314"/>
            <a:ext cx="7315200" cy="707886"/>
          </a:xfrm>
          <a:prstGeom prst="rect">
            <a:avLst/>
          </a:prstGeom>
        </p:spPr>
        <p:txBody>
          <a:bodyPr wrap="square">
            <a:spAutoFit/>
          </a:bodyPr>
          <a:lstStyle/>
          <a:p>
            <a:pPr marL="14941">
              <a:spcBef>
                <a:spcPts val="447"/>
              </a:spcBef>
            </a:pPr>
            <a:r>
              <a:rPr lang="en-US" sz="4000" dirty="0" err="1" smtClean="0">
                <a:latin typeface="Soberana Sans" panose="02000000000000000000" pitchFamily="50" charset="0"/>
                <a:cs typeface="Soberana Sans"/>
              </a:rPr>
              <a:t>Reafirmen</a:t>
            </a:r>
            <a:r>
              <a:rPr lang="en-US" sz="4000" dirty="0" smtClean="0">
                <a:latin typeface="Soberana Sans" panose="02000000000000000000" pitchFamily="50" charset="0"/>
                <a:cs typeface="Soberana Sans"/>
              </a:rPr>
              <a:t> y </a:t>
            </a:r>
            <a:r>
              <a:rPr lang="en-US" sz="4000" dirty="0" err="1" smtClean="0">
                <a:latin typeface="Soberana Sans" panose="02000000000000000000" pitchFamily="50" charset="0"/>
                <a:cs typeface="Soberana Sans"/>
              </a:rPr>
              <a:t>Ordenen</a:t>
            </a:r>
            <a:r>
              <a:rPr lang="en-US" sz="4000" dirty="0" smtClean="0">
                <a:latin typeface="Soberana Sans" panose="02000000000000000000" pitchFamily="50" charset="0"/>
                <a:cs typeface="Soberana Sans"/>
              </a:rPr>
              <a:t>. </a:t>
            </a:r>
            <a:endParaRPr lang="en-US" sz="4000" dirty="0">
              <a:latin typeface="Soberana Sans" panose="02000000000000000000" pitchFamily="50" charset="0"/>
              <a:cs typeface="Soberana Sans"/>
            </a:endParaRPr>
          </a:p>
        </p:txBody>
      </p:sp>
      <p:pic>
        <p:nvPicPr>
          <p:cNvPr id="9" name="Picture 11">
            <a:extLst>
              <a:ext uri="{FF2B5EF4-FFF2-40B4-BE49-F238E27FC236}">
                <a16:creationId xmlns:a16="http://schemas.microsoft.com/office/drawing/2014/main" xmlns="" id="{CDC0B9EF-4261-4A43-BE28-326C0BC7C73F}"/>
              </a:ext>
            </a:extLst>
          </p:cNvPr>
          <p:cNvPicPr>
            <a:picLocks noChangeAspect="1"/>
          </p:cNvPicPr>
          <p:nvPr/>
        </p:nvPicPr>
        <p:blipFill>
          <a:blip r:embed="rId2" cstate="print"/>
          <a:stretch>
            <a:fillRect/>
          </a:stretch>
        </p:blipFill>
        <p:spPr>
          <a:xfrm>
            <a:off x="6400800" y="228600"/>
            <a:ext cx="914400" cy="914400"/>
          </a:xfrm>
          <a:prstGeom prst="rect">
            <a:avLst/>
          </a:prstGeom>
          <a:solidFill>
            <a:schemeClr val="accent4">
              <a:lumMod val="20000"/>
              <a:lumOff val="80000"/>
            </a:schemeClr>
          </a:solidFill>
        </p:spPr>
      </p:pic>
      <p:pic>
        <p:nvPicPr>
          <p:cNvPr id="11" name="Picture 10">
            <a:extLst>
              <a:ext uri="{FF2B5EF4-FFF2-40B4-BE49-F238E27FC236}">
                <a16:creationId xmlns:a16="http://schemas.microsoft.com/office/drawing/2014/main" xmlns="" id="{11DF9C62-BFF4-B84B-8FD8-BDBDA2B860D1}"/>
              </a:ext>
            </a:extLst>
          </p:cNvPr>
          <p:cNvPicPr>
            <a:picLocks noChangeAspect="1"/>
          </p:cNvPicPr>
          <p:nvPr/>
        </p:nvPicPr>
        <p:blipFill>
          <a:blip r:embed="rId3" cstate="print">
            <a:duotone>
              <a:schemeClr val="accent1">
                <a:shade val="45000"/>
                <a:satMod val="135000"/>
              </a:schemeClr>
              <a:prstClr val="white"/>
            </a:duotone>
          </a:blip>
          <a:stretch>
            <a:fillRect/>
          </a:stretch>
        </p:blipFill>
        <p:spPr>
          <a:xfrm>
            <a:off x="820057" y="4191000"/>
            <a:ext cx="1943100" cy="2527300"/>
          </a:xfrm>
          <a:prstGeom prst="rect">
            <a:avLst/>
          </a:prstGeom>
          <a:solidFill>
            <a:schemeClr val="accent4">
              <a:lumMod val="60000"/>
              <a:lumOff val="40000"/>
            </a:schemeClr>
          </a:solidFill>
        </p:spPr>
      </p:pic>
    </p:spTree>
    <p:extLst>
      <p:ext uri="{BB962C8B-B14F-4D97-AF65-F5344CB8AC3E}">
        <p14:creationId xmlns:p14="http://schemas.microsoft.com/office/powerpoint/2010/main" xmlns="" val="12890754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3224F731-B888-5F47-8F28-25747EE91283}"/>
              </a:ext>
            </a:extLst>
          </p:cNvPr>
          <p:cNvSpPr/>
          <p:nvPr/>
        </p:nvSpPr>
        <p:spPr>
          <a:xfrm>
            <a:off x="228600" y="586800"/>
            <a:ext cx="8686800" cy="5509200"/>
          </a:xfrm>
          <a:prstGeom prst="rect">
            <a:avLst/>
          </a:prstGeom>
          <a:solidFill>
            <a:schemeClr val="accent4">
              <a:lumMod val="20000"/>
              <a:lumOff val="80000"/>
            </a:schemeClr>
          </a:solidFill>
        </p:spPr>
        <p:txBody>
          <a:bodyPr wrap="square">
            <a:spAutoFit/>
          </a:bodyPr>
          <a:lstStyle/>
          <a:p>
            <a:pPr marL="14941">
              <a:spcBef>
                <a:spcPts val="447"/>
              </a:spcBef>
            </a:pPr>
            <a:r>
              <a:rPr lang="en-US" sz="4000" b="1" spc="-5" dirty="0" smtClean="0">
                <a:solidFill>
                  <a:schemeClr val="accent4">
                    <a:lumMod val="60000"/>
                    <a:lumOff val="40000"/>
                  </a:schemeClr>
                </a:solidFill>
                <a:latin typeface="Soberana Sans"/>
                <a:cs typeface="Soberana Sans"/>
              </a:rPr>
              <a:t>REAFIRMO Y ORDENO</a:t>
            </a:r>
            <a:r>
              <a:rPr lang="en-US" sz="4000" b="1" dirty="0" smtClean="0">
                <a:solidFill>
                  <a:schemeClr val="accent4">
                    <a:lumMod val="60000"/>
                    <a:lumOff val="40000"/>
                  </a:schemeClr>
                </a:solidFill>
                <a:latin typeface="Soberana Sans"/>
                <a:cs typeface="Soberana Sans"/>
              </a:rPr>
              <a:t>.</a:t>
            </a:r>
            <a:endParaRPr lang="en-US" sz="1200" dirty="0">
              <a:solidFill>
                <a:schemeClr val="accent4">
                  <a:lumMod val="60000"/>
                  <a:lumOff val="40000"/>
                </a:schemeClr>
              </a:solidFill>
              <a:latin typeface="Soberana Sans" panose="02000000000000000000" pitchFamily="2" charset="77"/>
            </a:endParaRPr>
          </a:p>
          <a:p>
            <a:pPr algn="just"/>
            <a:endParaRPr lang="es-MX" sz="2400" dirty="0" smtClean="0"/>
          </a:p>
          <a:p>
            <a:pPr algn="just"/>
            <a:r>
              <a:rPr lang="es-MX" sz="2400" dirty="0" smtClean="0"/>
              <a:t>Un diagnóstico participativo, como el árbol de la actividad uno, tiene la función de arrojar información sobre situaciones preocupantes o de interés para quienes lo realizan. </a:t>
            </a:r>
          </a:p>
          <a:p>
            <a:pPr algn="just"/>
            <a:endParaRPr lang="es-MX" sz="2400" dirty="0" smtClean="0"/>
          </a:p>
          <a:p>
            <a:pPr algn="just"/>
            <a:r>
              <a:rPr lang="es-MX" sz="2400" dirty="0" smtClean="0"/>
              <a:t>Pueden identificar si hay participación en su escuela y las necesidades ante las que pueden ponerse en acción. Recuerden que pueden replicar ejercicios similares con el resto de los grupos para tener un panorama más amplio de lo que sucede en la escuela. </a:t>
            </a:r>
          </a:p>
          <a:p>
            <a:pPr algn="just"/>
            <a:endParaRPr lang="es-MX" sz="2400" dirty="0" smtClean="0"/>
          </a:p>
          <a:p>
            <a:pPr algn="just"/>
            <a:r>
              <a:rPr lang="es-MX" sz="2400" dirty="0" smtClean="0"/>
              <a:t>La participación colaborativa es una excelente oportunidad para empoderarse.</a:t>
            </a:r>
          </a:p>
          <a:p>
            <a:pPr algn="just"/>
            <a:endParaRPr lang="en-US" sz="2400" dirty="0" smtClean="0">
              <a:latin typeface="Soberana Sans" panose="02000000000000000000" pitchFamily="2" charset="77"/>
            </a:endParaRPr>
          </a:p>
        </p:txBody>
      </p:sp>
      <p:sp>
        <p:nvSpPr>
          <p:cNvPr id="3" name="object 8">
            <a:extLst>
              <a:ext uri="{FF2B5EF4-FFF2-40B4-BE49-F238E27FC236}">
                <a16:creationId xmlns:a16="http://schemas.microsoft.com/office/drawing/2014/main" xmlns="" id="{43BD8204-512F-F449-8C88-0469A1952012}"/>
              </a:ext>
            </a:extLst>
          </p:cNvPr>
          <p:cNvSpPr/>
          <p:nvPr/>
        </p:nvSpPr>
        <p:spPr>
          <a:xfrm>
            <a:off x="1143000" y="0"/>
            <a:ext cx="2362200" cy="685800"/>
          </a:xfrm>
          <a:custGeom>
            <a:avLst/>
            <a:gdLst/>
            <a:ahLst/>
            <a:cxnLst/>
            <a:rect l="l" t="t" r="r" b="b"/>
            <a:pathLst>
              <a:path w="2479675" h="1566545">
                <a:moveTo>
                  <a:pt x="0" y="1565998"/>
                </a:moveTo>
                <a:lnTo>
                  <a:pt x="2479332" y="1565998"/>
                </a:lnTo>
                <a:lnTo>
                  <a:pt x="2479332" y="0"/>
                </a:lnTo>
                <a:lnTo>
                  <a:pt x="0" y="0"/>
                </a:lnTo>
                <a:lnTo>
                  <a:pt x="0" y="1565998"/>
                </a:lnTo>
                <a:close/>
              </a:path>
            </a:pathLst>
          </a:custGeom>
          <a:solidFill>
            <a:schemeClr val="accent4">
              <a:lumMod val="60000"/>
              <a:lumOff val="40000"/>
            </a:schemeClr>
          </a:solidFill>
        </p:spPr>
        <p:txBody>
          <a:bodyPr wrap="square" lIns="0" tIns="0" rIns="0" bIns="0" rtlCol="0"/>
          <a:lstStyle/>
          <a:p>
            <a:endParaRPr sz="1900"/>
          </a:p>
        </p:txBody>
      </p:sp>
      <p:pic>
        <p:nvPicPr>
          <p:cNvPr id="6" name="Picture 11">
            <a:extLst>
              <a:ext uri="{FF2B5EF4-FFF2-40B4-BE49-F238E27FC236}">
                <a16:creationId xmlns:a16="http://schemas.microsoft.com/office/drawing/2014/main" xmlns="" id="{CDC0B9EF-4261-4A43-BE28-326C0BC7C73F}"/>
              </a:ext>
            </a:extLst>
          </p:cNvPr>
          <p:cNvPicPr>
            <a:picLocks noChangeAspect="1"/>
          </p:cNvPicPr>
          <p:nvPr/>
        </p:nvPicPr>
        <p:blipFill>
          <a:blip r:embed="rId2" cstate="print"/>
          <a:stretch>
            <a:fillRect/>
          </a:stretch>
        </p:blipFill>
        <p:spPr>
          <a:xfrm>
            <a:off x="6400800" y="228600"/>
            <a:ext cx="914400" cy="914400"/>
          </a:xfrm>
          <a:prstGeom prst="rect">
            <a:avLst/>
          </a:prstGeom>
        </p:spPr>
      </p:pic>
    </p:spTree>
    <p:extLst>
      <p:ext uri="{BB962C8B-B14F-4D97-AF65-F5344CB8AC3E}">
        <p14:creationId xmlns:p14="http://schemas.microsoft.com/office/powerpoint/2010/main" xmlns="" val="23950813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8">
            <a:extLst>
              <a:ext uri="{FF2B5EF4-FFF2-40B4-BE49-F238E27FC236}">
                <a16:creationId xmlns:a16="http://schemas.microsoft.com/office/drawing/2014/main" xmlns="" id="{AD660D75-67BB-664B-BFD1-C1277D46D824}"/>
              </a:ext>
            </a:extLst>
          </p:cNvPr>
          <p:cNvSpPr/>
          <p:nvPr/>
        </p:nvSpPr>
        <p:spPr>
          <a:xfrm>
            <a:off x="838200" y="-7257"/>
            <a:ext cx="2362200" cy="381000"/>
          </a:xfrm>
          <a:custGeom>
            <a:avLst/>
            <a:gdLst/>
            <a:ahLst/>
            <a:cxnLst/>
            <a:rect l="l" t="t" r="r" b="b"/>
            <a:pathLst>
              <a:path w="2479675" h="1566545">
                <a:moveTo>
                  <a:pt x="0" y="1565998"/>
                </a:moveTo>
                <a:lnTo>
                  <a:pt x="2479332" y="1565998"/>
                </a:lnTo>
                <a:lnTo>
                  <a:pt x="2479332" y="0"/>
                </a:lnTo>
                <a:lnTo>
                  <a:pt x="0" y="0"/>
                </a:lnTo>
                <a:lnTo>
                  <a:pt x="0" y="1565998"/>
                </a:lnTo>
                <a:close/>
              </a:path>
            </a:pathLst>
          </a:custGeom>
          <a:solidFill>
            <a:schemeClr val="accent6">
              <a:lumMod val="75000"/>
            </a:schemeClr>
          </a:solidFill>
        </p:spPr>
        <p:txBody>
          <a:bodyPr wrap="square" lIns="0" tIns="0" rIns="0" bIns="0" rtlCol="0"/>
          <a:lstStyle/>
          <a:p>
            <a:endParaRPr sz="1900"/>
          </a:p>
        </p:txBody>
      </p:sp>
      <p:sp>
        <p:nvSpPr>
          <p:cNvPr id="3" name="object 8">
            <a:extLst>
              <a:ext uri="{FF2B5EF4-FFF2-40B4-BE49-F238E27FC236}">
                <a16:creationId xmlns:a16="http://schemas.microsoft.com/office/drawing/2014/main" xmlns="" id="{E1C22324-154A-D94C-B08B-1ECFD16FE7E3}"/>
              </a:ext>
            </a:extLst>
          </p:cNvPr>
          <p:cNvSpPr/>
          <p:nvPr/>
        </p:nvSpPr>
        <p:spPr>
          <a:xfrm>
            <a:off x="6281057" y="6495143"/>
            <a:ext cx="2362200" cy="381000"/>
          </a:xfrm>
          <a:custGeom>
            <a:avLst/>
            <a:gdLst/>
            <a:ahLst/>
            <a:cxnLst/>
            <a:rect l="l" t="t" r="r" b="b"/>
            <a:pathLst>
              <a:path w="2479675" h="1566545">
                <a:moveTo>
                  <a:pt x="0" y="1565998"/>
                </a:moveTo>
                <a:lnTo>
                  <a:pt x="2479332" y="1565998"/>
                </a:lnTo>
                <a:lnTo>
                  <a:pt x="2479332" y="0"/>
                </a:lnTo>
                <a:lnTo>
                  <a:pt x="0" y="0"/>
                </a:lnTo>
                <a:lnTo>
                  <a:pt x="0" y="1565998"/>
                </a:lnTo>
                <a:close/>
              </a:path>
            </a:pathLst>
          </a:custGeom>
          <a:solidFill>
            <a:schemeClr val="accent4">
              <a:lumMod val="20000"/>
              <a:lumOff val="80000"/>
            </a:schemeClr>
          </a:solidFill>
        </p:spPr>
        <p:txBody>
          <a:bodyPr wrap="square" lIns="0" tIns="0" rIns="0" bIns="0" rtlCol="0"/>
          <a:lstStyle/>
          <a:p>
            <a:endParaRPr sz="1900"/>
          </a:p>
        </p:txBody>
      </p:sp>
      <p:sp>
        <p:nvSpPr>
          <p:cNvPr id="4" name="object 9">
            <a:extLst>
              <a:ext uri="{FF2B5EF4-FFF2-40B4-BE49-F238E27FC236}">
                <a16:creationId xmlns:a16="http://schemas.microsoft.com/office/drawing/2014/main" xmlns="" id="{442181FA-95F4-AD46-A6C4-B05EF93DD585}"/>
              </a:ext>
            </a:extLst>
          </p:cNvPr>
          <p:cNvSpPr/>
          <p:nvPr/>
        </p:nvSpPr>
        <p:spPr>
          <a:xfrm>
            <a:off x="685800" y="533400"/>
            <a:ext cx="7634507" cy="5055208"/>
          </a:xfrm>
          <a:custGeom>
            <a:avLst/>
            <a:gdLst/>
            <a:ahLst/>
            <a:cxnLst/>
            <a:rect l="l" t="t" r="r" b="b"/>
            <a:pathLst>
              <a:path w="2256154" h="3878579">
                <a:moveTo>
                  <a:pt x="0" y="3878148"/>
                </a:moveTo>
                <a:lnTo>
                  <a:pt x="2256002" y="3878148"/>
                </a:lnTo>
                <a:lnTo>
                  <a:pt x="2256002" y="0"/>
                </a:lnTo>
                <a:lnTo>
                  <a:pt x="0" y="0"/>
                </a:lnTo>
                <a:lnTo>
                  <a:pt x="0" y="3878148"/>
                </a:lnTo>
                <a:close/>
              </a:path>
            </a:pathLst>
          </a:custGeom>
          <a:solidFill>
            <a:schemeClr val="bg1">
              <a:lumMod val="85000"/>
            </a:schemeClr>
          </a:solidFill>
        </p:spPr>
        <p:txBody>
          <a:bodyPr wrap="square" lIns="0" tIns="0" rIns="0" bIns="0" rtlCol="0"/>
          <a:lstStyle/>
          <a:p>
            <a:endParaRPr sz="1900"/>
          </a:p>
        </p:txBody>
      </p:sp>
      <p:sp>
        <p:nvSpPr>
          <p:cNvPr id="5" name="object 10">
            <a:extLst>
              <a:ext uri="{FF2B5EF4-FFF2-40B4-BE49-F238E27FC236}">
                <a16:creationId xmlns:a16="http://schemas.microsoft.com/office/drawing/2014/main" xmlns="" id="{29700AC3-8E6B-3242-A3F9-D407FB9AF115}"/>
              </a:ext>
            </a:extLst>
          </p:cNvPr>
          <p:cNvSpPr/>
          <p:nvPr/>
        </p:nvSpPr>
        <p:spPr>
          <a:xfrm>
            <a:off x="685800" y="0"/>
            <a:ext cx="7634514" cy="464335"/>
          </a:xfrm>
          <a:custGeom>
            <a:avLst/>
            <a:gdLst/>
            <a:ahLst/>
            <a:cxnLst/>
            <a:rect l="l" t="t" r="r" b="b"/>
            <a:pathLst>
              <a:path w="2256154" h="318134">
                <a:moveTo>
                  <a:pt x="2116302" y="0"/>
                </a:moveTo>
                <a:lnTo>
                  <a:pt x="139700" y="0"/>
                </a:lnTo>
                <a:lnTo>
                  <a:pt x="58935" y="2182"/>
                </a:lnTo>
                <a:lnTo>
                  <a:pt x="17462" y="17462"/>
                </a:lnTo>
                <a:lnTo>
                  <a:pt x="2182" y="58935"/>
                </a:lnTo>
                <a:lnTo>
                  <a:pt x="0" y="139700"/>
                </a:lnTo>
                <a:lnTo>
                  <a:pt x="0" y="317804"/>
                </a:lnTo>
                <a:lnTo>
                  <a:pt x="2256002" y="317804"/>
                </a:lnTo>
                <a:lnTo>
                  <a:pt x="2256002" y="139700"/>
                </a:lnTo>
                <a:lnTo>
                  <a:pt x="2253819" y="58935"/>
                </a:lnTo>
                <a:lnTo>
                  <a:pt x="2238540" y="17462"/>
                </a:lnTo>
                <a:lnTo>
                  <a:pt x="2197066" y="2182"/>
                </a:lnTo>
                <a:lnTo>
                  <a:pt x="2116302" y="0"/>
                </a:lnTo>
                <a:close/>
              </a:path>
            </a:pathLst>
          </a:custGeom>
          <a:solidFill>
            <a:schemeClr val="accent4">
              <a:lumMod val="60000"/>
              <a:lumOff val="40000"/>
            </a:schemeClr>
          </a:solidFill>
        </p:spPr>
        <p:txBody>
          <a:bodyPr wrap="square" lIns="0" tIns="0" rIns="0" bIns="0" rtlCol="0"/>
          <a:lstStyle/>
          <a:p>
            <a:endParaRPr sz="1900"/>
          </a:p>
        </p:txBody>
      </p:sp>
      <p:sp>
        <p:nvSpPr>
          <p:cNvPr id="6" name="object 34">
            <a:extLst>
              <a:ext uri="{FF2B5EF4-FFF2-40B4-BE49-F238E27FC236}">
                <a16:creationId xmlns:a16="http://schemas.microsoft.com/office/drawing/2014/main" xmlns="" id="{E754D0E2-1A68-F040-940E-A10FFF65897C}"/>
              </a:ext>
            </a:extLst>
          </p:cNvPr>
          <p:cNvSpPr txBox="1"/>
          <p:nvPr/>
        </p:nvSpPr>
        <p:spPr>
          <a:xfrm>
            <a:off x="943708" y="-76200"/>
            <a:ext cx="5147383" cy="445974"/>
          </a:xfrm>
          <a:prstGeom prst="rect">
            <a:avLst/>
          </a:prstGeom>
        </p:spPr>
        <p:txBody>
          <a:bodyPr vert="horz" wrap="square" lIns="0" tIns="14941" rIns="0" bIns="0" rtlCol="0">
            <a:spAutoFit/>
          </a:bodyPr>
          <a:lstStyle/>
          <a:p>
            <a:pPr marL="14941">
              <a:spcBef>
                <a:spcPts val="117"/>
              </a:spcBef>
            </a:pPr>
            <a:r>
              <a:rPr lang="es-ES" sz="2800" b="1" spc="-5" dirty="0" smtClean="0">
                <a:solidFill>
                  <a:srgbClr val="FFFFFF"/>
                </a:solidFill>
                <a:latin typeface="Soberana Sans"/>
                <a:cs typeface="Soberana Sans"/>
              </a:rPr>
              <a:t>Para tu vida diaria</a:t>
            </a:r>
            <a:endParaRPr sz="2800" dirty="0">
              <a:latin typeface="Soberana Sans"/>
              <a:cs typeface="Soberana Sans"/>
            </a:endParaRPr>
          </a:p>
        </p:txBody>
      </p:sp>
      <p:sp>
        <p:nvSpPr>
          <p:cNvPr id="7" name="object 35">
            <a:extLst>
              <a:ext uri="{FF2B5EF4-FFF2-40B4-BE49-F238E27FC236}">
                <a16:creationId xmlns:a16="http://schemas.microsoft.com/office/drawing/2014/main" xmlns="" id="{7AA2F7C0-3915-F041-9113-36F645B9863A}"/>
              </a:ext>
            </a:extLst>
          </p:cNvPr>
          <p:cNvSpPr txBox="1"/>
          <p:nvPr/>
        </p:nvSpPr>
        <p:spPr>
          <a:xfrm>
            <a:off x="228600" y="457200"/>
            <a:ext cx="8534400" cy="5039087"/>
          </a:xfrm>
          <a:prstGeom prst="rect">
            <a:avLst/>
          </a:prstGeom>
        </p:spPr>
        <p:txBody>
          <a:bodyPr vert="horz" wrap="square" lIns="0" tIns="62753" rIns="0" bIns="0" rtlCol="0">
            <a:spAutoFit/>
          </a:bodyPr>
          <a:lstStyle/>
          <a:p>
            <a:pPr marR="5080" algn="just">
              <a:spcBef>
                <a:spcPts val="100"/>
              </a:spcBef>
              <a:buFont typeface="Arial" pitchFamily="34" charset="0"/>
              <a:buChar char="•"/>
            </a:pPr>
            <a:r>
              <a:rPr lang="es-MX" sz="2800" dirty="0" smtClean="0"/>
              <a:t>Te sugerimos que, en la medida de lo posible, te involucres en acciones colectivas en tu comunidad, familia o entre tus amistades, con el fin de replicar acciones positivas en otros contextos y enseñar con el </a:t>
            </a:r>
            <a:r>
              <a:rPr lang="es-MX" sz="2800" dirty="0" err="1" smtClean="0"/>
              <a:t>ejemplo.Así</a:t>
            </a:r>
            <a:r>
              <a:rPr lang="es-MX" sz="2800" dirty="0" smtClean="0"/>
              <a:t>, mientras que tú te empoderas, puedes ayudar a otros a empoderarse participando.</a:t>
            </a:r>
          </a:p>
          <a:p>
            <a:pPr marR="5080" algn="just">
              <a:spcBef>
                <a:spcPts val="100"/>
              </a:spcBef>
              <a:buFont typeface="Arial" pitchFamily="34" charset="0"/>
              <a:buChar char="•"/>
            </a:pPr>
            <a:endParaRPr lang="en-US" sz="2600" spc="-15" dirty="0" smtClean="0">
              <a:latin typeface="Soberana Sans" panose="02000000000000000000" pitchFamily="2" charset="77"/>
              <a:cs typeface="Soberana Sans"/>
            </a:endParaRPr>
          </a:p>
          <a:p>
            <a:pPr marR="5080">
              <a:spcBef>
                <a:spcPts val="100"/>
              </a:spcBef>
              <a:buFont typeface="Arial" pitchFamily="34" charset="0"/>
              <a:buChar char="•"/>
            </a:pPr>
            <a:endParaRPr lang="en-US" sz="2600" spc="-15" dirty="0" smtClean="0">
              <a:latin typeface="Soberana Sans" panose="02000000000000000000" pitchFamily="2" charset="77"/>
              <a:cs typeface="Soberana Sans"/>
            </a:endParaRPr>
          </a:p>
          <a:p>
            <a:pPr marR="5080">
              <a:spcBef>
                <a:spcPts val="100"/>
              </a:spcBef>
            </a:pPr>
            <a:endParaRPr lang="en-US" sz="2000" spc="-15" dirty="0" smtClean="0">
              <a:latin typeface="Soberana Sans" panose="02000000000000000000" pitchFamily="2" charset="77"/>
              <a:cs typeface="Soberana Sans"/>
            </a:endParaRPr>
          </a:p>
          <a:p>
            <a:pPr marR="5080">
              <a:spcBef>
                <a:spcPts val="100"/>
              </a:spcBef>
            </a:pPr>
            <a:r>
              <a:rPr lang="es-MX" sz="2000" dirty="0" smtClean="0"/>
              <a:t>Te invitamos a leer un emotivo poema del escritor mexicano Juan Villoro que, a través de versos e imágenes, hace un reconocimiento a la solidaridad y la colaboración que se vivió el 19 de septiembre de 2017 tras el sismo que sacudió la CDMX : https://www.proceso.com. </a:t>
            </a:r>
            <a:r>
              <a:rPr lang="es-MX" sz="2000" dirty="0" err="1" smtClean="0"/>
              <a:t>mx</a:t>
            </a:r>
            <a:r>
              <a:rPr lang="es-MX" sz="2000" dirty="0" smtClean="0"/>
              <a:t>/504652/puno-en-alto</a:t>
            </a:r>
            <a:endParaRPr lang="en-US" sz="2000" spc="-15" dirty="0">
              <a:latin typeface="Soberana Sans" panose="02000000000000000000" pitchFamily="2" charset="77"/>
              <a:cs typeface="Soberana Sans"/>
            </a:endParaRPr>
          </a:p>
        </p:txBody>
      </p:sp>
      <p:sp>
        <p:nvSpPr>
          <p:cNvPr id="9" name="object 10">
            <a:extLst>
              <a:ext uri="{FF2B5EF4-FFF2-40B4-BE49-F238E27FC236}">
                <a16:creationId xmlns:a16="http://schemas.microsoft.com/office/drawing/2014/main" xmlns="" id="{29700AC3-8E6B-3242-A3F9-D407FB9AF115}"/>
              </a:ext>
            </a:extLst>
          </p:cNvPr>
          <p:cNvSpPr/>
          <p:nvPr/>
        </p:nvSpPr>
        <p:spPr>
          <a:xfrm>
            <a:off x="685800" y="3498065"/>
            <a:ext cx="7634514" cy="464335"/>
          </a:xfrm>
          <a:custGeom>
            <a:avLst/>
            <a:gdLst/>
            <a:ahLst/>
            <a:cxnLst/>
            <a:rect l="l" t="t" r="r" b="b"/>
            <a:pathLst>
              <a:path w="2256154" h="318134">
                <a:moveTo>
                  <a:pt x="2116302" y="0"/>
                </a:moveTo>
                <a:lnTo>
                  <a:pt x="139700" y="0"/>
                </a:lnTo>
                <a:lnTo>
                  <a:pt x="58935" y="2182"/>
                </a:lnTo>
                <a:lnTo>
                  <a:pt x="17462" y="17462"/>
                </a:lnTo>
                <a:lnTo>
                  <a:pt x="2182" y="58935"/>
                </a:lnTo>
                <a:lnTo>
                  <a:pt x="0" y="139700"/>
                </a:lnTo>
                <a:lnTo>
                  <a:pt x="0" y="317804"/>
                </a:lnTo>
                <a:lnTo>
                  <a:pt x="2256002" y="317804"/>
                </a:lnTo>
                <a:lnTo>
                  <a:pt x="2256002" y="139700"/>
                </a:lnTo>
                <a:lnTo>
                  <a:pt x="2253819" y="58935"/>
                </a:lnTo>
                <a:lnTo>
                  <a:pt x="2238540" y="17462"/>
                </a:lnTo>
                <a:lnTo>
                  <a:pt x="2197066" y="2182"/>
                </a:lnTo>
                <a:lnTo>
                  <a:pt x="2116302" y="0"/>
                </a:lnTo>
                <a:close/>
              </a:path>
            </a:pathLst>
          </a:custGeom>
          <a:solidFill>
            <a:schemeClr val="accent4">
              <a:lumMod val="60000"/>
              <a:lumOff val="40000"/>
            </a:schemeClr>
          </a:solidFill>
        </p:spPr>
        <p:txBody>
          <a:bodyPr wrap="square" lIns="0" tIns="0" rIns="0" bIns="0" rtlCol="0"/>
          <a:lstStyle/>
          <a:p>
            <a:pPr marL="14941">
              <a:spcBef>
                <a:spcPts val="117"/>
              </a:spcBef>
            </a:pPr>
            <a:r>
              <a:rPr lang="es-ES" sz="2400" b="1" spc="-5" dirty="0" smtClean="0">
                <a:solidFill>
                  <a:srgbClr val="FFFFFF"/>
                </a:solidFill>
                <a:latin typeface="Soberana Sans"/>
                <a:cs typeface="Soberana Sans"/>
              </a:rPr>
              <a:t>¿Quieres saber más?</a:t>
            </a:r>
            <a:endParaRPr lang="es-ES" sz="2400" dirty="0">
              <a:latin typeface="Soberana Sans"/>
              <a:cs typeface="Soberana Sans"/>
            </a:endParaRPr>
          </a:p>
        </p:txBody>
      </p:sp>
    </p:spTree>
    <p:extLst>
      <p:ext uri="{BB962C8B-B14F-4D97-AF65-F5344CB8AC3E}">
        <p14:creationId xmlns:p14="http://schemas.microsoft.com/office/powerpoint/2010/main" xmlns="" val="2348780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AD4835"/>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1836</TotalTime>
  <Words>1043</Words>
  <Application>Microsoft Office PowerPoint</Application>
  <PresentationFormat>Carta (216 x 279 mm)</PresentationFormat>
  <Paragraphs>99</Paragraphs>
  <Slides>11</Slides>
  <Notes>0</Notes>
  <HiddenSlides>0</HiddenSlides>
  <MMClips>0</MMClips>
  <ScaleCrop>false</ScaleCrop>
  <HeadingPairs>
    <vt:vector size="4" baseType="variant">
      <vt:variant>
        <vt:lpstr>Tema</vt:lpstr>
      </vt:variant>
      <vt:variant>
        <vt:i4>1</vt:i4>
      </vt:variant>
      <vt:variant>
        <vt:lpstr>Títulos de diapositiva</vt:lpstr>
      </vt:variant>
      <vt:variant>
        <vt:i4>11</vt:i4>
      </vt:variant>
    </vt:vector>
  </HeadingPairs>
  <TitlesOfParts>
    <vt:vector size="12" baseType="lpstr">
      <vt:lpstr>Office Theme</vt:lpstr>
      <vt:lpstr> ENFRENTEMOS   RETOS JUNTOS </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 ¿De qué se trata la conciencia social?</dc:title>
  <dc:creator>Ana Paulina Monroy Velasco</dc:creator>
  <cp:lastModifiedBy>TUTORIAS ELIZABETH</cp:lastModifiedBy>
  <cp:revision>156</cp:revision>
  <dcterms:created xsi:type="dcterms:W3CDTF">2018-06-27T19:50:18Z</dcterms:created>
  <dcterms:modified xsi:type="dcterms:W3CDTF">2020-02-20T17:58:07Z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2018-05-29T00:00:00Z</vt:filetime>
  </property>
  <property fmtid="{D5CDD505-2E9C-101B-9397-08002B2CF9AE}" pid="3" name="Creator">
    <vt:lpwstr>Adobe InDesign CC 13.0 (Windows)</vt:lpwstr>
  </property>
  <property fmtid="{D5CDD505-2E9C-101B-9397-08002B2CF9AE}" pid="4" name="LastSaved">
    <vt:filetime>2018-06-27T00:00:00Z</vt:filetime>
  </property>
</Properties>
</file>