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9" r:id="rId2"/>
    <p:sldId id="256" r:id="rId3"/>
    <p:sldId id="257" r:id="rId4"/>
    <p:sldId id="260" r:id="rId5"/>
    <p:sldId id="258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3" r:id="rId17"/>
    <p:sldId id="274" r:id="rId18"/>
    <p:sldId id="275" r:id="rId19"/>
    <p:sldId id="276" r:id="rId20"/>
    <p:sldId id="277" r:id="rId21"/>
    <p:sldId id="278" r:id="rId22"/>
    <p:sldId id="280" r:id="rId23"/>
    <p:sldId id="279" r:id="rId24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663300"/>
    <a:srgbClr val="6A221D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59" autoAdjust="0"/>
    <p:restoredTop sz="86355" autoAdjust="0"/>
  </p:normalViewPr>
  <p:slideViewPr>
    <p:cSldViewPr>
      <p:cViewPr varScale="1">
        <p:scale>
          <a:sx n="64" d="100"/>
          <a:sy n="64" d="100"/>
        </p:scale>
        <p:origin x="-30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50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965AA6-9D5A-498D-9B43-2725A99C7451}" type="datetimeFigureOut">
              <a:rPr lang="es-MX" smtClean="0"/>
              <a:pPr/>
              <a:t>02/12/2016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BB9638-8D9F-4BBC-9398-5020B750B1AB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14027568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BB9638-8D9F-4BBC-9398-5020B750B1AB}" type="slidenum">
              <a:rPr lang="es-MX" smtClean="0"/>
              <a:pPr/>
              <a:t>19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1536971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403648" y="2130425"/>
            <a:ext cx="7054552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7088832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02/12/2016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35635770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02/12/2016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683105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608" y="4077072"/>
            <a:ext cx="7772400" cy="2016224"/>
          </a:xfrm>
        </p:spPr>
        <p:txBody>
          <a:bodyPr anchor="t"/>
          <a:lstStyle>
            <a:lvl1pPr algn="ctr">
              <a:defRPr sz="36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115616" y="220486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02/12/2016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17480850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75656" y="1600200"/>
            <a:ext cx="3456384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20072" y="1600200"/>
            <a:ext cx="346672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02/12/2016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1458498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31640" y="1535113"/>
            <a:ext cx="352839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1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331640" y="2174875"/>
            <a:ext cx="352839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5004048" y="1535113"/>
            <a:ext cx="3682752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5004048" y="2174875"/>
            <a:ext cx="368275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02/12/2016</a:t>
            </a:fld>
            <a:endParaRPr lang="es-MX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29342942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02/12/2016</a:t>
            </a:fld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4409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02/12/2016</a:t>
            </a:fld>
            <a:endParaRPr lang="es-MX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1575729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02/12/2016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1653403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09936" y="4800600"/>
            <a:ext cx="5486400" cy="566738"/>
          </a:xfrm>
        </p:spPr>
        <p:txBody>
          <a:bodyPr anchor="b"/>
          <a:lstStyle>
            <a:lvl1pPr algn="ctr">
              <a:defRPr sz="2000" b="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109936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109936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02/12/2016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28733385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1691680" y="274638"/>
            <a:ext cx="699512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31640" y="1600200"/>
            <a:ext cx="735516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971600" y="652025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fld id="{1757F3E5-681C-4C9D-BD31-99541B831678}" type="datetimeFigureOut">
              <a:rPr lang="es-MX" smtClean="0"/>
              <a:pPr/>
              <a:t>02/12/2016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476600" y="652534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804248" y="652534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2088449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3600" kern="1200">
          <a:solidFill>
            <a:srgbClr val="6A221D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Berlin Sans FB" panose="020E0602020502020306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>
          <a:xfrm>
            <a:off x="1403648" y="1785926"/>
            <a:ext cx="7054552" cy="1470025"/>
          </a:xfrm>
        </p:spPr>
        <p:txBody>
          <a:bodyPr/>
          <a:lstStyle/>
          <a:p>
            <a:r>
              <a:rPr lang="es-ES" dirty="0" smtClean="0">
                <a:latin typeface="Arial" pitchFamily="34" charset="0"/>
                <a:cs typeface="Arial" pitchFamily="34" charset="0"/>
              </a:rPr>
              <a:t>UNIVERSIDAD AUTÓNOMA DEL ESTADO DE HIDALGO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>
          <a:xfrm>
            <a:off x="1371600" y="4105292"/>
            <a:ext cx="7088832" cy="1752600"/>
          </a:xfrm>
        </p:spPr>
        <p:txBody>
          <a:bodyPr/>
          <a:lstStyle/>
          <a:p>
            <a:r>
              <a:rPr lang="es-ES" b="1" dirty="0" smtClean="0">
                <a:latin typeface="Arial" pitchFamily="34" charset="0"/>
                <a:cs typeface="Arial" pitchFamily="34" charset="0"/>
              </a:rPr>
              <a:t>Instituto de Ciencias Económico Administrativas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44256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 txBox="1">
            <a:spLocks/>
          </p:cNvSpPr>
          <p:nvPr/>
        </p:nvSpPr>
        <p:spPr>
          <a:xfrm>
            <a:off x="1562100" y="2090738"/>
            <a:ext cx="5386164" cy="126625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rgbClr val="6A22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anose="020E0602020502020306" pitchFamily="34" charset="0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s-MX" sz="4000" dirty="0" smtClean="0">
                <a:effectLst/>
              </a:rPr>
              <a:t>Por ubicación física</a:t>
            </a:r>
            <a:endParaRPr lang="es-MX" sz="4000" dirty="0">
              <a:effectLst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907704" y="3645024"/>
            <a:ext cx="6834925" cy="20162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b="0" kern="1200">
                <a:solidFill>
                  <a:srgbClr val="6A221D"/>
                </a:solidFill>
                <a:latin typeface="Berlin Sans FB" panose="020E0602020502020306" pitchFamily="34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b="0" kern="1200">
                <a:solidFill>
                  <a:srgbClr val="6A221D"/>
                </a:solidFill>
                <a:latin typeface="Berlin Sans FB" panose="020E0602020502020306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b="0" kern="1200">
                <a:solidFill>
                  <a:srgbClr val="6A221D"/>
                </a:solidFill>
                <a:latin typeface="Berlin Sans FB" panose="020E0602020502020306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b="0" kern="1200">
                <a:solidFill>
                  <a:srgbClr val="6A221D"/>
                </a:solidFill>
                <a:latin typeface="Berlin Sans FB" panose="020E0602020502020306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b="0" kern="1200">
                <a:solidFill>
                  <a:srgbClr val="6A221D"/>
                </a:solidFill>
                <a:latin typeface="Berlin Sans FB" panose="020E0602020502020306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chemeClr val="tx1">
                  <a:lumMod val="85000"/>
                  <a:lumOff val="15000"/>
                </a:schemeClr>
              </a:buClr>
              <a:defRPr/>
            </a:pPr>
            <a:r>
              <a:rPr lang="es-MX" sz="2400" dirty="0" smtClean="0"/>
              <a:t>Estadio: Precio del boleto en Cancha, Grada, Platea, Palco, etc. </a:t>
            </a:r>
          </a:p>
          <a:p>
            <a:pPr>
              <a:buClr>
                <a:schemeClr val="tx1">
                  <a:lumMod val="85000"/>
                  <a:lumOff val="15000"/>
                </a:schemeClr>
              </a:buClr>
              <a:defRPr/>
            </a:pPr>
            <a:r>
              <a:rPr lang="es-MX" sz="2400" dirty="0" smtClean="0"/>
              <a:t>Teatro: Entre más cerca del escenario, más caro es el boleto</a:t>
            </a:r>
            <a:endParaRPr lang="es-MX" sz="2400" dirty="0"/>
          </a:p>
        </p:txBody>
      </p:sp>
      <p:sp>
        <p:nvSpPr>
          <p:cNvPr id="7" name="Rectángulo 6"/>
          <p:cNvSpPr/>
          <p:nvPr/>
        </p:nvSpPr>
        <p:spPr>
          <a:xfrm>
            <a:off x="1562100" y="548680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MX" dirty="0" smtClean="0"/>
              <a:t>Estrategias para ajustar precios</a:t>
            </a:r>
          </a:p>
          <a:p>
            <a:r>
              <a:rPr lang="es-MX" b="1" dirty="0"/>
              <a:t>b</a:t>
            </a:r>
            <a:r>
              <a:rPr lang="es-MX" b="1" cap="none" dirty="0" smtClean="0"/>
              <a:t>) </a:t>
            </a:r>
            <a:r>
              <a:rPr lang="es-MX" b="1" dirty="0" smtClean="0"/>
              <a:t>Precios Discriminatorios</a:t>
            </a:r>
            <a:endParaRPr lang="es-MX" b="1" dirty="0"/>
          </a:p>
        </p:txBody>
      </p:sp>
    </p:spTree>
    <p:extLst>
      <p:ext uri="{BB962C8B-B14F-4D97-AF65-F5344CB8AC3E}">
        <p14:creationId xmlns:p14="http://schemas.microsoft.com/office/powerpoint/2010/main" xmlns="" val="2998111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 txBox="1">
            <a:spLocks/>
          </p:cNvSpPr>
          <p:nvPr/>
        </p:nvSpPr>
        <p:spPr>
          <a:xfrm>
            <a:off x="1043608" y="1700808"/>
            <a:ext cx="7416824" cy="147000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rgbClr val="6A22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anose="020E0602020502020306" pitchFamily="34" charset="0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s-MX" sz="4000" dirty="0" smtClean="0">
                <a:effectLst/>
              </a:rPr>
              <a:t>Por un momento específico/especial en el tiempo</a:t>
            </a:r>
            <a:endParaRPr lang="es-MX" sz="4000" dirty="0">
              <a:effectLst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465527" y="3521585"/>
            <a:ext cx="5194705" cy="235568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b="0" kern="1200">
                <a:solidFill>
                  <a:srgbClr val="6A221D"/>
                </a:solidFill>
                <a:latin typeface="Berlin Sans FB" panose="020E0602020502020306" pitchFamily="34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b="0" kern="1200">
                <a:solidFill>
                  <a:srgbClr val="6A221D"/>
                </a:solidFill>
                <a:latin typeface="Berlin Sans FB" panose="020E0602020502020306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b="0" kern="1200">
                <a:solidFill>
                  <a:srgbClr val="6A221D"/>
                </a:solidFill>
                <a:latin typeface="Berlin Sans FB" panose="020E0602020502020306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b="0" kern="1200">
                <a:solidFill>
                  <a:srgbClr val="6A221D"/>
                </a:solidFill>
                <a:latin typeface="Berlin Sans FB" panose="020E0602020502020306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b="0" kern="1200">
                <a:solidFill>
                  <a:srgbClr val="6A221D"/>
                </a:solidFill>
                <a:latin typeface="Berlin Sans FB" panose="020E0602020502020306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chemeClr val="tx1">
                  <a:lumMod val="85000"/>
                  <a:lumOff val="15000"/>
                </a:schemeClr>
              </a:buClr>
              <a:defRPr/>
            </a:pPr>
            <a:r>
              <a:rPr lang="es-MX" sz="2400" dirty="0" smtClean="0"/>
              <a:t>Estación del año, mes del año, día especial, hora del día</a:t>
            </a:r>
          </a:p>
          <a:p>
            <a:pPr marL="0" indent="0">
              <a:buClr>
                <a:schemeClr val="tx1">
                  <a:lumMod val="85000"/>
                  <a:lumOff val="15000"/>
                </a:schemeClr>
              </a:buClr>
              <a:buNone/>
              <a:defRPr/>
            </a:pPr>
            <a:r>
              <a:rPr lang="es-MX" sz="2000" dirty="0" smtClean="0"/>
              <a:t>Ejemplo en México: Venta de Primavera, Julio Regalado en Comercial Mexicana, Día de San Valentín, 9:13 </a:t>
            </a:r>
            <a:r>
              <a:rPr lang="es-MX" sz="2000" dirty="0" err="1" smtClean="0"/>
              <a:t>hrs</a:t>
            </a:r>
            <a:r>
              <a:rPr lang="es-MX" sz="2000" dirty="0" smtClean="0"/>
              <a:t>. en Alfa Radio</a:t>
            </a:r>
            <a:endParaRPr lang="es-MX" sz="2000" dirty="0"/>
          </a:p>
        </p:txBody>
      </p:sp>
      <p:sp>
        <p:nvSpPr>
          <p:cNvPr id="7" name="Rectángulo 6"/>
          <p:cNvSpPr/>
          <p:nvPr/>
        </p:nvSpPr>
        <p:spPr>
          <a:xfrm>
            <a:off x="1575710" y="435596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MX" dirty="0" smtClean="0"/>
              <a:t>Estrategias para ajustar precios</a:t>
            </a:r>
          </a:p>
          <a:p>
            <a:r>
              <a:rPr lang="es-MX" b="1" dirty="0"/>
              <a:t>b</a:t>
            </a:r>
            <a:r>
              <a:rPr lang="es-MX" b="1" cap="none" dirty="0" smtClean="0"/>
              <a:t>) </a:t>
            </a:r>
            <a:r>
              <a:rPr lang="es-MX" b="1" dirty="0" smtClean="0"/>
              <a:t>Precios Discriminatorios</a:t>
            </a:r>
            <a:endParaRPr lang="es-MX" b="1" dirty="0"/>
          </a:p>
        </p:txBody>
      </p:sp>
      <p:pic>
        <p:nvPicPr>
          <p:cNvPr id="8" name="Picture 5" descr="https://thumbs6.dreamstime.com/x/feliz-dia-de-san-valentin-happy-valentines-day-spanish-text-peeling-sticker-vector-eps-available-36819746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675316" y="4437112"/>
            <a:ext cx="2196671" cy="21307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54601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 txBox="1">
            <a:spLocks/>
          </p:cNvSpPr>
          <p:nvPr/>
        </p:nvSpPr>
        <p:spPr>
          <a:xfrm>
            <a:off x="1562100" y="2090738"/>
            <a:ext cx="7186364" cy="234637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rgbClr val="6A22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anose="020E0602020502020306" pitchFamily="34" charset="0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s-MX" sz="6000" b="1" dirty="0" smtClean="0">
                <a:effectLst/>
              </a:rPr>
              <a:t>c) Precios psicológicos</a:t>
            </a:r>
            <a:endParaRPr lang="es-MX" sz="6000" b="1" dirty="0">
              <a:effectLst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1562100" y="476672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MX" dirty="0" smtClean="0"/>
              <a:t>Estrategias para ajustar precios</a:t>
            </a:r>
          </a:p>
        </p:txBody>
      </p:sp>
    </p:spTree>
    <p:extLst>
      <p:ext uri="{BB962C8B-B14F-4D97-AF65-F5344CB8AC3E}">
        <p14:creationId xmlns:p14="http://schemas.microsoft.com/office/powerpoint/2010/main" xmlns="" val="1128219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 txBox="1">
            <a:spLocks/>
          </p:cNvSpPr>
          <p:nvPr/>
        </p:nvSpPr>
        <p:spPr>
          <a:xfrm>
            <a:off x="1562100" y="2090738"/>
            <a:ext cx="6754316" cy="2590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rgbClr val="6A22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anose="020E0602020502020306" pitchFamily="34" charset="0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s-MX" sz="4000" dirty="0" smtClean="0"/>
              <a:t>El precio relacionado con la calidad</a:t>
            </a:r>
            <a:endParaRPr lang="es-MX" sz="4000" dirty="0"/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2622662" y="5034102"/>
            <a:ext cx="4234036" cy="61967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b="0" kern="1200">
                <a:solidFill>
                  <a:srgbClr val="6A221D"/>
                </a:solidFill>
                <a:latin typeface="Berlin Sans FB" panose="020E0602020502020306" pitchFamily="34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b="0" kern="1200">
                <a:solidFill>
                  <a:srgbClr val="6A221D"/>
                </a:solidFill>
                <a:latin typeface="Berlin Sans FB" panose="020E0602020502020306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b="0" kern="1200">
                <a:solidFill>
                  <a:srgbClr val="6A221D"/>
                </a:solidFill>
                <a:latin typeface="Berlin Sans FB" panose="020E0602020502020306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b="0" kern="1200">
                <a:solidFill>
                  <a:srgbClr val="6A221D"/>
                </a:solidFill>
                <a:latin typeface="Berlin Sans FB" panose="020E0602020502020306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b="0" kern="1200">
                <a:solidFill>
                  <a:srgbClr val="6A221D"/>
                </a:solidFill>
                <a:latin typeface="Berlin Sans FB" panose="020E0602020502020306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chemeClr val="tx1">
                  <a:lumMod val="85000"/>
                  <a:lumOff val="15000"/>
                </a:schemeClr>
              </a:buClr>
              <a:defRPr/>
            </a:pPr>
            <a:r>
              <a:rPr lang="es-MX" sz="2400" dirty="0" smtClean="0"/>
              <a:t>precio alto, calidad </a:t>
            </a:r>
            <a:r>
              <a:rPr lang="es-MX" sz="2400" dirty="0">
                <a:solidFill>
                  <a:srgbClr val="C00000"/>
                </a:solidFill>
              </a:rPr>
              <a:t>¿</a:t>
            </a:r>
            <a:r>
              <a:rPr lang="es-MX" sz="2400" dirty="0" smtClean="0"/>
              <a:t>alta</a:t>
            </a:r>
            <a:r>
              <a:rPr lang="es-MX" sz="2400" dirty="0" smtClean="0">
                <a:solidFill>
                  <a:srgbClr val="C00000"/>
                </a:solidFill>
              </a:rPr>
              <a:t>?</a:t>
            </a:r>
          </a:p>
          <a:p>
            <a:pPr>
              <a:buClr>
                <a:schemeClr val="tx1">
                  <a:lumMod val="85000"/>
                  <a:lumOff val="15000"/>
                </a:schemeClr>
              </a:buClr>
              <a:defRPr/>
            </a:pPr>
            <a:r>
              <a:rPr lang="es-MX" sz="2400" dirty="0" smtClean="0"/>
              <a:t>precio bajo, calidad </a:t>
            </a:r>
            <a:r>
              <a:rPr lang="es-MX" sz="2400" dirty="0" smtClean="0">
                <a:solidFill>
                  <a:srgbClr val="C00000"/>
                </a:solidFill>
              </a:rPr>
              <a:t>¿</a:t>
            </a:r>
            <a:r>
              <a:rPr lang="es-MX" sz="2400" dirty="0" smtClean="0"/>
              <a:t>baja</a:t>
            </a:r>
            <a:r>
              <a:rPr lang="es-MX" sz="2400" dirty="0" smtClean="0">
                <a:solidFill>
                  <a:srgbClr val="C00000"/>
                </a:solidFill>
              </a:rPr>
              <a:t>?</a:t>
            </a:r>
            <a:endParaRPr lang="es-MX" sz="2400" dirty="0">
              <a:solidFill>
                <a:srgbClr val="C00000"/>
              </a:solidFill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1691680" y="472173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MX" dirty="0" smtClean="0"/>
              <a:t>Estrategias para ajustar precios</a:t>
            </a:r>
          </a:p>
          <a:p>
            <a:r>
              <a:rPr lang="es-MX" b="1" dirty="0" smtClean="0"/>
              <a:t>c) Precios psicológicos</a:t>
            </a:r>
          </a:p>
        </p:txBody>
      </p:sp>
    </p:spTree>
    <p:extLst>
      <p:ext uri="{BB962C8B-B14F-4D97-AF65-F5344CB8AC3E}">
        <p14:creationId xmlns:p14="http://schemas.microsoft.com/office/powerpoint/2010/main" xmlns="" val="526426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 txBox="1">
            <a:spLocks/>
          </p:cNvSpPr>
          <p:nvPr/>
        </p:nvSpPr>
        <p:spPr>
          <a:xfrm>
            <a:off x="1562100" y="2090738"/>
            <a:ext cx="4882108" cy="24183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rgbClr val="6A22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anose="020E0602020502020306" pitchFamily="34" charset="0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s-MX" sz="4000" dirty="0" smtClean="0">
                <a:effectLst/>
              </a:rPr>
              <a:t>Precio Ganga</a:t>
            </a:r>
            <a:endParaRPr lang="es-MX" sz="4000" dirty="0">
              <a:effectLst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2771800" y="4124581"/>
            <a:ext cx="3153916" cy="76907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b="0" kern="1200">
                <a:solidFill>
                  <a:srgbClr val="6A221D"/>
                </a:solidFill>
                <a:latin typeface="Berlin Sans FB" panose="020E0602020502020306" pitchFamily="34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b="0" kern="1200">
                <a:solidFill>
                  <a:srgbClr val="6A221D"/>
                </a:solidFill>
                <a:latin typeface="Berlin Sans FB" panose="020E0602020502020306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b="0" kern="1200">
                <a:solidFill>
                  <a:srgbClr val="6A221D"/>
                </a:solidFill>
                <a:latin typeface="Berlin Sans FB" panose="020E0602020502020306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b="0" kern="1200">
                <a:solidFill>
                  <a:srgbClr val="6A221D"/>
                </a:solidFill>
                <a:latin typeface="Berlin Sans FB" panose="020E0602020502020306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b="0" kern="1200">
                <a:solidFill>
                  <a:srgbClr val="6A221D"/>
                </a:solidFill>
                <a:latin typeface="Berlin Sans FB" panose="020E0602020502020306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chemeClr val="tx1">
                  <a:lumMod val="85000"/>
                  <a:lumOff val="15000"/>
                </a:schemeClr>
              </a:buClr>
              <a:defRPr/>
            </a:pPr>
            <a:r>
              <a:rPr lang="es-MX" dirty="0" smtClean="0"/>
              <a:t>$2,999.90</a:t>
            </a:r>
          </a:p>
          <a:p>
            <a:pPr>
              <a:buClr>
                <a:schemeClr val="tx1">
                  <a:lumMod val="85000"/>
                  <a:lumOff val="15000"/>
                </a:schemeClr>
              </a:buClr>
              <a:defRPr/>
            </a:pPr>
            <a:r>
              <a:rPr lang="es-MX" dirty="0" smtClean="0"/>
              <a:t>$ 349.00</a:t>
            </a:r>
          </a:p>
          <a:p>
            <a:pPr>
              <a:buClr>
                <a:schemeClr val="tx1">
                  <a:lumMod val="85000"/>
                  <a:lumOff val="15000"/>
                </a:schemeClr>
              </a:buClr>
              <a:defRPr/>
            </a:pPr>
            <a:endParaRPr lang="es-MX" dirty="0"/>
          </a:p>
        </p:txBody>
      </p:sp>
      <p:sp>
        <p:nvSpPr>
          <p:cNvPr id="7" name="Rectángulo 6"/>
          <p:cNvSpPr/>
          <p:nvPr/>
        </p:nvSpPr>
        <p:spPr>
          <a:xfrm>
            <a:off x="1569548" y="502911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MX" dirty="0" smtClean="0"/>
              <a:t>Estrategias para ajustar precios</a:t>
            </a:r>
          </a:p>
          <a:p>
            <a:r>
              <a:rPr lang="es-MX" b="1" dirty="0" smtClean="0"/>
              <a:t>c) Precios psicológicos</a:t>
            </a:r>
          </a:p>
        </p:txBody>
      </p:sp>
    </p:spTree>
    <p:extLst>
      <p:ext uri="{BB962C8B-B14F-4D97-AF65-F5344CB8AC3E}">
        <p14:creationId xmlns:p14="http://schemas.microsoft.com/office/powerpoint/2010/main" xmlns="" val="2501318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1"/>
          <p:cNvSpPr txBox="1">
            <a:spLocks/>
          </p:cNvSpPr>
          <p:nvPr/>
        </p:nvSpPr>
        <p:spPr>
          <a:xfrm>
            <a:off x="539552" y="1187033"/>
            <a:ext cx="9067800" cy="2590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rgbClr val="6A22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anose="020E0602020502020306" pitchFamily="34" charset="0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s-MX" sz="6000" b="1" dirty="0" smtClean="0">
                <a:effectLst/>
              </a:rPr>
              <a:t>d) Precios por valor percibido</a:t>
            </a:r>
            <a:endParaRPr lang="es-MX" sz="6000" b="1" dirty="0">
              <a:effectLst/>
            </a:endParaRPr>
          </a:p>
        </p:txBody>
      </p:sp>
      <p:sp>
        <p:nvSpPr>
          <p:cNvPr id="9" name="Rectángulo 8"/>
          <p:cNvSpPr/>
          <p:nvPr/>
        </p:nvSpPr>
        <p:spPr>
          <a:xfrm>
            <a:off x="1562100" y="476672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MX" dirty="0" smtClean="0"/>
              <a:t>Estrategias para ajustar precios</a:t>
            </a:r>
          </a:p>
        </p:txBody>
      </p:sp>
      <p:sp>
        <p:nvSpPr>
          <p:cNvPr id="10" name="Título 1"/>
          <p:cNvSpPr txBox="1">
            <a:spLocks/>
          </p:cNvSpPr>
          <p:nvPr/>
        </p:nvSpPr>
        <p:spPr>
          <a:xfrm>
            <a:off x="1562100" y="3326774"/>
            <a:ext cx="6686500" cy="15841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rgbClr val="6A22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anose="020E0602020502020306" pitchFamily="34" charset="0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s-MX" sz="2400" dirty="0" smtClean="0">
                <a:effectLst/>
              </a:rPr>
              <a:t>Combinación adecuada de calidad y servicio, a un precio justo</a:t>
            </a:r>
            <a:endParaRPr lang="es-MX" sz="2400" dirty="0">
              <a:effectLst/>
            </a:endParaRPr>
          </a:p>
        </p:txBody>
      </p:sp>
      <p:pic>
        <p:nvPicPr>
          <p:cNvPr id="9218" name="Picture 2" descr="Best Value label Stock Imag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271281" y="4653136"/>
            <a:ext cx="2020416" cy="20204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15290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 txBox="1">
            <a:spLocks/>
          </p:cNvSpPr>
          <p:nvPr/>
        </p:nvSpPr>
        <p:spPr>
          <a:xfrm>
            <a:off x="1562100" y="1412776"/>
            <a:ext cx="6466284" cy="24903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rgbClr val="6A22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anose="020E0602020502020306" pitchFamily="34" charset="0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s-MX" sz="6000" b="1" dirty="0" smtClean="0">
                <a:effectLst/>
              </a:rPr>
              <a:t>e) Precios promocionales</a:t>
            </a:r>
            <a:endParaRPr lang="es-MX" sz="6000" b="1" dirty="0">
              <a:effectLst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1562100" y="476672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MX" dirty="0" smtClean="0"/>
              <a:t>Estrategias para ajustar precios</a:t>
            </a:r>
          </a:p>
        </p:txBody>
      </p:sp>
      <p:pic>
        <p:nvPicPr>
          <p:cNvPr id="8194" name="Picture 2" descr="Stickers for best stock sales Stock Photo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125996" y="4221088"/>
            <a:ext cx="2931634" cy="2276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05331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 txBox="1">
            <a:spLocks/>
          </p:cNvSpPr>
          <p:nvPr/>
        </p:nvSpPr>
        <p:spPr>
          <a:xfrm>
            <a:off x="1487488" y="1700809"/>
            <a:ext cx="6612904" cy="266429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rgbClr val="6A22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anose="020E0602020502020306" pitchFamily="34" charset="0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s-MX" sz="4000" dirty="0" smtClean="0">
                <a:effectLst/>
              </a:rPr>
              <a:t>Efecto temporal para incrementar ventas a muy corto plazo</a:t>
            </a:r>
            <a:endParaRPr lang="es-MX" sz="4000" dirty="0">
              <a:effectLst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1619672" y="476672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MX" dirty="0" smtClean="0"/>
              <a:t>Estrategias para ajustar precios</a:t>
            </a:r>
          </a:p>
          <a:p>
            <a:r>
              <a:rPr lang="es-MX" b="1" cap="none" dirty="0" smtClean="0"/>
              <a:t>e) Precios promocionales</a:t>
            </a:r>
            <a:endParaRPr lang="es-MX" b="1" dirty="0" smtClean="0"/>
          </a:p>
        </p:txBody>
      </p:sp>
      <p:sp>
        <p:nvSpPr>
          <p:cNvPr id="2" name="CuadroTexto 1"/>
          <p:cNvSpPr txBox="1"/>
          <p:nvPr/>
        </p:nvSpPr>
        <p:spPr>
          <a:xfrm>
            <a:off x="2339752" y="4165049"/>
            <a:ext cx="41764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dirty="0" smtClean="0">
                <a:solidFill>
                  <a:srgbClr val="663300"/>
                </a:solidFill>
                <a:latin typeface="Berlin Sans FB" panose="020E0602020502020306" pitchFamily="34" charset="0"/>
              </a:rPr>
              <a:t>Ejemplo en México: “El buen fin”</a:t>
            </a:r>
            <a:endParaRPr lang="es-MX" sz="2000" dirty="0">
              <a:solidFill>
                <a:srgbClr val="663300"/>
              </a:solidFill>
              <a:latin typeface="Berlin Sans FB" panose="020E06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61909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 txBox="1">
            <a:spLocks/>
          </p:cNvSpPr>
          <p:nvPr/>
        </p:nvSpPr>
        <p:spPr>
          <a:xfrm>
            <a:off x="1487488" y="1556793"/>
            <a:ext cx="7116960" cy="27363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rgbClr val="6A22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anose="020E0602020502020306" pitchFamily="34" charset="0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s-MX" sz="4000" dirty="0" smtClean="0">
                <a:effectLst/>
              </a:rPr>
              <a:t>Artículos líderes en margen reducido o incluso en pérdida, que atraen clientes a la tienda.</a:t>
            </a:r>
            <a:endParaRPr lang="es-MX" sz="4000" dirty="0">
              <a:effectLst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1619672" y="476672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MX" dirty="0" smtClean="0"/>
              <a:t>Estrategias para ajustar precios</a:t>
            </a:r>
          </a:p>
          <a:p>
            <a:r>
              <a:rPr lang="es-MX" b="1" cap="none" dirty="0" smtClean="0"/>
              <a:t>e) Precios promocionales</a:t>
            </a:r>
            <a:endParaRPr lang="es-MX" b="1" dirty="0" smtClean="0"/>
          </a:p>
        </p:txBody>
      </p:sp>
      <p:pic>
        <p:nvPicPr>
          <p:cNvPr id="7" name="Picture 5" descr="Supermarket Stock Phot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12160" y="4869160"/>
            <a:ext cx="2276475" cy="1524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803670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 txBox="1">
            <a:spLocks/>
          </p:cNvSpPr>
          <p:nvPr/>
        </p:nvSpPr>
        <p:spPr>
          <a:xfrm>
            <a:off x="1562100" y="2090738"/>
            <a:ext cx="6250260" cy="270641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rgbClr val="6A22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anose="020E0602020502020306" pitchFamily="34" charset="0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s-MX" sz="6000" b="1" dirty="0" smtClean="0">
                <a:effectLst/>
              </a:rPr>
              <a:t>g) Precios geográficos</a:t>
            </a:r>
            <a:endParaRPr lang="es-MX" sz="6000" b="1" dirty="0">
              <a:effectLst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1562100" y="476672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MX" dirty="0" smtClean="0"/>
              <a:t>Estrategias para ajustar precios</a:t>
            </a:r>
          </a:p>
        </p:txBody>
      </p:sp>
    </p:spTree>
    <p:extLst>
      <p:ext uri="{BB962C8B-B14F-4D97-AF65-F5344CB8AC3E}">
        <p14:creationId xmlns:p14="http://schemas.microsoft.com/office/powerpoint/2010/main" xmlns="" val="2932949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Subtítul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s-MX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Área </a:t>
            </a:r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Académica: Mercadotecnia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lvl="1"/>
            <a:endParaRPr lang="es-MX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Tema: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Estrategias para ajustar precios</a:t>
            </a:r>
          </a:p>
          <a:p>
            <a:pPr lvl="1"/>
            <a:endParaRPr lang="es-MX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Profesor(a):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Mtra. Patricia E. Hernández Valdés y Dra. Amada Hidalgo Gallardo</a:t>
            </a:r>
          </a:p>
          <a:p>
            <a:pPr lvl="1"/>
            <a:endParaRPr lang="es-MX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Periodo: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Enero-Junio 2016</a:t>
            </a:r>
            <a:endParaRPr lang="es-MX" sz="2000" dirty="0">
              <a:latin typeface="Arial" pitchFamily="34" charset="0"/>
              <a:cs typeface="Arial" pitchFamily="34" charset="0"/>
            </a:endParaRP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4251574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 txBox="1">
            <a:spLocks/>
          </p:cNvSpPr>
          <p:nvPr/>
        </p:nvSpPr>
        <p:spPr>
          <a:xfrm>
            <a:off x="1619672" y="1524537"/>
            <a:ext cx="7017429" cy="34985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rgbClr val="6A22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anose="020E0602020502020306" pitchFamily="34" charset="0"/>
                <a:ea typeface="+mj-ea"/>
                <a:cs typeface="+mj-cs"/>
              </a:defRPr>
            </a:lvl1pPr>
          </a:lstStyle>
          <a:p>
            <a:pPr marL="571500" indent="-571500" algn="l">
              <a:buFont typeface="Arial" panose="020B0604020202020204" pitchFamily="34" charset="0"/>
              <a:buChar char="•"/>
              <a:defRPr/>
            </a:pPr>
            <a:r>
              <a:rPr lang="es-MX" dirty="0" smtClean="0">
                <a:effectLst/>
              </a:rPr>
              <a:t>Precio libre a bordo del transporte</a:t>
            </a:r>
          </a:p>
          <a:p>
            <a:pPr marL="571500" indent="-571500" algn="l">
              <a:buFont typeface="Arial" panose="020B0604020202020204" pitchFamily="34" charset="0"/>
              <a:buChar char="•"/>
              <a:defRPr/>
            </a:pPr>
            <a:endParaRPr lang="es-MX" sz="1050" dirty="0" smtClean="0">
              <a:effectLst/>
            </a:endParaRPr>
          </a:p>
          <a:p>
            <a:pPr marL="571500" indent="-571500" algn="l">
              <a:buFont typeface="Arial" panose="020B0604020202020204" pitchFamily="34" charset="0"/>
              <a:buChar char="•"/>
              <a:defRPr/>
            </a:pPr>
            <a:r>
              <a:rPr lang="es-MX" dirty="0" smtClean="0">
                <a:effectLst/>
              </a:rPr>
              <a:t>Precio en el domicilio del intermediario /consumidor /usuario</a:t>
            </a:r>
            <a:endParaRPr lang="es-MX" dirty="0">
              <a:effectLst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1619672" y="548680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MX" dirty="0" smtClean="0"/>
              <a:t>Estrategias para ajustar precios</a:t>
            </a:r>
          </a:p>
          <a:p>
            <a:r>
              <a:rPr lang="es-MX" b="1" cap="none" dirty="0" smtClean="0"/>
              <a:t>g) Precios geográficos</a:t>
            </a:r>
            <a:endParaRPr lang="es-MX" dirty="0" smtClean="0"/>
          </a:p>
        </p:txBody>
      </p:sp>
      <p:pic>
        <p:nvPicPr>
          <p:cNvPr id="4100" name="Picture 4" descr="Cargo Transportation - Truck in the warehouse Stock Photo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64088" y="4365104"/>
            <a:ext cx="3597494" cy="21720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85124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 txBox="1">
            <a:spLocks/>
          </p:cNvSpPr>
          <p:nvPr/>
        </p:nvSpPr>
        <p:spPr>
          <a:xfrm>
            <a:off x="1331640" y="2060849"/>
            <a:ext cx="7147727" cy="187220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rgbClr val="6A22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anose="020E0602020502020306" pitchFamily="34" charset="0"/>
                <a:ea typeface="+mj-ea"/>
                <a:cs typeface="+mj-cs"/>
              </a:defRPr>
            </a:lvl1pPr>
          </a:lstStyle>
          <a:p>
            <a:pPr marL="457200" indent="-457200" algn="l">
              <a:buFont typeface="Arial" panose="020B0604020202020204" pitchFamily="34" charset="0"/>
              <a:buChar char="•"/>
              <a:defRPr/>
            </a:pPr>
            <a:r>
              <a:rPr lang="es-MX" sz="4000" dirty="0" smtClean="0">
                <a:effectLst/>
              </a:rPr>
              <a:t>Precio por zona geográfica (Norte, Pacífico, Centro, Sureste)</a:t>
            </a:r>
            <a:endParaRPr lang="es-MX" sz="4000" dirty="0">
              <a:effectLst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1600737" y="548680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MX" dirty="0" smtClean="0"/>
              <a:t>Estrategias para ajustar precios</a:t>
            </a:r>
          </a:p>
          <a:p>
            <a:r>
              <a:rPr lang="es-MX" b="1" cap="none" dirty="0" smtClean="0"/>
              <a:t>g) Precios geográficos</a:t>
            </a:r>
            <a:endParaRPr lang="es-MX" dirty="0" smtClean="0"/>
          </a:p>
        </p:txBody>
      </p:sp>
      <p:pic>
        <p:nvPicPr>
          <p:cNvPr id="2052" name="Picture 4" descr="White Weathervane Royalty Free Stock Phot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88630" y="4470112"/>
            <a:ext cx="2813697" cy="1983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010670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xport import trade Stock Phot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724128" y="4077072"/>
            <a:ext cx="3305765" cy="24601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1115616" y="2060848"/>
            <a:ext cx="7632848" cy="31712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rgbClr val="6A22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anose="020E0602020502020306" pitchFamily="34" charset="0"/>
                <a:ea typeface="+mj-ea"/>
                <a:cs typeface="+mj-cs"/>
              </a:defRPr>
            </a:lvl1pPr>
          </a:lstStyle>
          <a:p>
            <a:pPr marL="457200" indent="-457200" algn="l">
              <a:buFont typeface="Arial" panose="020B0604020202020204" pitchFamily="34" charset="0"/>
              <a:buChar char="•"/>
              <a:defRPr/>
            </a:pPr>
            <a:r>
              <a:rPr lang="es-MX" sz="4000" dirty="0" smtClean="0">
                <a:effectLst/>
              </a:rPr>
              <a:t>Precio </a:t>
            </a:r>
            <a:r>
              <a:rPr lang="es-MX" sz="4000" dirty="0">
                <a:effectLst/>
              </a:rPr>
              <a:t>internacional: pactado en operaciones internacionales de compra-venta / importación-exportación </a:t>
            </a:r>
            <a:r>
              <a:rPr lang="es-MX" sz="4000" dirty="0" smtClean="0">
                <a:effectLst/>
              </a:rPr>
              <a:t>utilizando  INCOTERMS</a:t>
            </a:r>
            <a:endParaRPr lang="es-MX" sz="4000" dirty="0">
              <a:effectLst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1600737" y="548680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MX" dirty="0" smtClean="0"/>
              <a:t>Estrategias para ajustar precios</a:t>
            </a:r>
          </a:p>
          <a:p>
            <a:r>
              <a:rPr lang="es-MX" b="1" cap="none" dirty="0" smtClean="0"/>
              <a:t>g) Precios geográficos</a:t>
            </a:r>
            <a:endParaRPr lang="es-MX" dirty="0" smtClean="0"/>
          </a:p>
        </p:txBody>
      </p:sp>
    </p:spTree>
    <p:extLst>
      <p:ext uri="{BB962C8B-B14F-4D97-AF65-F5344CB8AC3E}">
        <p14:creationId xmlns:p14="http://schemas.microsoft.com/office/powerpoint/2010/main" xmlns="" val="1955877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>
                <a:latin typeface="Arial" pitchFamily="34" charset="0"/>
                <a:cs typeface="Arial" pitchFamily="34" charset="0"/>
              </a:rPr>
              <a:t>Referencias Bibliográficas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1475656" y="1988840"/>
            <a:ext cx="7056784" cy="1900807"/>
          </a:xfrm>
        </p:spPr>
        <p:txBody>
          <a:bodyPr>
            <a:normAutofit/>
          </a:bodyPr>
          <a:lstStyle/>
          <a:p>
            <a:r>
              <a:rPr lang="en-US" sz="2400" dirty="0" smtClean="0"/>
              <a:t>Kotler, P., &amp; Armstrong, G. (2013). </a:t>
            </a:r>
            <a:r>
              <a:rPr lang="en-US" sz="2400" dirty="0" err="1" smtClean="0"/>
              <a:t>Fundamentos</a:t>
            </a:r>
            <a:r>
              <a:rPr lang="en-US" sz="2400" dirty="0" smtClean="0"/>
              <a:t> de marketing. Pearson Education.</a:t>
            </a:r>
            <a:endParaRPr lang="es-MX" sz="2400" dirty="0" smtClean="0"/>
          </a:p>
          <a:p>
            <a:r>
              <a:rPr lang="en-US" sz="2400" dirty="0" smtClean="0"/>
              <a:t>Stanton, W., </a:t>
            </a:r>
            <a:r>
              <a:rPr lang="en-US" sz="2400" dirty="0" err="1" smtClean="0"/>
              <a:t>Etzel</a:t>
            </a:r>
            <a:r>
              <a:rPr lang="en-US" sz="2400" dirty="0" smtClean="0"/>
              <a:t>, M., &amp; Walker, B. (2007). </a:t>
            </a:r>
            <a:r>
              <a:rPr lang="es-MX" sz="2400" dirty="0" smtClean="0"/>
              <a:t>Fundamentos de marketing. McGraw Hill.</a:t>
            </a:r>
          </a:p>
        </p:txBody>
      </p:sp>
    </p:spTree>
    <p:extLst>
      <p:ext uri="{BB962C8B-B14F-4D97-AF65-F5344CB8AC3E}">
        <p14:creationId xmlns:p14="http://schemas.microsoft.com/office/powerpoint/2010/main" xmlns="" val="3574978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u="sng" dirty="0">
                <a:latin typeface="Arial" pitchFamily="34" charset="0"/>
                <a:cs typeface="Arial" pitchFamily="34" charset="0"/>
              </a:rPr>
              <a:t>Tema</a:t>
            </a:r>
            <a:r>
              <a:rPr lang="fr-FR" b="1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fr-FR" b="1" dirty="0" err="1" smtClean="0">
                <a:latin typeface="Arial" pitchFamily="34" charset="0"/>
                <a:cs typeface="Arial" pitchFamily="34" charset="0"/>
              </a:rPr>
              <a:t>Estrategias</a:t>
            </a:r>
            <a:r>
              <a:rPr lang="fr-FR" b="1" dirty="0" smtClean="0">
                <a:latin typeface="Arial" pitchFamily="34" charset="0"/>
                <a:cs typeface="Arial" pitchFamily="34" charset="0"/>
              </a:rPr>
              <a:t> para </a:t>
            </a:r>
            <a:r>
              <a:rPr lang="fr-FR" b="1" dirty="0" err="1" smtClean="0">
                <a:latin typeface="Arial" pitchFamily="34" charset="0"/>
                <a:cs typeface="Arial" pitchFamily="34" charset="0"/>
              </a:rPr>
              <a:t>ajustar</a:t>
            </a:r>
            <a:r>
              <a:rPr lang="fr-FR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b="1" dirty="0" err="1" smtClean="0">
                <a:latin typeface="Arial" pitchFamily="34" charset="0"/>
                <a:cs typeface="Arial" pitchFamily="34" charset="0"/>
              </a:rPr>
              <a:t>precios</a:t>
            </a:r>
            <a:r>
              <a:rPr lang="fr-FR" b="1" dirty="0" smtClean="0">
                <a:latin typeface="Arial" pitchFamily="34" charset="0"/>
                <a:cs typeface="Arial" pitchFamily="34" charset="0"/>
              </a:rPr>
              <a:t> 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331640" y="1600200"/>
            <a:ext cx="7355160" cy="4997152"/>
          </a:xfrm>
        </p:spPr>
        <p:txBody>
          <a:bodyPr>
            <a:normAutofit fontScale="55000" lnSpcReduction="20000"/>
          </a:bodyPr>
          <a:lstStyle/>
          <a:p>
            <a:pPr algn="ctr">
              <a:lnSpc>
                <a:spcPct val="90000"/>
              </a:lnSpc>
              <a:buNone/>
            </a:pPr>
            <a: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Abstract</a:t>
            </a:r>
            <a:r>
              <a:rPr lang="fr-F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</a:t>
            </a:r>
          </a:p>
          <a:p>
            <a:pPr algn="ctr">
              <a:lnSpc>
                <a:spcPct val="90000"/>
              </a:lnSpc>
              <a:buNone/>
            </a:pPr>
            <a:endParaRPr lang="fr-FR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>
              <a:lnSpc>
                <a:spcPct val="120000"/>
              </a:lnSpc>
              <a:buNone/>
            </a:pP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Price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is a decisive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purchasing factor, both for people and for organizations, regardless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of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their socioeconomic status, purchasing power or size, so products and services might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have the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right, convenient, fair and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suitable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price.</a:t>
            </a:r>
          </a:p>
          <a:p>
            <a:pPr>
              <a:lnSpc>
                <a:spcPct val="120000"/>
              </a:lnSpc>
              <a:buNone/>
            </a:pP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This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material addresses some of the strategies and tactics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used in organizations to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adjust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the prices of their goods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services, in order to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make them more attractive and accessible to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consumers, buyers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end users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fr-FR" sz="36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20000"/>
              </a:lnSpc>
              <a:buNone/>
            </a:pPr>
            <a:endParaRPr lang="fr-FR" sz="36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None/>
            </a:pPr>
            <a:endParaRPr lang="fr-FR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70000"/>
              </a:lnSpc>
              <a:buNone/>
            </a:pPr>
            <a: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Keywords</a:t>
            </a:r>
            <a:r>
              <a:rPr lang="fr-F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  Marketing mix - Price – Price </a:t>
            </a:r>
            <a:r>
              <a:rPr lang="fr-FR" dirty="0" err="1" smtClean="0">
                <a:latin typeface="Arial" pitchFamily="34" charset="0"/>
                <a:cs typeface="Arial" pitchFamily="34" charset="0"/>
              </a:rPr>
              <a:t>strategies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 – Price </a:t>
            </a:r>
            <a:r>
              <a:rPr lang="fr-FR" dirty="0" err="1" smtClean="0">
                <a:latin typeface="Arial" pitchFamily="34" charset="0"/>
                <a:cs typeface="Arial" pitchFamily="34" charset="0"/>
              </a:rPr>
              <a:t>adjustments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 - Discounts - </a:t>
            </a:r>
            <a:r>
              <a:rPr lang="fr-FR" dirty="0" err="1" smtClean="0">
                <a:latin typeface="Arial" pitchFamily="34" charset="0"/>
                <a:cs typeface="Arial" pitchFamily="34" charset="0"/>
              </a:rPr>
              <a:t>Perceived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 value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39356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/>
          </p:cNvSpPr>
          <p:nvPr/>
        </p:nvSpPr>
        <p:spPr>
          <a:xfrm>
            <a:off x="467544" y="1628800"/>
            <a:ext cx="9067800" cy="2590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rgbClr val="6A22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anose="020E0602020502020306" pitchFamily="34" charset="0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s-MX" sz="6000" dirty="0" smtClean="0"/>
              <a:t>Estrategias para ajustar precios</a:t>
            </a:r>
            <a:endParaRPr lang="es-MX" sz="6000" dirty="0"/>
          </a:p>
        </p:txBody>
      </p:sp>
      <p:pic>
        <p:nvPicPr>
          <p:cNvPr id="20482" name="Picture 2" descr="https://thumbs7.dreamstime.com/x/best-price-guarantee-16054167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355976" y="4077072"/>
            <a:ext cx="3810000" cy="2533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644256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34580" y="1688307"/>
            <a:ext cx="9067800" cy="116462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rgbClr val="6A22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anose="020E0602020502020306" pitchFamily="34" charset="0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s-MX" sz="6000" b="1" dirty="0" smtClean="0">
                <a:effectLst/>
              </a:rPr>
              <a:t>a) Descuentos y Bonificaciones</a:t>
            </a:r>
            <a:endParaRPr lang="es-MX" sz="6000" b="1" dirty="0">
              <a:effectLst/>
            </a:endParaRPr>
          </a:p>
        </p:txBody>
      </p:sp>
      <p:sp>
        <p:nvSpPr>
          <p:cNvPr id="3" name="Subtítulo 2"/>
          <p:cNvSpPr txBox="1">
            <a:spLocks/>
          </p:cNvSpPr>
          <p:nvPr/>
        </p:nvSpPr>
        <p:spPr>
          <a:xfrm>
            <a:off x="1187625" y="3336908"/>
            <a:ext cx="3528392" cy="1964300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b="0" kern="1200">
                <a:solidFill>
                  <a:srgbClr val="6A221D"/>
                </a:solidFill>
                <a:latin typeface="Berlin Sans FB" panose="020E0602020502020306" pitchFamily="34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b="0" kern="1200">
                <a:solidFill>
                  <a:srgbClr val="6A221D"/>
                </a:solidFill>
                <a:latin typeface="Berlin Sans FB" panose="020E0602020502020306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b="0" kern="1200">
                <a:solidFill>
                  <a:srgbClr val="6A221D"/>
                </a:solidFill>
                <a:latin typeface="Berlin Sans FB" panose="020E0602020502020306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b="0" kern="1200">
                <a:solidFill>
                  <a:srgbClr val="6A221D"/>
                </a:solidFill>
                <a:latin typeface="Berlin Sans FB" panose="020E0602020502020306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b="0" kern="1200">
                <a:solidFill>
                  <a:srgbClr val="6A221D"/>
                </a:solidFill>
                <a:latin typeface="Berlin Sans FB" panose="020E0602020502020306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lnSpc>
                <a:spcPct val="120000"/>
              </a:lnSpc>
              <a:buClr>
                <a:schemeClr val="tx1">
                  <a:lumMod val="85000"/>
                  <a:lumOff val="15000"/>
                </a:schemeClr>
              </a:buClr>
              <a:defRPr/>
            </a:pPr>
            <a:r>
              <a:rPr lang="es-MX" dirty="0" smtClean="0"/>
              <a:t>Descuentos en el precio al intermediario en el canal y/o al usuario final</a:t>
            </a:r>
          </a:p>
          <a:p>
            <a:pPr marL="285750" indent="-285750">
              <a:lnSpc>
                <a:spcPct val="120000"/>
              </a:lnSpc>
              <a:buClr>
                <a:schemeClr val="tx1">
                  <a:lumMod val="85000"/>
                  <a:lumOff val="15000"/>
                </a:schemeClr>
              </a:buClr>
              <a:defRPr/>
            </a:pPr>
            <a:r>
              <a:rPr lang="es-MX" dirty="0" smtClean="0"/>
              <a:t>Bonificaciones en especie</a:t>
            </a:r>
            <a:endParaRPr lang="es-MX" dirty="0"/>
          </a:p>
        </p:txBody>
      </p:sp>
      <p:sp>
        <p:nvSpPr>
          <p:cNvPr id="4" name="Rectángulo 3"/>
          <p:cNvSpPr/>
          <p:nvPr/>
        </p:nvSpPr>
        <p:spPr>
          <a:xfrm>
            <a:off x="1627294" y="476672"/>
            <a:ext cx="36647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dirty="0" smtClean="0"/>
              <a:t>Estrategias para ajustar precios</a:t>
            </a:r>
            <a:endParaRPr lang="es-MX" dirty="0"/>
          </a:p>
        </p:txBody>
      </p:sp>
      <p:pic>
        <p:nvPicPr>
          <p:cNvPr id="19460" name="Picture 4" descr="https://thumbs1.dreamstime.com/x/unique-sale-tags-set-35036709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652120" y="3739339"/>
            <a:ext cx="2664296" cy="28108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71503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 txBox="1">
            <a:spLocks/>
          </p:cNvSpPr>
          <p:nvPr/>
        </p:nvSpPr>
        <p:spPr>
          <a:xfrm>
            <a:off x="1455738" y="2636912"/>
            <a:ext cx="5708550" cy="287546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rgbClr val="6A22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anose="020E0602020502020306" pitchFamily="34" charset="0"/>
                <a:ea typeface="+mj-ea"/>
                <a:cs typeface="+mj-cs"/>
              </a:defRPr>
            </a:lvl1pPr>
          </a:lstStyle>
          <a:p>
            <a:pPr marL="857250" indent="-857250">
              <a:buFont typeface="Arial" panose="020B0604020202020204" pitchFamily="34" charset="0"/>
              <a:buChar char="•"/>
              <a:defRPr/>
            </a:pPr>
            <a:r>
              <a:rPr lang="es-MX" sz="4000" dirty="0" smtClean="0">
                <a:effectLst/>
              </a:rPr>
              <a:t>Descuentos por pronto pago o pago anticipado</a:t>
            </a:r>
            <a:endParaRPr lang="es-MX" sz="4000" dirty="0">
              <a:effectLst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1619672" y="476672"/>
            <a:ext cx="368402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dirty="0" smtClean="0"/>
              <a:t>Estrategias para ajustar precios</a:t>
            </a:r>
          </a:p>
          <a:p>
            <a:r>
              <a:rPr lang="es-MX" b="1" cap="none" dirty="0" smtClean="0"/>
              <a:t>a) Descuentos y Bonificaciones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2980373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 txBox="1">
            <a:spLocks/>
          </p:cNvSpPr>
          <p:nvPr/>
        </p:nvSpPr>
        <p:spPr>
          <a:xfrm>
            <a:off x="1487488" y="2605893"/>
            <a:ext cx="7044952" cy="2590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rgbClr val="6A22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anose="020E0602020502020306" pitchFamily="34" charset="0"/>
                <a:ea typeface="+mj-ea"/>
                <a:cs typeface="+mj-cs"/>
              </a:defRPr>
            </a:lvl1pPr>
          </a:lstStyle>
          <a:p>
            <a:pPr marL="857250" indent="-857250">
              <a:buFont typeface="Arial" panose="020B0604020202020204" pitchFamily="34" charset="0"/>
              <a:buChar char="•"/>
              <a:defRPr/>
            </a:pPr>
            <a:r>
              <a:rPr lang="es-MX" sz="4000" dirty="0" smtClean="0">
                <a:effectLst/>
              </a:rPr>
              <a:t>Bonificaciones por volumen o por compras fuera de temporada</a:t>
            </a:r>
            <a:endParaRPr lang="es-MX" sz="4000" dirty="0">
              <a:effectLst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1619672" y="476672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MX" dirty="0" smtClean="0"/>
              <a:t>Estrategias para ajustar precios</a:t>
            </a:r>
          </a:p>
          <a:p>
            <a:r>
              <a:rPr lang="es-MX" b="1" cap="none" dirty="0" smtClean="0"/>
              <a:t>a) Descuentos y Bonificaciones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625850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 txBox="1">
            <a:spLocks/>
          </p:cNvSpPr>
          <p:nvPr/>
        </p:nvSpPr>
        <p:spPr>
          <a:xfrm>
            <a:off x="683568" y="1844824"/>
            <a:ext cx="7704856" cy="2590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rgbClr val="6A22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anose="020E0602020502020306" pitchFamily="34" charset="0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s-MX" sz="6000" b="1" dirty="0" smtClean="0">
                <a:effectLst/>
              </a:rPr>
              <a:t>b) Precios Discriminatorios</a:t>
            </a:r>
            <a:endParaRPr lang="es-MX" sz="6000" b="1" dirty="0">
              <a:effectLst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562101" y="4681538"/>
            <a:ext cx="6538292" cy="11237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b="0" kern="1200">
                <a:solidFill>
                  <a:srgbClr val="6A221D"/>
                </a:solidFill>
                <a:latin typeface="Berlin Sans FB" panose="020E0602020502020306" pitchFamily="34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b="0" kern="1200">
                <a:solidFill>
                  <a:srgbClr val="6A221D"/>
                </a:solidFill>
                <a:latin typeface="Berlin Sans FB" panose="020E0602020502020306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b="0" kern="1200">
                <a:solidFill>
                  <a:srgbClr val="6A221D"/>
                </a:solidFill>
                <a:latin typeface="Berlin Sans FB" panose="020E0602020502020306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b="0" kern="1200">
                <a:solidFill>
                  <a:srgbClr val="6A221D"/>
                </a:solidFill>
                <a:latin typeface="Berlin Sans FB" panose="020E0602020502020306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b="0" kern="1200">
                <a:solidFill>
                  <a:srgbClr val="6A221D"/>
                </a:solidFill>
                <a:latin typeface="Berlin Sans FB" panose="020E0602020502020306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chemeClr val="tx1">
                  <a:lumMod val="85000"/>
                  <a:lumOff val="15000"/>
                </a:schemeClr>
              </a:buClr>
              <a:buNone/>
              <a:defRPr/>
            </a:pPr>
            <a:r>
              <a:rPr lang="es-MX" sz="2400" dirty="0" smtClean="0"/>
              <a:t>Asignar diferentes niveles de precio a un mismo producto </a:t>
            </a:r>
            <a:endParaRPr lang="es-MX" sz="2400" dirty="0"/>
          </a:p>
        </p:txBody>
      </p:sp>
      <p:sp>
        <p:nvSpPr>
          <p:cNvPr id="7" name="Rectángulo 6"/>
          <p:cNvSpPr/>
          <p:nvPr/>
        </p:nvSpPr>
        <p:spPr>
          <a:xfrm>
            <a:off x="1644352" y="467380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MX" dirty="0" smtClean="0"/>
              <a:t>Estrategias para ajustar precios</a:t>
            </a:r>
          </a:p>
        </p:txBody>
      </p:sp>
    </p:spTree>
    <p:extLst>
      <p:ext uri="{BB962C8B-B14F-4D97-AF65-F5344CB8AC3E}">
        <p14:creationId xmlns:p14="http://schemas.microsoft.com/office/powerpoint/2010/main" xmlns="" val="1493856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 txBox="1">
            <a:spLocks/>
          </p:cNvSpPr>
          <p:nvPr/>
        </p:nvSpPr>
        <p:spPr>
          <a:xfrm>
            <a:off x="1115616" y="2090738"/>
            <a:ext cx="6542484" cy="112223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rgbClr val="6A22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anose="020E0602020502020306" pitchFamily="34" charset="0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s-MX" sz="4000" dirty="0" smtClean="0">
                <a:effectLst/>
              </a:rPr>
              <a:t>Por segmento de mercado</a:t>
            </a:r>
            <a:endParaRPr lang="es-MX" sz="4000" dirty="0">
              <a:effectLst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562100" y="3501008"/>
            <a:ext cx="6754316" cy="907702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b="0" kern="1200">
                <a:solidFill>
                  <a:srgbClr val="6A221D"/>
                </a:solidFill>
                <a:latin typeface="Berlin Sans FB" panose="020E0602020502020306" pitchFamily="34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b="0" kern="1200">
                <a:solidFill>
                  <a:srgbClr val="6A221D"/>
                </a:solidFill>
                <a:latin typeface="Berlin Sans FB" panose="020E0602020502020306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b="0" kern="1200">
                <a:solidFill>
                  <a:srgbClr val="6A221D"/>
                </a:solidFill>
                <a:latin typeface="Berlin Sans FB" panose="020E0602020502020306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b="0" kern="1200">
                <a:solidFill>
                  <a:srgbClr val="6A221D"/>
                </a:solidFill>
                <a:latin typeface="Berlin Sans FB" panose="020E0602020502020306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b="0" kern="1200">
                <a:solidFill>
                  <a:srgbClr val="6A221D"/>
                </a:solidFill>
                <a:latin typeface="Berlin Sans FB" panose="020E0602020502020306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chemeClr val="tx1">
                  <a:lumMod val="85000"/>
                  <a:lumOff val="15000"/>
                </a:schemeClr>
              </a:buClr>
              <a:defRPr/>
            </a:pPr>
            <a:r>
              <a:rPr lang="es-MX" dirty="0" smtClean="0"/>
              <a:t>Mismo producto, diferente precio según el tipo de comprador o usuario: Precio a Adultos mayores, a estudiantes, a profesores</a:t>
            </a:r>
            <a:endParaRPr lang="es-MX" dirty="0"/>
          </a:p>
        </p:txBody>
      </p:sp>
      <p:sp>
        <p:nvSpPr>
          <p:cNvPr id="7" name="Rectángulo 6"/>
          <p:cNvSpPr/>
          <p:nvPr/>
        </p:nvSpPr>
        <p:spPr>
          <a:xfrm>
            <a:off x="1562100" y="487921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MX" dirty="0" smtClean="0"/>
              <a:t>Estrategias para ajustar precios</a:t>
            </a:r>
          </a:p>
          <a:p>
            <a:r>
              <a:rPr lang="es-MX" b="1" dirty="0"/>
              <a:t>b</a:t>
            </a:r>
            <a:r>
              <a:rPr lang="es-MX" b="1" cap="none" dirty="0" smtClean="0"/>
              <a:t>) </a:t>
            </a:r>
            <a:r>
              <a:rPr lang="es-MX" b="1" dirty="0" smtClean="0"/>
              <a:t>Precios Discriminatorios</a:t>
            </a:r>
            <a:endParaRPr lang="es-MX" b="1" dirty="0"/>
          </a:p>
        </p:txBody>
      </p:sp>
    </p:spTree>
    <p:extLst>
      <p:ext uri="{BB962C8B-B14F-4D97-AF65-F5344CB8AC3E}">
        <p14:creationId xmlns:p14="http://schemas.microsoft.com/office/powerpoint/2010/main" xmlns="" val="799776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249</TotalTime>
  <Words>604</Words>
  <Application>Microsoft Office PowerPoint</Application>
  <PresentationFormat>Presentación en pantalla (4:3)</PresentationFormat>
  <Paragraphs>86</Paragraphs>
  <Slides>23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23</vt:i4>
      </vt:variant>
    </vt:vector>
  </HeadingPairs>
  <TitlesOfParts>
    <vt:vector size="24" baseType="lpstr">
      <vt:lpstr>Tema de Office</vt:lpstr>
      <vt:lpstr>UNIVERSIDAD AUTÓNOMA DEL ESTADO DE HIDALGO</vt:lpstr>
      <vt:lpstr>Diapositiva 2</vt:lpstr>
      <vt:lpstr>Tema: Estrategias para ajustar precios 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Diapositiva 19</vt:lpstr>
      <vt:lpstr>Diapositiva 20</vt:lpstr>
      <vt:lpstr>Diapositiva 21</vt:lpstr>
      <vt:lpstr>Diapositiva 22</vt:lpstr>
      <vt:lpstr>Referencias Bibliográficas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uaeh</dc:creator>
  <cp:lastModifiedBy>End_user</cp:lastModifiedBy>
  <cp:revision>40</cp:revision>
  <dcterms:created xsi:type="dcterms:W3CDTF">2014-12-12T16:57:31Z</dcterms:created>
  <dcterms:modified xsi:type="dcterms:W3CDTF">2016-12-02T19:41:36Z</dcterms:modified>
</cp:coreProperties>
</file>