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96" r:id="rId4"/>
    <p:sldId id="264" r:id="rId5"/>
    <p:sldId id="267" r:id="rId6"/>
    <p:sldId id="268" r:id="rId7"/>
    <p:sldId id="292" r:id="rId8"/>
    <p:sldId id="290" r:id="rId9"/>
    <p:sldId id="271" r:id="rId10"/>
    <p:sldId id="272" r:id="rId11"/>
    <p:sldId id="273" r:id="rId12"/>
    <p:sldId id="275" r:id="rId13"/>
    <p:sldId id="276" r:id="rId14"/>
    <p:sldId id="277" r:id="rId15"/>
    <p:sldId id="278" r:id="rId16"/>
    <p:sldId id="294" r:id="rId17"/>
    <p:sldId id="295" r:id="rId18"/>
    <p:sldId id="286" r:id="rId19"/>
    <p:sldId id="260" r:id="rId20"/>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912" autoAdjust="0"/>
    <p:restoredTop sz="94660"/>
  </p:normalViewPr>
  <p:slideViewPr>
    <p:cSldViewPr snapToGrid="0" snapToObjects="1">
      <p:cViewPr varScale="1">
        <p:scale>
          <a:sx n="68" d="100"/>
          <a:sy n="68" d="100"/>
        </p:scale>
        <p:origin x="-139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1479579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996141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2152642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130283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57827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32374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168190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2326535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622951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14372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76974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508788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PRES-05.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7065818"/>
          </a:xfrm>
          <a:prstGeom prst="rect">
            <a:avLst/>
          </a:prstGeom>
        </p:spPr>
      </p:pic>
      <p:sp>
        <p:nvSpPr>
          <p:cNvPr id="2" name="1 Título"/>
          <p:cNvSpPr>
            <a:spLocks noGrp="1"/>
          </p:cNvSpPr>
          <p:nvPr>
            <p:ph type="ctrTitle"/>
          </p:nvPr>
        </p:nvSpPr>
        <p:spPr>
          <a:xfrm>
            <a:off x="272140" y="203651"/>
            <a:ext cx="8273146" cy="1233259"/>
          </a:xfrm>
        </p:spPr>
        <p:txBody>
          <a:bodyPr>
            <a:normAutofit/>
          </a:bodyPr>
          <a:lstStyle/>
          <a:p>
            <a:pPr algn="l"/>
            <a:r>
              <a:rPr lang="es-MX" b="1" dirty="0" smtClean="0">
                <a:solidFill>
                  <a:schemeClr val="bg2">
                    <a:lumMod val="90000"/>
                  </a:schemeClr>
                </a:solidFill>
              </a:rPr>
              <a:t>Academia:</a:t>
            </a:r>
            <a:r>
              <a:rPr lang="es-MX" dirty="0" smtClean="0">
                <a:solidFill>
                  <a:schemeClr val="bg2">
                    <a:lumMod val="90000"/>
                  </a:schemeClr>
                </a:solidFill>
              </a:rPr>
              <a:t>  Arte</a:t>
            </a:r>
            <a:endParaRPr lang="es-MX" dirty="0">
              <a:solidFill>
                <a:schemeClr val="bg2">
                  <a:lumMod val="90000"/>
                </a:schemeClr>
              </a:solidFill>
            </a:endParaRPr>
          </a:p>
        </p:txBody>
      </p:sp>
      <p:sp>
        <p:nvSpPr>
          <p:cNvPr id="3" name="2 Subtítulo"/>
          <p:cNvSpPr>
            <a:spLocks noGrp="1"/>
          </p:cNvSpPr>
          <p:nvPr>
            <p:ph type="subTitle" idx="1"/>
          </p:nvPr>
        </p:nvSpPr>
        <p:spPr>
          <a:xfrm>
            <a:off x="370114" y="1393366"/>
            <a:ext cx="5138057" cy="2220691"/>
          </a:xfrm>
        </p:spPr>
        <p:txBody>
          <a:bodyPr>
            <a:noAutofit/>
          </a:bodyPr>
          <a:lstStyle/>
          <a:p>
            <a:pPr algn="l"/>
            <a:r>
              <a:rPr lang="es-MX" sz="2000" b="1" dirty="0" smtClean="0">
                <a:solidFill>
                  <a:schemeClr val="bg2">
                    <a:lumMod val="90000"/>
                  </a:schemeClr>
                </a:solidFill>
              </a:rPr>
              <a:t>Tema: Barroco</a:t>
            </a:r>
          </a:p>
          <a:p>
            <a:pPr algn="l"/>
            <a:endParaRPr lang="es-MX" sz="1200" b="1" dirty="0" smtClean="0">
              <a:solidFill>
                <a:schemeClr val="bg2">
                  <a:lumMod val="90000"/>
                </a:schemeClr>
              </a:solidFill>
            </a:endParaRPr>
          </a:p>
          <a:p>
            <a:pPr algn="l"/>
            <a:r>
              <a:rPr lang="es-MX" sz="2000" b="1" dirty="0" smtClean="0">
                <a:solidFill>
                  <a:schemeClr val="bg2">
                    <a:lumMod val="90000"/>
                  </a:schemeClr>
                </a:solidFill>
              </a:rPr>
              <a:t>Profesor (a): Mtra. Cristina Velázquez Reyes</a:t>
            </a:r>
          </a:p>
          <a:p>
            <a:pPr algn="l"/>
            <a:endParaRPr lang="es-MX" sz="1200" b="1" dirty="0" smtClean="0">
              <a:solidFill>
                <a:schemeClr val="bg2">
                  <a:lumMod val="90000"/>
                </a:schemeClr>
              </a:solidFill>
            </a:endParaRPr>
          </a:p>
          <a:p>
            <a:pPr algn="l"/>
            <a:r>
              <a:rPr lang="es-MX" sz="2000" b="1" dirty="0" smtClean="0">
                <a:solidFill>
                  <a:schemeClr val="bg2">
                    <a:lumMod val="90000"/>
                  </a:schemeClr>
                </a:solidFill>
              </a:rPr>
              <a:t>Periodo: Julio – Diciembre 2014</a:t>
            </a:r>
          </a:p>
        </p:txBody>
      </p:sp>
    </p:spTree>
    <p:extLst>
      <p:ext uri="{BB962C8B-B14F-4D97-AF65-F5344CB8AC3E}">
        <p14:creationId xmlns="" xmlns:p14="http://schemas.microsoft.com/office/powerpoint/2010/main" val="2939879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imagesCA2MPEOO.jpg"/>
          <p:cNvPicPr>
            <a:picLocks noChangeAspect="1"/>
          </p:cNvPicPr>
          <p:nvPr/>
        </p:nvPicPr>
        <p:blipFill>
          <a:blip r:embed="rId2"/>
          <a:stretch>
            <a:fillRect/>
          </a:stretch>
        </p:blipFill>
        <p:spPr>
          <a:xfrm>
            <a:off x="1688122" y="1142984"/>
            <a:ext cx="6222521" cy="4019859"/>
          </a:xfrm>
          <a:prstGeom prst="rect">
            <a:avLst/>
          </a:prstGeom>
        </p:spPr>
      </p:pic>
    </p:spTree>
  </p:cSld>
  <p:clrMapOvr>
    <a:masterClrMapping/>
  </p:clrMapOvr>
  <p:transition spd="slow">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57200"/>
            <a:ext cx="8991600" cy="838200"/>
          </a:xfrm>
        </p:spPr>
        <p:txBody>
          <a:bodyPr>
            <a:normAutofit/>
          </a:bodyPr>
          <a:lstStyle/>
          <a:p>
            <a:pPr algn="ctr"/>
            <a:r>
              <a:rPr lang="es-CO" sz="3200" dirty="0" smtClean="0"/>
              <a:t>SEGUNDO CANTAR “CANTAR DE LAS BODAS”</a:t>
            </a:r>
            <a:endParaRPr lang="es-CO" sz="3200" dirty="0"/>
          </a:p>
        </p:txBody>
      </p:sp>
      <p:sp>
        <p:nvSpPr>
          <p:cNvPr id="3" name="2 Marcador de contenido"/>
          <p:cNvSpPr>
            <a:spLocks noGrp="1"/>
          </p:cNvSpPr>
          <p:nvPr>
            <p:ph idx="1"/>
          </p:nvPr>
        </p:nvSpPr>
        <p:spPr/>
        <p:txBody>
          <a:bodyPr>
            <a:normAutofit/>
          </a:bodyPr>
          <a:lstStyle/>
          <a:p>
            <a:pPr algn="just"/>
            <a:r>
              <a:rPr lang="es-AR" sz="2800" dirty="0" smtClean="0"/>
              <a:t>El Cid se dirige a Valencia, en poder de los moros, y logra conquistar la ciudad. Envía a su amigo </a:t>
            </a:r>
            <a:r>
              <a:rPr lang="es-AR" sz="2800" dirty="0" err="1" smtClean="0"/>
              <a:t>var</a:t>
            </a:r>
            <a:r>
              <a:rPr lang="es-AR" sz="2800" dirty="0" smtClean="0"/>
              <a:t> Fañes a la corte de Castilla con nuevos regalos para el rey, pidiéndole que se le permita reunirse con su familia en Valencia. El rey accede, le perdona y levanta el castigo</a:t>
            </a:r>
            <a:endParaRPr lang="es-CO" sz="2800" dirty="0"/>
          </a:p>
        </p:txBody>
      </p:sp>
    </p:spTree>
  </p:cSld>
  <p:clrMapOvr>
    <a:masterClrMapping/>
  </p:clrMapOvr>
  <p:transition spd="slow">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O" sz="3600" dirty="0" smtClean="0"/>
              <a:t>TERCER CANTAR. “CANTAR DE LA AFRENTA DE CORPES”</a:t>
            </a:r>
            <a:endParaRPr lang="es-CO" sz="3600" dirty="0"/>
          </a:p>
        </p:txBody>
      </p:sp>
      <p:sp>
        <p:nvSpPr>
          <p:cNvPr id="3" name="2 Marcador de contenido"/>
          <p:cNvSpPr>
            <a:spLocks noGrp="1"/>
          </p:cNvSpPr>
          <p:nvPr>
            <p:ph idx="1"/>
          </p:nvPr>
        </p:nvSpPr>
        <p:spPr/>
        <p:txBody>
          <a:bodyPr>
            <a:normAutofit/>
          </a:bodyPr>
          <a:lstStyle/>
          <a:p>
            <a:pPr algn="just"/>
            <a:endParaRPr lang="es-AR" sz="2800" dirty="0" smtClean="0"/>
          </a:p>
          <a:p>
            <a:pPr algn="just"/>
            <a:r>
              <a:rPr lang="es-AR" sz="2800" dirty="0" smtClean="0"/>
              <a:t>Los infantes de Carrión muestran su cobardía. Sintiéndose humillados, deciden vengarse y  emprenden un viaje con sus esposas y, al llegar al robledo de Corpes, las azotan y las abandonan dejándolas desfallecidas. </a:t>
            </a:r>
            <a:endParaRPr lang="es-CO" sz="2800" dirty="0"/>
          </a:p>
        </p:txBody>
      </p:sp>
    </p:spTree>
  </p:cSld>
  <p:clrMapOvr>
    <a:masterClrMapping/>
  </p:clrMapOvr>
  <p:transition spd="slow">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untitled.bmp"/>
          <p:cNvPicPr>
            <a:picLocks noChangeAspect="1"/>
          </p:cNvPicPr>
          <p:nvPr/>
        </p:nvPicPr>
        <p:blipFill>
          <a:blip r:embed="rId2"/>
          <a:stretch>
            <a:fillRect/>
          </a:stretch>
        </p:blipFill>
        <p:spPr>
          <a:xfrm>
            <a:off x="428597" y="1214423"/>
            <a:ext cx="8215370" cy="5072098"/>
          </a:xfrm>
          <a:prstGeom prst="rect">
            <a:avLst/>
          </a:prstGeom>
        </p:spPr>
      </p:pic>
    </p:spTree>
  </p:cSld>
  <p:clrMapOvr>
    <a:masterClrMapping/>
  </p:clrMapOvr>
  <p:transition spd="slow">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estructura</a:t>
            </a:r>
            <a:endParaRPr lang="es-CO" dirty="0"/>
          </a:p>
        </p:txBody>
      </p:sp>
      <p:sp>
        <p:nvSpPr>
          <p:cNvPr id="3" name="2 Marcador de contenido"/>
          <p:cNvSpPr>
            <a:spLocks noGrp="1"/>
          </p:cNvSpPr>
          <p:nvPr>
            <p:ph idx="1"/>
          </p:nvPr>
        </p:nvSpPr>
        <p:spPr/>
        <p:txBody>
          <a:bodyPr>
            <a:normAutofit/>
          </a:bodyPr>
          <a:lstStyle/>
          <a:p>
            <a:pPr algn="just"/>
            <a:r>
              <a:rPr lang="es-AR" sz="2800" b="1" dirty="0" smtClean="0"/>
              <a:t>El tema del deshonor: </a:t>
            </a:r>
            <a:r>
              <a:rPr lang="es-AR" sz="2800" dirty="0" smtClean="0"/>
              <a:t>eje central de la obra, motivado por el injusto destierro del Cid ; continúa con el progresivo engrandecimiento del Cid mediante sus victorias y las riquezas que éstas le procuran y finalmente se describe la entrada triunfal del Cid en Valencia.</a:t>
            </a:r>
            <a:endParaRPr lang="es-CO" sz="2800" dirty="0"/>
          </a:p>
        </p:txBody>
      </p:sp>
    </p:spTree>
  </p:cSld>
  <p:clrMapOvr>
    <a:masterClrMapping/>
  </p:clrMapOvr>
  <p:transition spd="slow">
    <p:zoom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AR" sz="2800" dirty="0" smtClean="0"/>
              <a:t>Las bodas de las hijas del Cid y el injusto trato que estas reciben por parte de los infantes de Carrión: esto motiva que el Cid obtenga la culminación de su honor. Finalmente las hijas del Cid se casan con los infantes de Navarra y Aragón.</a:t>
            </a:r>
            <a:endParaRPr lang="es-CO" sz="2800" dirty="0"/>
          </a:p>
        </p:txBody>
      </p:sp>
    </p:spTree>
  </p:cSld>
  <p:clrMapOvr>
    <a:masterClrMapping/>
  </p:clrMapOvr>
  <p:transition spd="slow">
    <p:spli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sz="4000" dirty="0" smtClean="0"/>
              <a:t>características</a:t>
            </a:r>
            <a:endParaRPr lang="es-CO" sz="4000" dirty="0"/>
          </a:p>
        </p:txBody>
      </p:sp>
      <p:sp>
        <p:nvSpPr>
          <p:cNvPr id="3" name="2 Marcador de contenido"/>
          <p:cNvSpPr>
            <a:spLocks noGrp="1"/>
          </p:cNvSpPr>
          <p:nvPr>
            <p:ph idx="1"/>
          </p:nvPr>
        </p:nvSpPr>
        <p:spPr>
          <a:xfrm>
            <a:off x="304800" y="1554162"/>
            <a:ext cx="8686800" cy="5018110"/>
          </a:xfrm>
        </p:spPr>
        <p:txBody>
          <a:bodyPr>
            <a:normAutofit/>
          </a:bodyPr>
          <a:lstStyle/>
          <a:p>
            <a:pPr algn="just"/>
            <a:r>
              <a:rPr lang="es-AR" dirty="0" smtClean="0"/>
              <a:t>El </a:t>
            </a:r>
            <a:r>
              <a:rPr lang="es-AR" i="1" dirty="0" smtClean="0"/>
              <a:t>Cantar de Mio Cid</a:t>
            </a:r>
            <a:r>
              <a:rPr lang="es-AR" dirty="0" smtClean="0"/>
              <a:t> se diferencia de la épica francesa en la ausencia de elementos sobrenaturales, la mesura con la que se conduce su héroe y la relativa verosimilitud de sus hazañas.</a:t>
            </a:r>
          </a:p>
        </p:txBody>
      </p:sp>
    </p:spTree>
  </p:cSld>
  <p:clrMapOvr>
    <a:masterClrMapping/>
  </p:clrMapOvr>
  <p:transition spd="slow">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sz="3600" dirty="0" smtClean="0"/>
              <a:t>características</a:t>
            </a:r>
            <a:endParaRPr lang="es-CO" sz="3600" dirty="0"/>
          </a:p>
        </p:txBody>
      </p:sp>
      <p:sp>
        <p:nvSpPr>
          <p:cNvPr id="4" name="3 Rectángulo"/>
          <p:cNvSpPr/>
          <p:nvPr/>
        </p:nvSpPr>
        <p:spPr>
          <a:xfrm>
            <a:off x="457200" y="1167618"/>
            <a:ext cx="8534400" cy="4832092"/>
          </a:xfrm>
          <a:prstGeom prst="rect">
            <a:avLst/>
          </a:prstGeom>
        </p:spPr>
        <p:txBody>
          <a:bodyPr wrap="square">
            <a:spAutoFit/>
          </a:bodyPr>
          <a:lstStyle/>
          <a:p>
            <a:pPr algn="just"/>
            <a:r>
              <a:rPr lang="es-AR" sz="2800" dirty="0" smtClean="0"/>
              <a:t>El propio Cid, por su condición social se sobrepone  a su </a:t>
            </a:r>
            <a:r>
              <a:rPr lang="es-AR" sz="2800" dirty="0" smtClean="0"/>
              <a:t>humilde </a:t>
            </a:r>
            <a:r>
              <a:rPr lang="es-AR" sz="2800" dirty="0" smtClean="0"/>
              <a:t>condición social dentro de la nobleza, alcanzando por su esfuerzo prestigio y riquezas (honra) y finalmente un señorío hereditario (Valencia) y no en tenencia como vasallo real.</a:t>
            </a:r>
          </a:p>
          <a:p>
            <a:pPr algn="just"/>
            <a:endParaRPr lang="es-AR" sz="2800" dirty="0" smtClean="0"/>
          </a:p>
          <a:p>
            <a:pPr algn="just"/>
            <a:r>
              <a:rPr lang="es-AR" sz="2800" dirty="0" smtClean="0"/>
              <a:t>El verdadero tema es el ascenso de la honra del héroe, que al final es señor de vasallos y crea su propia Casa o linaje con solar en Valencia, comparable a los condes y ricos hombres.</a:t>
            </a:r>
          </a:p>
          <a:p>
            <a:endParaRPr lang="es-CO" sz="2800" dirty="0"/>
          </a:p>
        </p:txBody>
      </p:sp>
    </p:spTree>
  </p:cSld>
  <p:clrMapOvr>
    <a:masterClrMapping/>
  </p:clrMapOvr>
  <p:transition spd="slow">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AW.jpg"/>
          <p:cNvPicPr>
            <a:picLocks noChangeAspect="1"/>
          </p:cNvPicPr>
          <p:nvPr/>
        </p:nvPicPr>
        <p:blipFill>
          <a:blip r:embed="rId2"/>
          <a:stretch>
            <a:fillRect/>
          </a:stretch>
        </p:blipFill>
        <p:spPr>
          <a:xfrm>
            <a:off x="500035" y="428604"/>
            <a:ext cx="8143932" cy="6000791"/>
          </a:xfrm>
          <a:prstGeom prst="rect">
            <a:avLst/>
          </a:prstGeom>
        </p:spPr>
      </p:pic>
    </p:spTree>
  </p:cSld>
  <p:clrMapOvr>
    <a:masterClrMapping/>
  </p:clrMapOvr>
  <p:transition spd="slow">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476476"/>
          </a:xfrm>
        </p:spPr>
        <p:txBody>
          <a:bodyPr>
            <a:noAutofit/>
          </a:bodyPr>
          <a:lstStyle/>
          <a:p>
            <a:r>
              <a:rPr lang="es-MX" sz="2800" b="1" dirty="0" smtClean="0"/>
              <a:t>Referencia bibliográfica, </a:t>
            </a:r>
            <a:r>
              <a:rPr lang="es-MX" sz="2800" b="1" dirty="0" err="1" smtClean="0"/>
              <a:t>infográficas</a:t>
            </a:r>
            <a:r>
              <a:rPr lang="es-MX" sz="2800" b="1" dirty="0" smtClean="0"/>
              <a:t> y/o </a:t>
            </a:r>
            <a:r>
              <a:rPr lang="es-MX" sz="2800" b="1" dirty="0" err="1" smtClean="0"/>
              <a:t>cibergráficas</a:t>
            </a:r>
            <a:r>
              <a:rPr lang="es-MX" sz="2800" b="1" dirty="0" smtClean="0"/>
              <a:t> </a:t>
            </a:r>
            <a:endParaRPr lang="es-MX" sz="2800" b="1" dirty="0"/>
          </a:p>
        </p:txBody>
      </p:sp>
      <p:sp>
        <p:nvSpPr>
          <p:cNvPr id="5" name="4 Marcador de contenido"/>
          <p:cNvSpPr>
            <a:spLocks noGrp="1"/>
          </p:cNvSpPr>
          <p:nvPr>
            <p:ph idx="1"/>
          </p:nvPr>
        </p:nvSpPr>
        <p:spPr/>
        <p:txBody>
          <a:bodyPr/>
          <a:lstStyle/>
          <a:p>
            <a:pPr algn="ctr"/>
            <a:r>
              <a:rPr lang="es-MX" dirty="0" smtClean="0"/>
              <a:t>http://www.ciudadseva.com/textos/poesia/esp/cid/cid.htm</a:t>
            </a:r>
            <a:endParaRPr lang="es-MX" dirty="0"/>
          </a:p>
        </p:txBody>
      </p:sp>
    </p:spTree>
    <p:extLst>
      <p:ext uri="{BB962C8B-B14F-4D97-AF65-F5344CB8AC3E}">
        <p14:creationId xmlns="" xmlns:p14="http://schemas.microsoft.com/office/powerpoint/2010/main" val="12689297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54353"/>
            <a:ext cx="8229600" cy="3448276"/>
          </a:xfrm>
        </p:spPr>
        <p:txBody>
          <a:bodyPr>
            <a:noAutofit/>
          </a:bodyPr>
          <a:lstStyle/>
          <a:p>
            <a:r>
              <a:rPr lang="es-MX" sz="2800" dirty="0" smtClean="0"/>
              <a:t>Resumen</a:t>
            </a:r>
            <a:r>
              <a:rPr lang="es-MX" sz="2800" dirty="0" smtClean="0"/>
              <a:t/>
            </a:r>
            <a:br>
              <a:rPr lang="es-MX" sz="2800" dirty="0" smtClean="0"/>
            </a:br>
            <a:r>
              <a:rPr lang="es-AR" sz="2800" dirty="0" smtClean="0"/>
              <a:t>El </a:t>
            </a:r>
            <a:r>
              <a:rPr lang="es-AR" sz="2800" i="1" dirty="0" smtClean="0"/>
              <a:t>Cantar de mío Cid</a:t>
            </a:r>
            <a:r>
              <a:rPr lang="es-AR" sz="2800" dirty="0" smtClean="0"/>
              <a:t> es el único cantar épico de la literatura española deducido de las prosificaciones cronísticas, en especial de la </a:t>
            </a:r>
            <a:r>
              <a:rPr lang="es-AR" sz="2800" i="1" dirty="0" smtClean="0"/>
              <a:t>Crónica de veinte reyes</a:t>
            </a:r>
            <a:r>
              <a:rPr lang="es-AR" sz="2800" dirty="0" smtClean="0"/>
              <a:t>.</a:t>
            </a:r>
            <a:r>
              <a:rPr lang="es-CO" sz="2800" dirty="0" smtClean="0"/>
              <a:t/>
            </a:r>
            <a:br>
              <a:rPr lang="es-CO" sz="2800" dirty="0" smtClean="0"/>
            </a:br>
            <a:r>
              <a:rPr lang="es-AR" sz="2800" dirty="0" smtClean="0">
                <a:solidFill>
                  <a:schemeClr val="tx1">
                    <a:lumMod val="85000"/>
                    <a:lumOff val="15000"/>
                  </a:schemeClr>
                </a:solidFill>
              </a:rPr>
              <a:t>Considerada la primera obra narrativa extensa de la literatura española en una lengua romance.</a:t>
            </a:r>
            <a:endParaRPr lang="es-MX" sz="2800" dirty="0"/>
          </a:p>
        </p:txBody>
      </p:sp>
      <p:sp>
        <p:nvSpPr>
          <p:cNvPr id="4" name="3 CuadroTexto"/>
          <p:cNvSpPr txBox="1"/>
          <p:nvPr/>
        </p:nvSpPr>
        <p:spPr>
          <a:xfrm>
            <a:off x="239486" y="4800600"/>
            <a:ext cx="8719457" cy="954107"/>
          </a:xfrm>
          <a:prstGeom prst="rect">
            <a:avLst/>
          </a:prstGeom>
          <a:noFill/>
        </p:spPr>
        <p:txBody>
          <a:bodyPr wrap="square" rtlCol="0">
            <a:spAutoFit/>
          </a:bodyPr>
          <a:lstStyle/>
          <a:p>
            <a:r>
              <a:rPr lang="es-MX" sz="2800" dirty="0" smtClean="0"/>
              <a:t>Palabras clave (</a:t>
            </a:r>
            <a:r>
              <a:rPr lang="es-MX" sz="2800" dirty="0" err="1" smtClean="0"/>
              <a:t>keywords</a:t>
            </a:r>
            <a:r>
              <a:rPr lang="es-MX" sz="2800" dirty="0" smtClean="0"/>
              <a:t>): épico, </a:t>
            </a:r>
            <a:r>
              <a:rPr lang="es-MX" sz="2800" dirty="0" err="1" smtClean="0"/>
              <a:t>proficaciones</a:t>
            </a:r>
            <a:r>
              <a:rPr lang="es-MX" sz="2800" dirty="0" smtClean="0"/>
              <a:t>, narrativa, lengua romance</a:t>
            </a:r>
            <a:endParaRPr lang="es-MX" sz="2800" dirty="0"/>
          </a:p>
        </p:txBody>
      </p:sp>
    </p:spTree>
    <p:extLst>
      <p:ext uri="{BB962C8B-B14F-4D97-AF65-F5344CB8AC3E}">
        <p14:creationId xmlns="" xmlns:p14="http://schemas.microsoft.com/office/powerpoint/2010/main" val="2295554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54353"/>
            <a:ext cx="8229600" cy="3448276"/>
          </a:xfrm>
        </p:spPr>
        <p:txBody>
          <a:bodyPr>
            <a:noAutofit/>
          </a:bodyPr>
          <a:lstStyle/>
          <a:p>
            <a:r>
              <a:rPr lang="es-MX" sz="2800" dirty="0" err="1" smtClean="0"/>
              <a:t>Abstract</a:t>
            </a:r>
            <a:r>
              <a:rPr lang="es-MX" sz="2800" dirty="0" smtClean="0"/>
              <a:t/>
            </a:r>
            <a:br>
              <a:rPr lang="es-MX" sz="2800" dirty="0" smtClean="0"/>
            </a:br>
            <a:r>
              <a:rPr lang="en-US" sz="2800" dirty="0" smtClean="0"/>
              <a:t>The </a:t>
            </a:r>
            <a:r>
              <a:rPr lang="en-US" sz="2800" dirty="0" err="1" smtClean="0"/>
              <a:t>Cantar</a:t>
            </a:r>
            <a:r>
              <a:rPr lang="en-US" sz="2800" dirty="0" smtClean="0"/>
              <a:t> de </a:t>
            </a:r>
            <a:r>
              <a:rPr lang="en-US" sz="2800" dirty="0" err="1" smtClean="0"/>
              <a:t>mio</a:t>
            </a:r>
            <a:r>
              <a:rPr lang="en-US" sz="2800" dirty="0" smtClean="0"/>
              <a:t> Cid is the only epic singing Spanish literature inferred from the </a:t>
            </a:r>
            <a:r>
              <a:rPr lang="en-US" sz="2800" dirty="0" err="1" smtClean="0"/>
              <a:t>cronisticas</a:t>
            </a:r>
            <a:r>
              <a:rPr lang="en-US" sz="2800" dirty="0" smtClean="0"/>
              <a:t> </a:t>
            </a:r>
            <a:r>
              <a:rPr lang="en-US" sz="2800" dirty="0" err="1" smtClean="0"/>
              <a:t>prosificaciones</a:t>
            </a:r>
            <a:r>
              <a:rPr lang="en-US" sz="2800" dirty="0" smtClean="0"/>
              <a:t>, especially of the Chronicle of twenty </a:t>
            </a:r>
            <a:r>
              <a:rPr lang="en-US" sz="2800" dirty="0" err="1" smtClean="0"/>
              <a:t>Kings.Considered</a:t>
            </a:r>
            <a:r>
              <a:rPr lang="en-US" sz="2800" dirty="0" smtClean="0"/>
              <a:t> the first extensive narrative work of Spanish literature in a romance language.</a:t>
            </a:r>
            <a:br>
              <a:rPr lang="en-US" sz="2800" dirty="0" smtClean="0"/>
            </a:br>
            <a:r>
              <a:rPr lang="en-US" sz="2800" dirty="0" smtClean="0"/>
              <a:t/>
            </a:r>
            <a:br>
              <a:rPr lang="en-US" sz="2800" dirty="0" smtClean="0"/>
            </a:br>
            <a:endParaRPr lang="es-MX" sz="2800" dirty="0"/>
          </a:p>
        </p:txBody>
      </p:sp>
      <p:sp>
        <p:nvSpPr>
          <p:cNvPr id="4" name="3 CuadroTexto"/>
          <p:cNvSpPr txBox="1"/>
          <p:nvPr/>
        </p:nvSpPr>
        <p:spPr>
          <a:xfrm>
            <a:off x="239486" y="4800600"/>
            <a:ext cx="8719457" cy="954107"/>
          </a:xfrm>
          <a:prstGeom prst="rect">
            <a:avLst/>
          </a:prstGeom>
          <a:noFill/>
        </p:spPr>
        <p:txBody>
          <a:bodyPr wrap="square" rtlCol="0">
            <a:spAutoFit/>
          </a:bodyPr>
          <a:lstStyle/>
          <a:p>
            <a:r>
              <a:rPr lang="es-MX" sz="2800" dirty="0" smtClean="0"/>
              <a:t>Palabras clave (</a:t>
            </a:r>
            <a:r>
              <a:rPr lang="es-MX" sz="2800" dirty="0" err="1" smtClean="0"/>
              <a:t>keywords</a:t>
            </a:r>
            <a:r>
              <a:rPr lang="es-MX" sz="2800" dirty="0" smtClean="0"/>
              <a:t>): </a:t>
            </a:r>
            <a:r>
              <a:rPr lang="es-MX" sz="2800" dirty="0" err="1" smtClean="0"/>
              <a:t>Epic</a:t>
            </a:r>
            <a:r>
              <a:rPr lang="es-MX" sz="2800" dirty="0" smtClean="0"/>
              <a:t>, </a:t>
            </a:r>
            <a:r>
              <a:rPr lang="es-MX" sz="2800" dirty="0" err="1" smtClean="0"/>
              <a:t>proficaciones</a:t>
            </a:r>
            <a:r>
              <a:rPr lang="es-MX" sz="2800" dirty="0" smtClean="0"/>
              <a:t>, </a:t>
            </a:r>
            <a:r>
              <a:rPr lang="es-MX" sz="2800" dirty="0" err="1" smtClean="0"/>
              <a:t>narrative</a:t>
            </a:r>
            <a:r>
              <a:rPr lang="es-MX" sz="2800" dirty="0" smtClean="0"/>
              <a:t>, romance </a:t>
            </a:r>
            <a:r>
              <a:rPr lang="es-MX" sz="2800" dirty="0" err="1" smtClean="0"/>
              <a:t>language</a:t>
            </a:r>
            <a:endParaRPr lang="es-MX" sz="2800" dirty="0"/>
          </a:p>
        </p:txBody>
      </p:sp>
    </p:spTree>
    <p:extLst>
      <p:ext uri="{BB962C8B-B14F-4D97-AF65-F5344CB8AC3E}">
        <p14:creationId xmlns="" xmlns:p14="http://schemas.microsoft.com/office/powerpoint/2010/main" val="2295554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Desarrollo del tema</a:t>
            </a:r>
            <a:endParaRPr lang="es-MX" dirty="0"/>
          </a:p>
        </p:txBody>
      </p:sp>
      <p:sp>
        <p:nvSpPr>
          <p:cNvPr id="3" name="2 Rectángulo"/>
          <p:cNvSpPr/>
          <p:nvPr/>
        </p:nvSpPr>
        <p:spPr>
          <a:xfrm>
            <a:off x="689317" y="1443840"/>
            <a:ext cx="7596554" cy="4832092"/>
          </a:xfrm>
          <a:prstGeom prst="rect">
            <a:avLst/>
          </a:prstGeom>
        </p:spPr>
        <p:txBody>
          <a:bodyPr wrap="square">
            <a:spAutoFit/>
          </a:bodyPr>
          <a:lstStyle/>
          <a:p>
            <a:pPr algn="just"/>
            <a:r>
              <a:rPr lang="es-AR" sz="2800" dirty="0" smtClean="0">
                <a:solidFill>
                  <a:schemeClr val="tx1">
                    <a:lumMod val="85000"/>
                    <a:lumOff val="15000"/>
                  </a:schemeClr>
                </a:solidFill>
              </a:rPr>
              <a:t>Son las hazañas heroicas inspiradas en los últimos años de la vida del caballero castellano Rodrigo Díaz de Vivar</a:t>
            </a:r>
            <a:r>
              <a:rPr lang="es-AR" sz="2800" dirty="0" smtClean="0">
                <a:solidFill>
                  <a:schemeClr val="tx1">
                    <a:lumMod val="85000"/>
                    <a:lumOff val="15000"/>
                  </a:schemeClr>
                </a:solidFill>
              </a:rPr>
              <a:t>.</a:t>
            </a:r>
          </a:p>
          <a:p>
            <a:pPr algn="just"/>
            <a:r>
              <a:rPr lang="es-AR" sz="2800" dirty="0" smtClean="0">
                <a:solidFill>
                  <a:schemeClr val="tx1">
                    <a:lumMod val="85000"/>
                    <a:lumOff val="15000"/>
                  </a:schemeClr>
                </a:solidFill>
              </a:rPr>
              <a:t/>
            </a:r>
            <a:br>
              <a:rPr lang="es-AR" sz="2800" dirty="0" smtClean="0">
                <a:solidFill>
                  <a:schemeClr val="tx1">
                    <a:lumMod val="85000"/>
                    <a:lumOff val="15000"/>
                  </a:schemeClr>
                </a:solidFill>
              </a:rPr>
            </a:br>
            <a:r>
              <a:rPr lang="es-AR" sz="2800" dirty="0" smtClean="0">
                <a:solidFill>
                  <a:schemeClr val="tx1">
                    <a:lumMod val="85000"/>
                    <a:lumOff val="15000"/>
                  </a:schemeClr>
                </a:solidFill>
              </a:rPr>
              <a:t>Es un cantar de gesta anónimo. Escrito en castellano medieval y compuesto alrededor del año 1200. </a:t>
            </a:r>
          </a:p>
          <a:p>
            <a:pPr algn="just"/>
            <a:r>
              <a:rPr lang="es-AR" sz="2800" dirty="0" smtClean="0">
                <a:solidFill>
                  <a:schemeClr val="tx1">
                    <a:lumMod val="85000"/>
                    <a:lumOff val="15000"/>
                  </a:schemeClr>
                </a:solidFill>
              </a:rPr>
              <a:t>Se desconoce el título original, es probable que se llamara </a:t>
            </a:r>
            <a:r>
              <a:rPr lang="es-AR" sz="2800" i="1" dirty="0" smtClean="0">
                <a:solidFill>
                  <a:schemeClr val="tx1">
                    <a:lumMod val="85000"/>
                    <a:lumOff val="15000"/>
                  </a:schemeClr>
                </a:solidFill>
              </a:rPr>
              <a:t>gesta</a:t>
            </a:r>
            <a:r>
              <a:rPr lang="es-AR" sz="2800" dirty="0" smtClean="0">
                <a:solidFill>
                  <a:schemeClr val="tx1">
                    <a:lumMod val="85000"/>
                    <a:lumOff val="15000"/>
                  </a:schemeClr>
                </a:solidFill>
              </a:rPr>
              <a:t> o </a:t>
            </a:r>
            <a:r>
              <a:rPr lang="es-AR" sz="2800" i="1" dirty="0" smtClean="0">
                <a:solidFill>
                  <a:schemeClr val="tx1">
                    <a:lumMod val="85000"/>
                    <a:lumOff val="15000"/>
                  </a:schemeClr>
                </a:solidFill>
              </a:rPr>
              <a:t>cantar</a:t>
            </a:r>
            <a:r>
              <a:rPr lang="es-AR" sz="2800" dirty="0" smtClean="0">
                <a:solidFill>
                  <a:schemeClr val="tx1">
                    <a:lumMod val="85000"/>
                    <a:lumOff val="15000"/>
                  </a:schemeClr>
                </a:solidFill>
              </a:rPr>
              <a:t>, términos con los que el autor describe su obra en los versos 1085 y 2276, respectivamente.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imagesCAJEXZD8.jpg"/>
          <p:cNvPicPr>
            <a:picLocks noChangeAspect="1"/>
          </p:cNvPicPr>
          <p:nvPr/>
        </p:nvPicPr>
        <p:blipFill>
          <a:blip r:embed="rId2"/>
          <a:stretch>
            <a:fillRect/>
          </a:stretch>
        </p:blipFill>
        <p:spPr>
          <a:xfrm>
            <a:off x="1041008" y="1071546"/>
            <a:ext cx="7674395" cy="4985077"/>
          </a:xfrm>
          <a:prstGeom prst="rect">
            <a:avLst/>
          </a:prstGeom>
        </p:spPr>
      </p:pic>
      <p:sp>
        <p:nvSpPr>
          <p:cNvPr id="3" name="2 CuadroTexto"/>
          <p:cNvSpPr txBox="1"/>
          <p:nvPr/>
        </p:nvSpPr>
        <p:spPr>
          <a:xfrm>
            <a:off x="1041008" y="436098"/>
            <a:ext cx="3601330" cy="523220"/>
          </a:xfrm>
          <a:prstGeom prst="rect">
            <a:avLst/>
          </a:prstGeom>
          <a:noFill/>
        </p:spPr>
        <p:txBody>
          <a:bodyPr wrap="square" rtlCol="0">
            <a:spAutoFit/>
          </a:bodyPr>
          <a:lstStyle/>
          <a:p>
            <a:r>
              <a:rPr lang="es-MX" sz="2800" dirty="0" smtClean="0"/>
              <a:t>Poema del </a:t>
            </a:r>
            <a:r>
              <a:rPr lang="es-MX" sz="2800" dirty="0" err="1" smtClean="0"/>
              <a:t>Mio</a:t>
            </a:r>
            <a:r>
              <a:rPr lang="es-MX" sz="2800" dirty="0" smtClean="0"/>
              <a:t> Cid</a:t>
            </a:r>
            <a:endParaRPr lang="es-MX" sz="2800" dirty="0"/>
          </a:p>
        </p:txBody>
      </p:sp>
    </p:spTree>
  </p:cSld>
  <p:clrMapOvr>
    <a:masterClrMapping/>
  </p:clrMapOvr>
  <p:transition spd="slow">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3200" dirty="0" smtClean="0"/>
              <a:t>ESTRUCTURA INTERNA</a:t>
            </a:r>
            <a:endParaRPr lang="es-CO" sz="3200" dirty="0"/>
          </a:p>
        </p:txBody>
      </p:sp>
      <p:sp>
        <p:nvSpPr>
          <p:cNvPr id="3" name="2 Marcador de contenido"/>
          <p:cNvSpPr>
            <a:spLocks noGrp="1"/>
          </p:cNvSpPr>
          <p:nvPr>
            <p:ph idx="1"/>
          </p:nvPr>
        </p:nvSpPr>
        <p:spPr>
          <a:xfrm>
            <a:off x="304800" y="1554162"/>
            <a:ext cx="8686800" cy="5089548"/>
          </a:xfrm>
        </p:spPr>
        <p:txBody>
          <a:bodyPr>
            <a:normAutofit/>
          </a:bodyPr>
          <a:lstStyle/>
          <a:p>
            <a:pPr algn="just"/>
            <a:r>
              <a:rPr lang="es-AR" sz="2800" dirty="0" smtClean="0"/>
              <a:t>El </a:t>
            </a:r>
            <a:r>
              <a:rPr lang="es-AR" sz="2800" i="1" dirty="0" smtClean="0"/>
              <a:t>Cantar de </a:t>
            </a:r>
            <a:r>
              <a:rPr lang="es-AR" sz="2800" i="1" dirty="0" err="1" smtClean="0"/>
              <a:t>mio</a:t>
            </a:r>
            <a:r>
              <a:rPr lang="es-AR" sz="2800" i="1" dirty="0" smtClean="0"/>
              <a:t> Cid</a:t>
            </a:r>
            <a:r>
              <a:rPr lang="es-AR" sz="2800" dirty="0" smtClean="0"/>
              <a:t> trata el tema del complejo proceso de recuperación de la honra perdida por el héroe, cuya restauración supondrá una honra mayor a la de la situación de partida.</a:t>
            </a:r>
          </a:p>
          <a:p>
            <a:pPr algn="just"/>
            <a:r>
              <a:rPr lang="es-AR" sz="2800" dirty="0" smtClean="0"/>
              <a:t>El poema se inicia con el destierro del Cid, primer motivo de deshonra, tras haber sido acusado de robo. Este deshonor supone también el ser desposeído de sus heredades o posesiones en Vivar y privado de la patria potestad de su familia.</a:t>
            </a:r>
          </a:p>
          <a:p>
            <a:endParaRPr lang="es-CO" dirty="0"/>
          </a:p>
        </p:txBody>
      </p:sp>
    </p:spTree>
  </p:cSld>
  <p:clrMapOvr>
    <a:masterClrMapping/>
  </p:clrMapOvr>
  <p:transition spd="slow">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554162"/>
            <a:ext cx="8686800" cy="5089548"/>
          </a:xfrm>
        </p:spPr>
        <p:txBody>
          <a:bodyPr>
            <a:normAutofit/>
          </a:bodyPr>
          <a:lstStyle/>
          <a:p>
            <a:pPr algn="just"/>
            <a:r>
              <a:rPr lang="es-AR" sz="2800" dirty="0" smtClean="0"/>
              <a:t>El </a:t>
            </a:r>
            <a:r>
              <a:rPr lang="es-AR" sz="2800" i="1" dirty="0" smtClean="0"/>
              <a:t>Cantar de mío Cid</a:t>
            </a:r>
            <a:r>
              <a:rPr lang="es-AR" sz="2800" dirty="0" smtClean="0"/>
              <a:t> trata el tema del complejo proceso de recuperación de la honra perdida por el héroe, cuya restauración supondrá una honra mayor a la de la situación de partida.</a:t>
            </a:r>
          </a:p>
          <a:p>
            <a:endParaRPr lang="es-CO" dirty="0"/>
          </a:p>
        </p:txBody>
      </p:sp>
      <p:sp>
        <p:nvSpPr>
          <p:cNvPr id="1026" name="AutoShape 2" descr="data:image/jpeg;base64,/9j/4AAQSkZJRgABAQAAAQABAAD/2wCEAAkGBhISERQUEhQWFBUWGRYYFhcXFxgZFxgaFh8ZFBsYFRoYICYeGB0jGRgYHy8gJCcpLC0sFx4xNTAqNSYrLCkBCQoKDgwOGg8PGjIlHyUpLC8tLCo0LDAtMi8sKSkpLC0qKTAsNiwsKSw1KSwpLS8sKiksLCkpLCksLCksKSwsKv/AABEIARUAtgMBIgACEQEDEQH/xAAcAAABBQEBAQAAAAAAAAAAAAAAAgMEBQYBBwj/xABKEAACAQMCAwUEBwQGCAUFAAABAgMABBESIQUGMRMiQVFhFDJxgQcjQlKRobEVYnKCM0OSosHRJERTY7Lh8PEWNHN0whclg5PS/8QAGwEAAQUBAQAAAAAAAAAAAAAAAwABAgQFBgf/xAA3EQABBAAEAwYFAgQHAAAAAAABAAIDEQQSITFBUWETcYGRofAFIjKx0VLBFCNCYgYVFjRDU/H/2gAMAwEAAhEDEQA/ANtRRRW6uWRRRRSSRRRUe+4jFCuqV1QebHr6AdT8qRIG6k1rnnK0WeikUVU8P5qtZ5BHFLqc5wNLjOBk4yAOgq2pg4HYqcsMkRyyNIPUUiim7a5WRQ6EMrbgjofCo91xiGORI3bS8myAq2G8MBsaevr4jzpFwGqZsT3OygG+XduplFcdwASegBJ+W9QY+OQGAzh/qhnL4YdDp6EZ67dKRIG6TY3uFtBOteJ2Hep9FUn/AI1sv9t/ck//AJqx4dxOKdNcTalyRnDDcYz7wGetMHtOgKJJhZoxmewgdQQpVFNxXCsWCkEoQGA8CQGwfkQaRfXyQoZJDpRcZOCcZIA2AJ6kU9irQgxxcGganh37J+iq+w5ht5m0xyAt10kMrEdcgMATt5VYUgQdk8kb4zleCD10RRRRToaKKKKSSKKKKSSKK5muZprUsqVmjNJzRmmtPlShWU5diW6uLi5lAfRIYoVO4RV3yAdsnI3881qc1lPZ57K4leKJp7eY62VPfRvHA8RufljpjcUh1BOy0sELZIxpp5Arhx1F8z67LUtbqSGKrlehwMjIxseo2JFU3OHEzHAI4/6Wc9mnpq2ZvTAOM/vClWfH5JZFVLaZFz33lXQFGPAZ7xzgVVw8N9tvJXuIn7GNQkSuroGyTlvA+BP8y+VJ78wpvFTw2G7KXtMRswXWh46Cr58OVp3lCQwSS2TNq0d+JvBkbGcfMg49W8qOfbXtRax5065gufLUMZpnjfL62zQ3FnCdSPh0TU2tWBztv5EfzVM5o1O1kyRyMBMrthGyqjT74x3evj5Ghm8hYfYtXWua7Fx4qM/UDd0PmDTdjrv4pXL/ABp3ElvcbXEQIOf6xcbOPPbGfPIPicHIsYawhBAIy5wQCNnY+NL5q4G0iiaHu3EWShHVwM5Q+fjj4keNK5JhZLONXVkZS4IYFTuxI2O/Q1NocHgHkf2Vad0T8I6WPQue228iA666G7HLbgmLs/8A3aD/ANu/6vVvxW/S2geUgYUE46ZY9B82NVV1C/7UhcI5QQspfSdIJ1nBbp5fiKZ5gt3urqG3KP2CHXK2lgjEAkLq6HbbY9XPlSsgOre0jE2V8IeflEYLu4FxrvOw71V8vSSW1xE0z5F6pL/uyEllB8tmA/nPlWh51/8AIz/Bf+Nag8d5Lt/Z5DBFolUakKlixK74AyeoyPjilcVnluOGPmKQSsqqyaG1agy5IGMkHGr/ALVAAta5h5Ky98eInhxLD/WA66GxBBqzpWngq64lW6NlHb96WHsmkkAOI1VVBDN558PMY8a3FZKXhEsQgu7dD2qxRrNFjBkUKoIx98Y/IeIwdTbzh1VgGGoZwwKsPRgdwaJFYJvdUfiLmuazsz8osdQbsg9OXCutpyiiijrIRRRRSSRRRRSSSM1zNczXM0G1bDErNGaTmjNNalkSs0ZpOaM09pZEvNGaTmjNPagWpdDdDjyNMJdIWKBlLrgsoI1AHoSOo6inWbAJPlT2olhB1Cy3DuLXhtFutSSjDF4igRtKEglHXxwM4I86lTcWkmnt1gl0RzRPJns1Y5XJ6N+BGfCqbg3HFXh6wRAyzssiiNQTjWzd5z0Awc9f867PYQwS2UNyy6Ugk1ksVGpiW2IIPvZA+FVs5oUeV/8Aq6N+GYJX5mAG35QGjVoBo5djRqjx6ra2cUioBK/aPvltIQHfbCjptinqg8GuIWiHs5zGvdB72Djrgtu3Xr55qdVxuy5mUEPIIrXlXpw7kUUUU6EiiiikkiiiikkiiiikkiiiikkmM1zNJzXM1UtawYlZozSNVGaa1LIl5rPcP5pJuntpgisDhGUnDHrg6uhIIx8x5VfaqxX7HW5u75D3WBQo3ireB+Hn/mBUHuIqlfwcMTxJ2u1b8tQL9dVtLm7WNGdzpVRkn0qq5Z5ga77RtARFYKu5LHO/e8Btjp51TWkFzeOsVyNMcBAl/wB646f3cHbzz4jEvkQAe0gbDtzgDwphIS4ckR+DjigkzavFbbAE/c/ZSOS7vtVmcoFYyEMQSzMwGTknwGQABsKkScwPJI0dpEJSmzyM2mJT90EbsfhVNyvIwsrwp7weYr55CDGKsuQtPsSaeup9Xxz4/wAun8qdjjQamxcDGPlmIunAAa1tuePDTVJl5ontnUXkIWNjgSxMWUH1B3/Q+QNaZGBAIOQdwR4g7giqrmWBXtJw3QIzD0KjUp/ECm+TnY2UGrrpIHwDMF/ugUZpIdlKzp445MOJ2tykOykC6Olgi9uqf4zzAlvpXS0kr+5EnvN6nyHr/kcQH4rxId72SMr4qJMuB8jufgDUfgxD8Uuy/vIqqmfBdht5bY/tGtZUm2/W6UZhHhMrOzDiWgkuviLoURtz5ql5q45Jaxo8aK+p9BDZ8QSCMfCk8z8clthDoRHMjaDqLDB2xjHh1/Cof0hf+Xi/9eP9Ho5+/wBV/wDcLUZHEZqPJHwcET+wzNBsvvrQ08lIfmd4XVLyHsQxwsqNriJ9dgV+f6b1oKpedUU2U+rwAI/iDDTj5nHzpzlORmsoC3XRjfyBIH90CiNJD8p5Wqc0Ub8MMQxuU5spGtbXYv11VtRRUW/4pDAMzSJGP32C5+AO5+VFJrdZwBOylUVQXPOKBC6QzPGP60qIYflJOUB+WapLTny6upTFaWqEj3nd2KKPNiFXHw3z4ZoXbMurRxhpKsih1W6opEAYKNZBbHeKgqCfQEkgfM0UVV1FJrmaSTSS1ULXQBiXmuZpGqjNRtEyJzNUfCOHypd3MjqAkvunUCe6dsgbjI3q4zXQaW6IxxY1zRxFetp0NVFypw+aHtu1UDW+sYYHrnI26eH41dA10Gn3NoYeWscwbGvRU3KHDJoI5FmUAs+sYYN1AB6fD86YTgdxayM1noeNzloXOMH90/8AW2xzitEDSwacNFUk7FyZ3PIHzbjgqG6sru7AjmCW8RwXCvrkfG+nI2Uf9b9K0EESooVRhVAAA8ANgKAaUKK0VqqM8rpAG0ABwG3581Rca5flMy3Nq4SYDDBvdcdMH5bfIdMZrntXE3GkQwRHp2hfUB6hQT+eag2/O0+pibRniDyKrROC+EYpkxnc9PA1oeEcchuULQtnGzKRh0Pk6ndTUI3xyOIY7XiAiySzRsaJYwQBoXDhy31HK7VfzjwmeeGNIQGZXDMSwX3VI8fMmuc38LnnEHYoGKSdo2WC9MYG/wA/wqz4nx2C2AM0ipn3V6u3oqjLN8hUUXF7OpeOJLOAbm4vO6ceawggj4uQKJIYxeY7/shYaecZMjR8hdV/3b3r9lWcS4VdXRBu2jt7dDqZFfJOPvOe6Pj4eVWVpx0SYjsIJLrSAoMY0wLjYAzPhdsfZ1GqZ7izYkxpNxiVOssxEdjGfPBxHgfBvjUW445c3Z7PtHuANvZ7H6i0QfdluDuw9BtVbtjfyDX1VmSPO0CQgNGwGg/JPUlWvE70q2i6vNMh/wBU4cplnPo8p938F+NVC8VWKTRbW8dvMfIe3cQPqzMTHB/MTjyqz4ZyfJp0zOsEZ629oDGp9JZf6ST8RWj4fwyGBdEMaxr5KMZ+J6k+pqYgfJq8qs7FRRCowsnBydNcuJbx3X0MhluCPJpj3Yh+7Eqj1rW2HD44UCRIqIPBR+Z8SfU71Ioq2yJrNlnyzvl+ooooooiCqwmkk1wmkk1mWuqDUomuaqQTRmo2iZE5mu5poGlA09pi1Og0oGmgaUDUgUJzU6DSwaaBpYNTBVZzU6DSteNzsBufl51Tcd4+luhGpTMQeyiwzM7eA0p3sevSsFxLjVxdojyvEIGdlERbsxkA6Wm0knGoHGSRsM9c1GSdsQ1UGYd0p0U+bgtsD2cKm5nwZGnWcRaCwaVUhO6sSqu+jfZSSfKst764bLqWju44hIrjSGngdQ/fAyC4RlYH/EVL5L4Y1zcBIJktliVmZjqkQu6G3PZrr0OzISdW3w2wZN1wKa1vbVXeN1D9krof6RTHpyy9U0xoiYPlnJ61nTOtvaAURqPfVaMLad2bjYOh99Ezw3jfss6XNqNpQsbz3wVsM2/aowIkAG+cHBwNulWUhlvXDBZb9gdpbnMNknrFCMa/zp/6P+WrdraOeSMSSZfSX7wUK7KNCnur08q3QrRhw2YW4rKnxmQlrBsszByb2mDeym4x7sKjs7dP4Y1975/hWjhhVFCooVR0VQAB8ANhSLu8jiQvI6og6sxAH4n9KzF5z5q2tIWk/wB5JmOL5A99/wABVlzooBZNKpHFicY6mAuPRa2ol7xaCH+lljj/AI3VT+BOa8+4jfzyDNzdlFP2IyIU+Gfeb5mqiG5skP1aa28wjOf7TVQf8Ub/AMbSVuRf4bkH+4kazpdlehvz9YDpNq/gSRv0WmT9Ilp4Cc/CB/8AGsX+2X+xA2P3mVPy3rn7UuP9inw7Tf8ATFVz8Sm/SPNX2/4dwg3lce5pW4HP9n4mZfjBL/gtdrDjmJV2lV4j6jUp+BWim/zKf9Cn/p7Af99d9A+RXoRNIJqi41xfsSjN23ZkMCYgmQ2V06i42GNXTGTUBeb4AO8bnUN9QMWO7pyCjHSc9T4949Nqm7ENBqihdi5porVE1zNZx+bIWCJEl0JAe8xUSagFOfq1bG5K9AAPSnRxtgCzCZVGclrU7eA0/WDqdtzUBiWnQ2FLIVfg0oGo9szFFLjDaRqA6BsbgfA5p4GrKgQnAaWDTYpaipBAcE4Kz/E+OySSNBanGk4lnxkIfuRjoz+vQVfistaR6J7uHw7QSL4bTgHr/ECKn0VZwXYbaG3DHOWO7uzZdvV2O+PQ4FROC8Jkmme4jhhWOUACSWMMwIyTNCjDxHd3wCcMem6+DcLW4uZFuDrEQR0iAwjBsjU/ixVhjHT8cVpbVLi9uJILZxBFAQs0+kM2s79lCrd3IHUnp+GWNVrshkm6CUvK1pp3gjkYZ70ihnYncl2IJJJ8fwHhWHuVWC4ZpLeK2kjVxBFEpPbs+I1YSdHwT0ABGSSK9E4nyddwr2lveySFeqXCxsjehZFVlz5jpVdb8yW7QCa40xGN2VlfBMcqd1gniT5FRnBpntZO3JdfhQY5+Hfnq/PdWHL3DfZ7WGE7lEAb1Y7t/eJqp45zmI2MNsommGzHP1UX/qMOp/dG/wAOlU3EOdnui0NqrxJ0eZtnwfsxr9knzJyPIVUXM626rFCo1t7q+Hq7ny/WhYnHZP5cWp+yvfDvgnbg4jFaM9Seicv5gCJbuUyyfZ1dB6QxjYfhn1qpueL3Er6Ih2fnn3wPNj9n4DenJouzV5WPaSAE6j+QUfZGac4bewQpjX2kh3fQC5LH4bVkkk28/MV1IAbULCI2bmt67+JPTzK5a8vAHU+ZG82/yP8Ajmp/sxA6ben/ACpP7UkPuW8h9XKp+u9d7W6P2Il+Ls3/AAiguLz9RHmr0ceHYKjB8AfvWvmk0U3Pb3JGS0I88K5/U1BuJpkxl4yx6KEYs3wANSa3NsUKSXs/qafT8qbcSooy5AGfHzorlrwcyd65AJx3UGcL5k4O7UUszG6EnwTdjiJPma0Af3b/AGUWW8lZCW7Nhum+SCMDvEZIDYG7DevSuVuARiNS8MJBigKns0LZKAuXJXJJbfOTVFxWys19p19kGDthS4XHcQjCZA6nyrccITESDyRB+CgUDEykigsZsYoOPJYZuBMl3M8ZQDtnBBBGhe6wCBdiMOdu74datJ+ATSxSqxhVnj0BlVyxGXZdWSNGCw2725b4VKuF/wBLnXzMT/20Ef6xGlXvNVvE7xksXTTlVUse8M48hgY6kdakPmIdWtBQzurLai+y3QVCY0Zip1qrAaGGMd5mwynfcDajFyC4MGdIyCsgw+wOEyAdWcjBA6dTmm3+kG1VGZu0RlGyMvef0QglSfnt1p/gnEp9Ek16Y4FbDRxkgNGgH9YxxknY4xn4ZwLgxEoFoBAulWcfnk7EHspFGo+9qXIGpN9B1LuQw1YBwMkZpiWwuUiJeONdZWNpGYnBkJXtCFlI1DWSDj7vkMTbrme3uYsxtgLNEpLd3UokjYuoO+jGdzjoc4q34vxCA2kh7WJtOmTGtDns2WTGM750dKDJiJC9tjjrunaxpaTaai4lE3Rx4Hfu7E4B72Mgnoehqn4wvZ3sMg6TRvEfVk+sT8QWFaGSG0kZGPYuU2QhlOB5AA4x6VScy8vJHbSTQqxeN1nG5IAQ5ZEHRV0l9hV9mNBIBCqPw5qwVCu7F0lFxC2JVUqVbeN16kMOoyd8jcbfCoPKnMd4qrDbNIXmd5isa22dUmZTl5tR/owpyVA8NyK7PzKsk3Y2/e1JIS3hkIzKi+HXGT4Z/Bzk/ma0sFkMscpuF22KsgCqFGO8Ap0oqk7nqAOubGIfTbaLVaJtmipH/iDiEvaq0lwRG7xv/pMEY1IcMAYoN/LY461kryNkuZBozNLpaNmcy6dWdbl2AJO2c4/Stdw4GG0DSYB0tJIfHVJmRjnzySPkKouERl2a4cd6TZB91B0Hz6/96FiSI4rO60PhkD58QA3Ybnp+eXVTLCyWJAi/EnxYnqT8apBdqs0plOli2F1A40D3cHpg9aurriSRnSSSx6Io1MfkOnzqDeJcTqUCrCh66zqcj4LstZUZNku48V1uKa3K1kO7dgBfCteXiUtlDDB3BHyINM2tlNED2DKV+5INvkw3/Glx8BbADTvgADCAKNtvU108sxn3nlb4v/yqWdo0v0QuxmcQ7s6PPMAfS0/w3i4kVi2EKkqe8CuR4q3QiuvxyHOFbWfKMFz+W350iLl63X+rB/iJb8icVYRxBRhQAPIDA/KhOMd2LV2JuKyAPIvnqfwFWuJ5vDsU9cNIfkNl+dPwWcUALeOO87HLH4k1MY4FVMEftDlm3iQ4VfB2HVj5gHYCnBzDkFB7BG4V8zztfDryA7u5d9rnm3hCong8gOW/hXwHqaKtqKj2lbAIv8KTq57r6Gh5BO39tadnJoScYRsalnXfB642xnzr0W1TC48tvw2rJSWoZSrDIIII8wdiKSvC18TIw8mmmYfgzkVWkkD91xzJncdUzzjxF4bsvFJGum31SalLkdk7FRpDDBPaeNY/h0HZm4lvHYMUhuCFIBb2gF1HTOTkDAIxn020nMXDQ6QWsYCe0zxRHSANicsdvgDSPpy4f2F5BMi4V4Qi+QeFiAceOFkXA9PkdPDM7SH3wVSSQh9rG2d3GJzJcJqUZxGWZipPuooO7v5g4A8d8ALv5u1bVIEiRTjSqjQh+7gYM83p0Gd8DIFfbQBRqOSxzuDvt1VCemPtSHp0GTnM+2gQ4aXLAL9XCndLL16n+gh8S7d5uviTR3AA378Pfeh6nda3gHD7pxEWZ4II8FUJzLJ4/WnoqnPu46eHQ1pf2ZETkxoT5lFJ/EisdwLiPfFzeOQAALSJC2GBBU9nCO84xgB267+hGni404zJcItrBg4MzgSsdsdwZCjGdslum1YeJEmbT0+w4kq5GG179hTP2VEesUZ/kT/Kk/sG36djGPggXr/DipvD7lJo1kTOls4ypU7EjOGAPh+GKliKs107mmrpWmxArymys/Z+IQwEf0bTINveWRdaMfPKnB/hNIvLkT3EgA1RjVrIzns4gdQUZC94g4JGe/1HhpPpH4SU7G9jGWgZQ480zkE+gbIPo/pWfseJWcMc5V+0MwIRAD2gyPdYY27x6+g611+BnGIgab7+9ZmJaWyG+QA+yu5eCcR4nbqbe10QyaW1yTRgOo8AAdQGR+VN3vLk8WUnvbSAjuskKyzSJtnBAAC7Y3JA3HmK3f0acxwRcIs+1kCkiRAMEk6JGU7KDsNS79BqFM9j7VPNLDNojLKyHsEMg1IiMVMoymWi6ad8A0872/VJwSglkiBbG6r3pZ6P6JWjs3uI75z9U0ygQKhfCmQByzM2+w9KzP7JPYWkhnuC1xGGOJAqhiPdH1ZHXoNWdj0616XwbmclVsTHqClrV5S4zkfVKSir3Scqd8Dr0OAclwayml4RZGPBMfaBlJAB0mRAcnbunfHwp6Dmkgap2zSAhpca7ys9xLg6drJ2E1xJHFpzqlIZieoAwvj0GFJIx8Tjgt7eWBrOV5g6ydokk2dJAUrqJ2U7tnr0q1sLdrlwpwhuu9I+PE4dyqeAIDL8WHxMHnqJP9HUpolWSRZQcaSezj0tHjbQQu22dt99yKM5w4na9PJWcz45GU43px6qJFxmQjIiVh+7KD/hinU47H0kDRH98d3+0MioHA4wHmH8G3pg71NvpEjUsxwPLz9APE1WcxmbLS6WKabs+0L+d3VaGuFJ/is+IHZTnusQR8NiKesYQkaKOgVR+VZONnCvjYPqzH9nDbYHkR51oeA33aQjPvJhWHjkbA/Mf400kWRmnNPhcWJp7cKJbp5616ddFZUUUVVWytasVLEdPiKnFirIMi4cRqp4bbdrxqyTwhjnnPzHZL+Zr0TmHla1vkCXUQkVTld2UqSMZUqQRtWO5Hg18XvH8Ire3iHxkLSn/hFeiTTqilmIVRuSSAAPMk7CutwQqBnd99VlzfWV4Pzn9EYtFhMVwZZZrhYIo3QacOWKjOScKBkncHyHjhbrhN0qStpeSFZCrzIrNEzqcbuV7wz97bfzNe+8UPtPHLOMYZLWCW5PiNUpEKfPGSK1nFOEx3EMkMoJjkBVgGZSQeu6kEVaoIS+VuEcWaOXtQWM++l23C7YyASAxxn3iEUeB8LTh91K86yvNGrL3+1uHGnAP2dW7j92NVB8zW351+iGTtXltY40BYaFTCxRxoo1PcayWZyc4EakdzJGTXnNlxJkwVZRIzH654kYYXbUJZNTHAxsqj5mq0sV2QNdvfRFY7mvV+WmjLk+2PdSuiuc7IqE90pGBiPPqdRFaECvN+WC2xtXnnZcSSl544YCzdXddJmdSRsWXoK3vDJZTHqmaIk5OYi3Z6fDduvjvsK5DGw5Hk3+fIbeQWxBJY2Ui4t1dWRwGVgVYHoQdiD8q8zk4abSc27jPVoJCBl4/uk/eXofTBq2seOHiF1II72S1RWCRlURozkhFaUyEZaV2IRVzshzjrUznLlG/FpI0k9vcLCplDdm0M6GMFiyaCVJwDkHr+Fa2D+H4iIWao7jiPfFRZ8QZHJmHD1HvZVXLkoXhgBZAIbu5ibtGCJiSPtVViVbZnRR06kbiriyuXBcpM/1mSY4kLMAC+jQ76pOjgk9mQTsCBT30eXQsJOJQykzFTbSqI03laddhGvhlmRRkgeJxTsFvcrNG/ZpFJOZQxdgwALPcMVjj66cqgzIM90lR4a82UaOPvuWWNXHLtad5c4eLi7woCNHKJpTLqLswZXJjQaFDHCoW0jSpA36VlOEcEURl5XzHHczxCIDvMVldggbPQkknoQAd601zZRxtci4l+sC9vEwYQatSui+5hi4ZCvvHIK7bkVR3HFY4vbbdkdn9tvJEKkDSRiRW8yRqzpwdhvSje1zSBw5+iVEPCJryNZO0jUxbDB7RpFJU4Ts9ajcsGyFYg6SMdTVf9IVpNqtZ5wiu7lAkZYhVVM7lgMsWJ8MDAG/WrTjvClijt2kXI0adgBGqjLAEMNnw/vHA7hJ8RVLzjzDBPBZRrMssyyanCnUQCrgamGQT7oO5OaUbC0uvl+yMXhxZXP91RSW4Yg7gjoykg/iKTHaKDqOWb7zEk/LPSlSXKr1YD57/hTA4pGTgEsfIAmhgPOy2nugabcRakSR5+NR0Z431ps3iD0YeR/zpz2k4z2U2PPs2xTX7UizgnB8iDThrhwUHSwuNh4BV9ZcdikG5EbDqrED8CdiKKoykT+Kn8D+tFBMLL4q+3Hzgf0nqvcBFSglLoNcYXEqjSzPCebo+Hnic7qZHkuUhhiX3pGjiXYeQGrc4OM+JIBm8PsLi74lam7m7VokN3LCmRbwau7bxBftvqLOXbfuDGB1yVryXdXM9xdW6RzlbyePs5idC40nXsQc5K7g/Z38j6ry7wX9n2s007dpO+qa4k+8VUnA8AqqMADYCvQsOKiaOg+y52Q2896hckL21/xS6PQzLbIf3bZQGx6F2P4Vd8B4q0k15C5yYJtIPjokRJlBx5a2X4KKp/o402/CIZpmCa1e5lZth9azSlj/ACkUcis0ouLwqy+2TGWNWGG7JFWGIkeGpU1fBhRlBbKsvzL9H1ndxyaoYxKYjHHJg/V4yylQpGMMcnGMjY7UxzD9JdrbP2MQa6uTsIIBrbPk5GQvr1PpVQeV+J8T34jN7Jbn/VLc99h5TSbg/Dcei0kl5LxZFsbowdpDexx6NOkfVncDRIquEVuoLNr6j5XXDNXEZUhnlIiwSILUBIFVfvOSNYzgdwPjI3Fe2WHJllDbtbx28YicYdSM6x++Tux9SdvCvFObOS5+Gyl9ANq0pETf0jDoY1n90t5IrNoBG+fGniMPmBc3Q8+XcjRyUaOye4hy7NZNILVJGyRJasi6+yfI7QOMHv6AFSRjgKXHU784TzE93E/tl80A0EsixRJ2kZ7pKvglt8qVAyDtitnNxsW9qs139WwUa1yC2v7q6TgsSOgP6ZrGcL5b9oka5uI9CM7SRWxJKqXxln9TpBK4+I8Ko4GbEYphjOlaZhxR52RxEOGt8E3ycXk4hpiMui4i020lz9s2rxXCZ0DOnEWnoTg/KvReNtaW5STiF8qMmrTHD9We+NJAVS0zZGOhHyrH812gxby63jEU0Ydo20Okcp7KTQR7uAR8qtrHhlpw++ljaGHSschJw0sxDLqDM7ZYthDkAAfWbZANakkTGkF2vCyqjXOddKZw3mFpWP7K4Zkg6Tc3TCLfY76iZn2YHrncedZ604BdzXV+k912WJw0qWyKAzyRxtqV5AXUaSBjHgT40/y3xM2ckVwxDhxJHIuzv72fq2zln7QDIyRs3xp08zKLq8n7KTE3sbhDp14MUgLbE5GISR4nbYU0cjXttqk9jmupyrf2VZC4WM20103aBHmuZGcKdfZ572VbvAjoOg8DmpnPPBYnSxgVREkl5DGezVVwHDqSuBjO/lUO6KGKS8wdaOZVBkZkRlZZCAAQpHXw39Kea+kuDY9oVLLxO3XuhQAApbHdJ6ZPU5qMcge4jkUi2gt9wf6J+F2+MW6ysPtTEyE/Ju6PkorU21jHGMRoiAeCqFH4CnhXasoa5io95wyGUYljSQeTorD+8DUmikksbxP6IuFTHJtxGf8AdM0YP8qnT+VFbKikksQKDRQa82XTKv8Ao15itYlu4ZZ4o5TeXLaHdVYhiACAxGemNvKtD9Il0Bwm9ZTsYJACD94adj868n4bwuG6vri0kjhVjczyGeSIuxXCMIUIZdI95ic5AbbG5qNzjwazWOQ8KMwjAOtu2YwSKBMzCJSCZAOwkyxbT3MDV1HokOsbT0H2XNv+o96m8R42zJDDfSBkjWNYuH2mWL6AAvtDD3ugOnOPIU5wS2vZHhsLmeWxtJe0MMalWkYZ1ezNL1XukkA+G2DsBpeV+XLe2iQxIAzKpZzu7agCct5b9BgVK47wdbmExklGBDRuOsci7o6+oP5Zrnm/Fss2uo2JP7Dh6nqtI4O2dffFavlnli1sk0W0Sx56t1dv43O7fDp5AVeVleSuYzdQZkAW4hYxXCDwkX7Q/dcd4fEjwrVA10wIIsLLRUDj3s/s8vtQUwaGMuvddIGTn/rOcY3qfXmP0j8T9ruk4cjfVoFmu8dWGxji9ckhj6FfKluksly9wgzsk0hkaCMv7FHMQzLHnuvJj3jjAGfAegrTXV2sY33bJ2G5+Pjjx3p6Rgi6gPdBIwOoA6AD9PhWB49x+RnwQ8KN70zRuMD7qDGx9T/zogDY26DyUdXlP8z8eRkaAnLONCxLuctsuonpvjqflWztuMifh1heaA0kLdnOTuQyKY2DeQcqgJ/fWvOJLKISWYjwVeYEtnUW6blvE1rOUeONZS3lvoVxKFnjVslc5Ecuygk7EN8EqkcQJPl20PoVbOHMYveiPUKTwSIs8CW6kESduiMRtpDydiGIxq2C9B1J3wSY3GbdZrp1tFdgsFowU6BIDE1zCwfte7rDNuD13x4VeWUDQmCYGFXfMphXIdWmIYAqNlTBI9M7Z8aPi167cTlkhQwC6tl0M69731RpAoI3LEhTnfZumMghOUOa7fUnuPH02UptcrhtVKmhXTG0qpkLuzSOSdW2SCxxvkMe4AT8Bi+s7YLLwoB9faXYkOFVVTs42GhVUDGnoc75B6dBXXFmI1nDTMvZhdIDLEpZUWTcJgtkFU3YnA61K5dSF+L2AhC6MzSkrvkrE27N9o95QTnyqcUgLgAhvbQXuAopHajzrjTgDNXUBOUUlHBAI3B3FKpJIooopJLECu1wV2vNl0y8+4zw2+N3cxwRu1tO0EkuGVFk7NQDGzsdlPe1AAnZdsVWcTW/eR4QsESiOUOy7xhCZu0OXAAx7ZKuQB7px7tep1nJuG/tK8NrHtDHo9ulHiFLOlsp8yxJbHT4jFdJgMfPKWwtAoCr7uJWZiMPGwF5PFRLH6Q7BI0UySKFVVDPE41AAANsD1xVzY82Wc39HcRMfLUFP4Ng1uuJ3cVrBqdD2MYAYKmoRoBjUUG+hR1wDgb4wDiBPyrw28QObe2mVxkOqJuD4q67/gasyfBYXahxB8PwhNxzxuAsTe3XsF5FejaGXTBd+Wk7RTfytsT5HHjXqcDZFYHif0M2zI62009srghkDmSEg+BjkP6MKfs34vw+NUaGLiEMahQ8LmO40rsCySZVzgD3Tk1pYWF0MYjcbrY9FWleHuzAUt3WY5x5JS8CyI3Y3Uf9FMBuP3JB9uM+IPmceILvBOfrO5fsg5in8YJ1MUwPlpb3v5Sab5y4k5MNnAxWa7YrqX3o4UGqaQHwYL3VP3nB8KtIS8/4bzJmQwXAEc4ZlGDmGUodLGCTo2GGMdRjHUGre6sUcEMPQn8ev+X+dbq85YtZbZbaSFGhVQqoRsoUYGg9VIHiDmsHxXli84f34dd7aDqh71zCP3P9so8tm/Wph3NRLVheK8vrBe2jJsry50j3cjfIH2T4EfCrfjpeF4byEZktnD4+8vR1+aZFHH+IxTewTRMGT2lVyOuWVsgj7J9DvVpckBGLe6ASfgBmsbHvMc7HNWtgmB8LmuU28RLqSRreYSCSM3CEZLRg6GYEAZL6G0DTkjUoIGCTXXEQluuHrMp0m3uI0yWUssLQyIcrpOxBGR10+td+jvg3FYbdWt47NUnUSpLNrLxrJ3uz0JgtjAYZOBq6+Az15Pd3snaXlw4lt3miAiCxCMg6HAZRqwQB18KuOayIF54/vqqjc8pyDgt4bW0tu8Vgh/ebQh+bNufxqDy/xOK741G0MiypBazFmU6gGkdUAz54rznjFpZpG/eQykYDM5d9yMncnG2a9Vi+lXg8K6YnOAAMRW8gGP7IFThcHjMPVQmYYzRPkt1XQaw3/wBZuG+c/wD+hqVb/TLwttmleM/vxOP+ENVhV1qeV7vKywH3raRov5NpIj84nQfFTV1XnEHOVoOKQSQXEckd2ns8oVt1kjJeB2U94ZDPHnHitej0ykiiq/jfG47WMPKcKWCj4kE/opopJLM0VyqLj/MjWqnMLOzHTDo3WSRtlQjYqSfDfocGvO4onSuys3XRvkawW5L4zfyvItnZ4NzKM6vswR9Gmk8vJR4nHpnY8MsLXhNlguEijBaSR+rsfed/FmY+A36AeFVnL/C4uE2ctzeSAzP9ZdTHxboI0/dXOlVHU/HAw/GONyXtxG88Tyue9Z8OTqB4T3Z90HG/e2Uee9dlh4GYKLKBbjy3J/AWLJIZ3WdAre/vZ+LkGTXb2HVYc6ZbkdQ0xHuR+IQdevkQ5FwJrZjJw+T2ZurR7tbSfxxfZP7yYPxqXa8i3co7S5vpYpW/q7bQIox93vqS7ebbV0/R5cgnRxS49NcULj59M/lVeTDY57+0DwOmtfbVEbLA1uXLfVXHL3PiyyC3uo/Zbk+6pOY5vWCTo38Jww8jWsrzDiX0f38iFGvLedT9ma107joQ0T5Vv3hgipnBuN3vDFSPihWW3JCpdozN2ROyrc6gG0noJN/3ietakJly/wA0C+myqvy38uy2HHOWrW8TRcwpKPAsO8vqjDvKfgRVBy9yA1rfdv7TJPGsLQxJMdTxBmV8B/tLsRuMjbrWxRwQCDkHoR0+VdoygiiiikkvLPpY5RgiEd9EpjcXEBmC7JIC2nW69NYJ97x1HOaouaZCtpNjqwCD4uRH/wDKrn6WOdY5ra4s7Ve3KgNPKD9XD2bCTSG+2+VxgdN/EYrO80XDG1jaMamaS3Kr94lg4HzIArLxjQ6aPv8AwtDCvqKTuS7DmziduI7BJIlGGENxKpZii4xGBuupRtuDtgeWUDkhJHaS5mknd2LPvoVmPUlV+HnTXFdF0pZX7OOOI3Xa6d0ztAiD7zysFx1wjeJq84JxLt4I5MYLDvDyZe6w/tA1bxBc3Y6LNJISLXl21j9yCMepUMfxbJqeigdAB8Nv0qksOa0lunt9BUqWCtnIYpnVt9nocdflVml4TMyBQVQKXbXhgXyQFGgg7AHcj3hVQh16qKlaj503NAr7Oqt/EAf1p6aPSxHkSPw2pFQSVDxflCCSNjFGscwGY2Tu4YbjZduo8q9P+j/moX9kkp2lX6uZemmRNm28M7MP4seFY6qfhvGP2VxETHa0uyFn8o5BuJPzJPoX8hVuCTXKVIFa76aLR5LGMRgk9uh28tEo/wARXa3MkSyKMgMOo8R8RRVxSWNqh4TPFNxKW4uHRLXhw0KzsFQ3EgyzZOxKKMY88EVb3F8iK7Eg6FZmGRnugsc/hXl3BeUpJo1nupexjctKAWBYmTvFxr7keRjfBbp02rlPg0QzulcNtvH36rXxj7AaCtPzbxZ+OXsNrYNm3iXtJJGVlQMSVEhDYLhV2UeJY+AyNDPxDh/A4yuWmuZe8wzruZj96Rj7i56ZwPIE5rE8s8ZW3u7uPh2JpJkgSJ2Yui6dRllkc9QpI28SQBV3cchIULCRnuTkyTSHJlY9dX3R5Y6Dzrdnx0MBAedT6d6zBBI4EsF0q+Tnq8upMy3D2UY3RLZVZv8A8rtu3wAx6CrWXnK9t4w8d1BepkArLF2coz0JaIjyxkp41jbuzeJykilWHgf1HmPWmabM9zg9rtOWle/FZv8AFPaC1zdfUL1Hh/0ox4BureWAH+sT6+H5tGNS/Na1NnxC2vIiYniuImBDaSrqQdiHHh8DXi3COLGFt8lD1Hl6j1/Wr6ThMEhEqZjk6rNCxjk/tJjPwOaN29fUEaOUPC1NvcPwdgjln4axARySWsyxwEc9WgJ6N1TODtg1u0cEAg5B3BHTfyryyDmG/hUpII+IQkEMrhY5yp2I1AdnJt4MBnzpHK/P1vZzLbl3S1c4SOcFZrNj/Vtqz2lufsupOjodsGjte12yOCvWK8y5r5xe8d7azcx26ErcXK9XI96K3P5M4+A9V86c2PdSvY2jlY12u51PTP8AURH7xHvN4DbrmoFrbJGipGoVVGFA6AUGWXLoN0xKwzMZg0Qt7pLVQwiihiI1nGzzMxGRnB07+tSBJd+zQRi0m7SJoW1HQATCwI6tncDyrbVyqrnh1abG1JkrmAgcViUjuFLhbOYRtcmbTqjz2aBuwi6/YeR2/s+VW/KEEqrP2kbRBpS6K3UBwCcY9av6Kk+YvFFDteccTeWCaSeBtJeRo27oJ7zMRjIPXR+XrWoso7tA7LGGLnU3ayASHChQMIoRdlG1Vt4NXEY7ZF7gdJ5CTkkqGk/lHexjzIrQcbmlURdiMsZVBHgVIbIY+A6b1JxugrMVEhtCzzSeIc1Qq8+vUrxyMpT7THJxp8wfy/DKY7u8YahDEo8FaRtfzIGAfjVTxZWPFYu2REYncKxYEgvpySo3yAOngK1dQeA3YbqxiGxwhuVtlwvXXwFKDwniDSqxePs2RyhUnO4APXA86d4lw9J4mikGVYfMHwI9Qd6k4ooV62FQeQXW0UOShclfSL+zg1lxJm0xD/R5grNqToEIGTt4HwAKnoMlK4lwiG4AEyBwpyM528NiN/8AsKKuNxArUJZla8w2Fu8MjXCAqqMWYbMFAJOlhuNqy3I8PAxbLJfPC9xlnKTM5Ma5OiNVfuthQPA7n4Vc8/y/6IIgcdvLFF8mbU391T+NY3jFlbJGyieVpNLCOMTM7FsEKNK7kZxWV8HzNiLjxP2Wpi2sL+S7Z8VnV3uFHYG4w4VUUKsf9WiDGNKrjp1q0i5zuh1ZW+KD/wCOK0tpJbJbQwztHlYo1KOVyCFAOQdwc1RcS4NZnJhuEQ/dZsr8j1H51AYiKd57WPxq/WlmzQzRaxS+F16Wo99zOZ0xNCjAdGUspU+hOfwqiqRBdPExKMPXG6t8R4ir2ymt7jZo1V/Lpn+EjGfh1q+xjYhTBosxznTn53a++KzVWXB+LmE4O6HqPL1H+VW83LER90svzyPz3/OoM3Kzj3XVvjkH/Gp5mndN2UjDYWkjkDAEHIO4Ipi+4fFMumVFdfUdPgeoPqKp+GLPAdLozRnrp72PUY/StADmhEZTorjH5go3DeGxwRiOJdKjPqcncknxP/KpNFFRJtERRRRSSRVbx7jsdrHrfcnZEHVj/gB4n/MVZV5ZzXetcXrKDsrCJPkdJPzbJ/CixMznVOBa0nAeGySW81y7BZrjJDkkBEBBG/2QdP4BatYr+60DuwOSD3+1KqdPUlSM7eOD+FW0fCw6LAp0jCop8tONO3j0G1In5faR0ZpAWwwXuMFAAJcMjHJ1KdO58BT5syK2WhlIBF8VnpeDpMZJJbgG4b6zWuyoBvsPujz2xj0ObCK6ux3GEDNnTr1kZONW6AZzp72BirJ+VmKlDIXAjTWMNlkDF9ILdR3wOp2UjJzSP/DTBT/pA2KHOhi2WiMS75wTp3z5jPjTk3uiuxL3in0eV8O6uHRJ4ZbsqktIJGdtRYDC9AoC+gAFS6RFwsW+YgcqpOkYPdHiuTuRnJB9ceFLoLt1Wc4uNlFFFFMoqbxzgUV0gSVQdJ1LnJAbBGSMjUME7VnBdPw849lgVTsHiXRq/m339DWovuGdpurvE/3kYj+0vRvn+NZrik99ApEuieI9SUBXH72MFfn+NYWDOcdmSCP0mx5LVxpcz5wCDzGo8Quy8220w0zwEj+VsfA7EfKqq6s7R94Zih+5KrY+TAHHzz8aqJGBJIGkHwySB8M705b2+r7SL/ESP8K3GYVsf0Ejpenra5+TFvl0kAPWqPmKXHt2Bx738JDD8VzSTCw+yR8jVxbcuucMsqfFST+YxV/aRyKMO+v104Pz33o5fSG2Eu30VFwzmBl7swJHg2Nx8fP9fjWhjkDAFSCD0Ipea5QyQVbY0tFE2iiiiooiKKKKSSKKKKSS6KzMPIcKzCUSSFg4fB04yDq326ZrS0VJri3ZJOQTFGDDqDnf0p2K9KgZAYjVgnORqGk9Dv8AOo1FMCQkpTcQbqAAcKMgtkaSpBGTt7o/E1yW9LFiQBqKk42A0AgY8hvUailmKSduZ9bFsYJyTuT138SaaoopkkUUUUklfUEV2iuNXVLN8d5UhZWkT6tgCxwO6cfu+HyrC1yium+Fyvewhxuly3xaJkcgLRVpSsQcgkH02qZDxudejk/xd79d67RWtQWQHEbKfa80MSFZAc+IJH65rQxvkA0UUF4AV2B5cNV2iiihqyiiiikkiiiikkiiiikkiiiikkiiiikkiiiikkiiiikkv//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028" name="AutoShape 4" descr="data:image/jpeg;base64,/9j/4AAQSkZJRgABAQAAAQABAAD/2wCEAAkGBhISERQUEhQWFBUWGRYYFhcXFxgZFxgaFh8ZFBsYFRoYICYeGB0jGRgYHy8gJCcpLC0sFx4xNTAqNSYrLCkBCQoKDgwOGg8PGjIlHyUpLC8tLCo0LDAtMi8sKSkpLC0qKTAsNiwsKSw1KSwpLS8sKiksLCkpLCksLCksKSwsKv/AABEIARUAtgMBIgACEQEDEQH/xAAcAAABBQEBAQAAAAAAAAAAAAAAAgMEBQYBBwj/xABKEAACAQMCAwUEBwQGCAUFAAABAgMABBESIQUGMRMiQVFhFDJxgQcjQlKRobEVYnKCM0OSosHRJERTY7Lh8PEWNHN0whclg5PS/8QAGwEAAQUBAQAAAAAAAAAAAAAAAwABAgQFBgf/xAA3EQABBAAEAwYFAgQHAAAAAAABAAIDEQQSITFBUWETcYGRofAFIjKx0VLBFCNCYgYVFjRDU/H/2gAMAwEAAhEDEQA/ANtRRRW6uWRRRRSSRRRUe+4jFCuqV1QebHr6AdT8qRIG6k1rnnK0WeikUVU8P5qtZ5BHFLqc5wNLjOBk4yAOgq2pg4HYqcsMkRyyNIPUUiim7a5WRQ6EMrbgjofCo91xiGORI3bS8myAq2G8MBsaevr4jzpFwGqZsT3OygG+XduplFcdwASegBJ+W9QY+OQGAzh/qhnL4YdDp6EZ67dKRIG6TY3uFtBOteJ2Hep9FUn/AI1sv9t/ck//AJqx4dxOKdNcTalyRnDDcYz7wGetMHtOgKJJhZoxmewgdQQpVFNxXCsWCkEoQGA8CQGwfkQaRfXyQoZJDpRcZOCcZIA2AJ6kU9irQgxxcGganh37J+iq+w5ht5m0xyAt10kMrEdcgMATt5VYUgQdk8kb4zleCD10RRRRToaKKKKSSKKKKSSKK5muZprUsqVmjNJzRmmtPlShWU5diW6uLi5lAfRIYoVO4RV3yAdsnI3881qc1lPZ57K4leKJp7eY62VPfRvHA8RufljpjcUh1BOy0sELZIxpp5Arhx1F8z67LUtbqSGKrlehwMjIxseo2JFU3OHEzHAI4/6Wc9mnpq2ZvTAOM/vClWfH5JZFVLaZFz33lXQFGPAZ7xzgVVw8N9tvJXuIn7GNQkSuroGyTlvA+BP8y+VJ78wpvFTw2G7KXtMRswXWh46Cr58OVp3lCQwSS2TNq0d+JvBkbGcfMg49W8qOfbXtRax5065gufLUMZpnjfL62zQ3FnCdSPh0TU2tWBztv5EfzVM5o1O1kyRyMBMrthGyqjT74x3evj5Ghm8hYfYtXWua7Fx4qM/UDd0PmDTdjrv4pXL/ABp3ElvcbXEQIOf6xcbOPPbGfPIPicHIsYawhBAIy5wQCNnY+NL5q4G0iiaHu3EWShHVwM5Q+fjj4keNK5JhZLONXVkZS4IYFTuxI2O/Q1NocHgHkf2Vad0T8I6WPQue228iA666G7HLbgmLs/8A3aD/ANu/6vVvxW/S2geUgYUE46ZY9B82NVV1C/7UhcI5QQspfSdIJ1nBbp5fiKZ5gt3urqG3KP2CHXK2lgjEAkLq6HbbY9XPlSsgOre0jE2V8IeflEYLu4FxrvOw71V8vSSW1xE0z5F6pL/uyEllB8tmA/nPlWh51/8AIz/Bf+Nag8d5Lt/Z5DBFolUakKlixK74AyeoyPjilcVnluOGPmKQSsqqyaG1agy5IGMkHGr/ALVAAta5h5Ky98eInhxLD/WA66GxBBqzpWngq64lW6NlHb96WHsmkkAOI1VVBDN558PMY8a3FZKXhEsQgu7dD2qxRrNFjBkUKoIx98Y/IeIwdTbzh1VgGGoZwwKsPRgdwaJFYJvdUfiLmuazsz8osdQbsg9OXCutpyiiijrIRRRRSSRRRRSSSM1zNczXM0G1bDErNGaTmjNNalkSs0ZpOaM09pZEvNGaTmjNPagWpdDdDjyNMJdIWKBlLrgsoI1AHoSOo6inWbAJPlT2olhB1Cy3DuLXhtFutSSjDF4igRtKEglHXxwM4I86lTcWkmnt1gl0RzRPJns1Y5XJ6N+BGfCqbg3HFXh6wRAyzssiiNQTjWzd5z0Awc9f867PYQwS2UNyy6Ugk1ksVGpiW2IIPvZA+FVs5oUeV/8Aq6N+GYJX5mAG35QGjVoBo5djRqjx6ra2cUioBK/aPvltIQHfbCjptinqg8GuIWiHs5zGvdB72Djrgtu3Xr55qdVxuy5mUEPIIrXlXpw7kUUUU6EiiiikkiiiikkiiiikkiiiikkmM1zNJzXM1UtawYlZozSNVGaa1LIl5rPcP5pJuntpgisDhGUnDHrg6uhIIx8x5VfaqxX7HW5u75D3WBQo3ireB+Hn/mBUHuIqlfwcMTxJ2u1b8tQL9dVtLm7WNGdzpVRkn0qq5Z5ga77RtARFYKu5LHO/e8Btjp51TWkFzeOsVyNMcBAl/wB646f3cHbzz4jEvkQAe0gbDtzgDwphIS4ckR+DjigkzavFbbAE/c/ZSOS7vtVmcoFYyEMQSzMwGTknwGQABsKkScwPJI0dpEJSmzyM2mJT90EbsfhVNyvIwsrwp7weYr55CDGKsuQtPsSaeup9Xxz4/wAun8qdjjQamxcDGPlmIunAAa1tuePDTVJl5ontnUXkIWNjgSxMWUH1B3/Q+QNaZGBAIOQdwR4g7giqrmWBXtJw3QIzD0KjUp/ECm+TnY2UGrrpIHwDMF/ugUZpIdlKzp445MOJ2tykOykC6Olgi9uqf4zzAlvpXS0kr+5EnvN6nyHr/kcQH4rxId72SMr4qJMuB8jufgDUfgxD8Uuy/vIqqmfBdht5bY/tGtZUm2/W6UZhHhMrOzDiWgkuviLoURtz5ql5q45Jaxo8aK+p9BDZ8QSCMfCk8z8clthDoRHMjaDqLDB2xjHh1/Cof0hf+Xi/9eP9Ho5+/wBV/wDcLUZHEZqPJHwcET+wzNBsvvrQ08lIfmd4XVLyHsQxwsqNriJ9dgV+f6b1oKpedUU2U+rwAI/iDDTj5nHzpzlORmsoC3XRjfyBIH90CiNJD8p5Wqc0Ub8MMQxuU5spGtbXYv11VtRRUW/4pDAMzSJGP32C5+AO5+VFJrdZwBOylUVQXPOKBC6QzPGP60qIYflJOUB+WapLTny6upTFaWqEj3nd2KKPNiFXHw3z4ZoXbMurRxhpKsih1W6opEAYKNZBbHeKgqCfQEkgfM0UVV1FJrmaSTSS1ULXQBiXmuZpGqjNRtEyJzNUfCOHypd3MjqAkvunUCe6dsgbjI3q4zXQaW6IxxY1zRxFetp0NVFypw+aHtu1UDW+sYYHrnI26eH41dA10Gn3NoYeWscwbGvRU3KHDJoI5FmUAs+sYYN1AB6fD86YTgdxayM1noeNzloXOMH90/8AW2xzitEDSwacNFUk7FyZ3PIHzbjgqG6sru7AjmCW8RwXCvrkfG+nI2Uf9b9K0EESooVRhVAAA8ANgKAaUKK0VqqM8rpAG0ABwG3581Rca5flMy3Nq4SYDDBvdcdMH5bfIdMZrntXE3GkQwRHp2hfUB6hQT+eag2/O0+pibRniDyKrROC+EYpkxnc9PA1oeEcchuULQtnGzKRh0Pk6ndTUI3xyOIY7XiAiySzRsaJYwQBoXDhy31HK7VfzjwmeeGNIQGZXDMSwX3VI8fMmuc38LnnEHYoGKSdo2WC9MYG/wA/wqz4nx2C2AM0ipn3V6u3oqjLN8hUUXF7OpeOJLOAbm4vO6ceawggj4uQKJIYxeY7/shYaecZMjR8hdV/3b3r9lWcS4VdXRBu2jt7dDqZFfJOPvOe6Pj4eVWVpx0SYjsIJLrSAoMY0wLjYAzPhdsfZ1GqZ7izYkxpNxiVOssxEdjGfPBxHgfBvjUW445c3Z7PtHuANvZ7H6i0QfdluDuw9BtVbtjfyDX1VmSPO0CQgNGwGg/JPUlWvE70q2i6vNMh/wBU4cplnPo8p938F+NVC8VWKTRbW8dvMfIe3cQPqzMTHB/MTjyqz4ZyfJp0zOsEZ629oDGp9JZf6ST8RWj4fwyGBdEMaxr5KMZ+J6k+pqYgfJq8qs7FRRCowsnBydNcuJbx3X0MhluCPJpj3Yh+7Eqj1rW2HD44UCRIqIPBR+Z8SfU71Ioq2yJrNlnyzvl+ooooooiCqwmkk1wmkk1mWuqDUomuaqQTRmo2iZE5mu5poGlA09pi1Og0oGmgaUDUgUJzU6DSwaaBpYNTBVZzU6DSteNzsBufl51Tcd4+luhGpTMQeyiwzM7eA0p3sevSsFxLjVxdojyvEIGdlERbsxkA6Wm0knGoHGSRsM9c1GSdsQ1UGYd0p0U+bgtsD2cKm5nwZGnWcRaCwaVUhO6sSqu+jfZSSfKst764bLqWju44hIrjSGngdQ/fAyC4RlYH/EVL5L4Y1zcBIJktliVmZjqkQu6G3PZrr0OzISdW3w2wZN1wKa1vbVXeN1D9krof6RTHpyy9U0xoiYPlnJ61nTOtvaAURqPfVaMLad2bjYOh99Ezw3jfss6XNqNpQsbz3wVsM2/aowIkAG+cHBwNulWUhlvXDBZb9gdpbnMNknrFCMa/zp/6P+WrdraOeSMSSZfSX7wUK7KNCnur08q3QrRhw2YW4rKnxmQlrBsszByb2mDeym4x7sKjs7dP4Y1975/hWjhhVFCooVR0VQAB8ANhSLu8jiQvI6og6sxAH4n9KzF5z5q2tIWk/wB5JmOL5A99/wABVlzooBZNKpHFicY6mAuPRa2ol7xaCH+lljj/AI3VT+BOa8+4jfzyDNzdlFP2IyIU+Gfeb5mqiG5skP1aa28wjOf7TVQf8Ub/AMbSVuRf4bkH+4kazpdlehvz9YDpNq/gSRv0WmT9Ilp4Cc/CB/8AGsX+2X+xA2P3mVPy3rn7UuP9inw7Tf8ATFVz8Sm/SPNX2/4dwg3lce5pW4HP9n4mZfjBL/gtdrDjmJV2lV4j6jUp+BWim/zKf9Cn/p7Af99d9A+RXoRNIJqi41xfsSjN23ZkMCYgmQ2V06i42GNXTGTUBeb4AO8bnUN9QMWO7pyCjHSc9T4949Nqm7ENBqihdi5porVE1zNZx+bIWCJEl0JAe8xUSagFOfq1bG5K9AAPSnRxtgCzCZVGclrU7eA0/WDqdtzUBiWnQ2FLIVfg0oGo9szFFLjDaRqA6BsbgfA5p4GrKgQnAaWDTYpaipBAcE4Kz/E+OySSNBanGk4lnxkIfuRjoz+vQVfistaR6J7uHw7QSL4bTgHr/ECKn0VZwXYbaG3DHOWO7uzZdvV2O+PQ4FROC8Jkmme4jhhWOUACSWMMwIyTNCjDxHd3wCcMem6+DcLW4uZFuDrEQR0iAwjBsjU/ixVhjHT8cVpbVLi9uJILZxBFAQs0+kM2s79lCrd3IHUnp+GWNVrshkm6CUvK1pp3gjkYZ70ihnYncl2IJJJ8fwHhWHuVWC4ZpLeK2kjVxBFEpPbs+I1YSdHwT0ABGSSK9E4nyddwr2lveySFeqXCxsjehZFVlz5jpVdb8yW7QCa40xGN2VlfBMcqd1gniT5FRnBpntZO3JdfhQY5+Hfnq/PdWHL3DfZ7WGE7lEAb1Y7t/eJqp45zmI2MNsommGzHP1UX/qMOp/dG/wAOlU3EOdnui0NqrxJ0eZtnwfsxr9knzJyPIVUXM626rFCo1t7q+Hq7ny/WhYnHZP5cWp+yvfDvgnbg4jFaM9Seicv5gCJbuUyyfZ1dB6QxjYfhn1qpueL3Er6Ih2fnn3wPNj9n4DenJouzV5WPaSAE6j+QUfZGac4bewQpjX2kh3fQC5LH4bVkkk28/MV1IAbULCI2bmt67+JPTzK5a8vAHU+ZG82/yP8Ajmp/sxA6ben/ACpP7UkPuW8h9XKp+u9d7W6P2Il+Ls3/AAiguLz9RHmr0ceHYKjB8AfvWvmk0U3Pb3JGS0I88K5/U1BuJpkxl4yx6KEYs3wANSa3NsUKSXs/qafT8qbcSooy5AGfHzorlrwcyd65AJx3UGcL5k4O7UUszG6EnwTdjiJPma0Af3b/AGUWW8lZCW7Nhum+SCMDvEZIDYG7DevSuVuARiNS8MJBigKns0LZKAuXJXJJbfOTVFxWys19p19kGDthS4XHcQjCZA6nyrccITESDyRB+CgUDEykigsZsYoOPJYZuBMl3M8ZQDtnBBBGhe6wCBdiMOdu74datJ+ATSxSqxhVnj0BlVyxGXZdWSNGCw2725b4VKuF/wBLnXzMT/20Ef6xGlXvNVvE7xksXTTlVUse8M48hgY6kdakPmIdWtBQzurLai+y3QVCY0Zip1qrAaGGMd5mwynfcDajFyC4MGdIyCsgw+wOEyAdWcjBA6dTmm3+kG1VGZu0RlGyMvef0QglSfnt1p/gnEp9Ek16Y4FbDRxkgNGgH9YxxknY4xn4ZwLgxEoFoBAulWcfnk7EHspFGo+9qXIGpN9B1LuQw1YBwMkZpiWwuUiJeONdZWNpGYnBkJXtCFlI1DWSDj7vkMTbrme3uYsxtgLNEpLd3UokjYuoO+jGdzjoc4q34vxCA2kh7WJtOmTGtDns2WTGM750dKDJiJC9tjjrunaxpaTaai4lE3Rx4Hfu7E4B72Mgnoehqn4wvZ3sMg6TRvEfVk+sT8QWFaGSG0kZGPYuU2QhlOB5AA4x6VScy8vJHbSTQqxeN1nG5IAQ5ZEHRV0l9hV9mNBIBCqPw5qwVCu7F0lFxC2JVUqVbeN16kMOoyd8jcbfCoPKnMd4qrDbNIXmd5isa22dUmZTl5tR/owpyVA8NyK7PzKsk3Y2/e1JIS3hkIzKi+HXGT4Z/Bzk/ma0sFkMscpuF22KsgCqFGO8Ap0oqk7nqAOubGIfTbaLVaJtmipH/iDiEvaq0lwRG7xv/pMEY1IcMAYoN/LY461kryNkuZBozNLpaNmcy6dWdbl2AJO2c4/Stdw4GG0DSYB0tJIfHVJmRjnzySPkKouERl2a4cd6TZB91B0Hz6/96FiSI4rO60PhkD58QA3Ybnp+eXVTLCyWJAi/EnxYnqT8apBdqs0plOli2F1A40D3cHpg9aurriSRnSSSx6Io1MfkOnzqDeJcTqUCrCh66zqcj4LstZUZNku48V1uKa3K1kO7dgBfCteXiUtlDDB3BHyINM2tlNED2DKV+5INvkw3/Glx8BbADTvgADCAKNtvU108sxn3nlb4v/yqWdo0v0QuxmcQ7s6PPMAfS0/w3i4kVi2EKkqe8CuR4q3QiuvxyHOFbWfKMFz+W350iLl63X+rB/iJb8icVYRxBRhQAPIDA/KhOMd2LV2JuKyAPIvnqfwFWuJ5vDsU9cNIfkNl+dPwWcUALeOO87HLH4k1MY4FVMEftDlm3iQ4VfB2HVj5gHYCnBzDkFB7BG4V8zztfDryA7u5d9rnm3hCong8gOW/hXwHqaKtqKj2lbAIv8KTq57r6Gh5BO39tadnJoScYRsalnXfB642xnzr0W1TC48tvw2rJSWoZSrDIIII8wdiKSvC18TIw8mmmYfgzkVWkkD91xzJncdUzzjxF4bsvFJGum31SalLkdk7FRpDDBPaeNY/h0HZm4lvHYMUhuCFIBb2gF1HTOTkDAIxn020nMXDQ6QWsYCe0zxRHSANicsdvgDSPpy4f2F5BMi4V4Qi+QeFiAceOFkXA9PkdPDM7SH3wVSSQh9rG2d3GJzJcJqUZxGWZipPuooO7v5g4A8d8ALv5u1bVIEiRTjSqjQh+7gYM83p0Gd8DIFfbQBRqOSxzuDvt1VCemPtSHp0GTnM+2gQ4aXLAL9XCndLL16n+gh8S7d5uviTR3AA378Pfeh6nda3gHD7pxEWZ4II8FUJzLJ4/WnoqnPu46eHQ1pf2ZETkxoT5lFJ/EisdwLiPfFzeOQAALSJC2GBBU9nCO84xgB267+hGni404zJcItrBg4MzgSsdsdwZCjGdslum1YeJEmbT0+w4kq5GG179hTP2VEesUZ/kT/Kk/sG36djGPggXr/DipvD7lJo1kTOls4ypU7EjOGAPh+GKliKs107mmrpWmxArymys/Z+IQwEf0bTINveWRdaMfPKnB/hNIvLkT3EgA1RjVrIzns4gdQUZC94g4JGe/1HhpPpH4SU7G9jGWgZQ480zkE+gbIPo/pWfseJWcMc5V+0MwIRAD2gyPdYY27x6+g611+BnGIgab7+9ZmJaWyG+QA+yu5eCcR4nbqbe10QyaW1yTRgOo8AAdQGR+VN3vLk8WUnvbSAjuskKyzSJtnBAAC7Y3JA3HmK3f0acxwRcIs+1kCkiRAMEk6JGU7KDsNS79BqFM9j7VPNLDNojLKyHsEMg1IiMVMoymWi6ad8A0872/VJwSglkiBbG6r3pZ6P6JWjs3uI75z9U0ygQKhfCmQByzM2+w9KzP7JPYWkhnuC1xGGOJAqhiPdH1ZHXoNWdj0616XwbmclVsTHqClrV5S4zkfVKSir3Scqd8Dr0OAclwayml4RZGPBMfaBlJAB0mRAcnbunfHwp6Dmkgap2zSAhpca7ys9xLg6drJ2E1xJHFpzqlIZieoAwvj0GFJIx8Tjgt7eWBrOV5g6ydokk2dJAUrqJ2U7tnr0q1sLdrlwpwhuu9I+PE4dyqeAIDL8WHxMHnqJP9HUpolWSRZQcaSezj0tHjbQQu22dt99yKM5w4na9PJWcz45GU43px6qJFxmQjIiVh+7KD/hinU47H0kDRH98d3+0MioHA4wHmH8G3pg71NvpEjUsxwPLz9APE1WcxmbLS6WKabs+0L+d3VaGuFJ/is+IHZTnusQR8NiKesYQkaKOgVR+VZONnCvjYPqzH9nDbYHkR51oeA33aQjPvJhWHjkbA/Mf400kWRmnNPhcWJp7cKJbp5616ddFZUUUVVWytasVLEdPiKnFirIMi4cRqp4bbdrxqyTwhjnnPzHZL+Zr0TmHla1vkCXUQkVTld2UqSMZUqQRtWO5Hg18XvH8Ire3iHxkLSn/hFeiTTqilmIVRuSSAAPMk7CutwQqBnd99VlzfWV4Pzn9EYtFhMVwZZZrhYIo3QacOWKjOScKBkncHyHjhbrhN0qStpeSFZCrzIrNEzqcbuV7wz97bfzNe+8UPtPHLOMYZLWCW5PiNUpEKfPGSK1nFOEx3EMkMoJjkBVgGZSQeu6kEVaoIS+VuEcWaOXtQWM++l23C7YyASAxxn3iEUeB8LTh91K86yvNGrL3+1uHGnAP2dW7j92NVB8zW351+iGTtXltY40BYaFTCxRxoo1PcayWZyc4EakdzJGTXnNlxJkwVZRIzH654kYYXbUJZNTHAxsqj5mq0sV2QNdvfRFY7mvV+WmjLk+2PdSuiuc7IqE90pGBiPPqdRFaECvN+WC2xtXnnZcSSl544YCzdXddJmdSRsWXoK3vDJZTHqmaIk5OYi3Z6fDduvjvsK5DGw5Hk3+fIbeQWxBJY2Ui4t1dWRwGVgVYHoQdiD8q8zk4abSc27jPVoJCBl4/uk/eXofTBq2seOHiF1II72S1RWCRlURozkhFaUyEZaV2IRVzshzjrUznLlG/FpI0k9vcLCplDdm0M6GMFiyaCVJwDkHr+Fa2D+H4iIWao7jiPfFRZ8QZHJmHD1HvZVXLkoXhgBZAIbu5ibtGCJiSPtVViVbZnRR06kbiriyuXBcpM/1mSY4kLMAC+jQ76pOjgk9mQTsCBT30eXQsJOJQykzFTbSqI03laddhGvhlmRRkgeJxTsFvcrNG/ZpFJOZQxdgwALPcMVjj66cqgzIM90lR4a82UaOPvuWWNXHLtad5c4eLi7woCNHKJpTLqLswZXJjQaFDHCoW0jSpA36VlOEcEURl5XzHHczxCIDvMVldggbPQkknoQAd601zZRxtci4l+sC9vEwYQatSui+5hi4ZCvvHIK7bkVR3HFY4vbbdkdn9tvJEKkDSRiRW8yRqzpwdhvSje1zSBw5+iVEPCJryNZO0jUxbDB7RpFJU4Ts9ajcsGyFYg6SMdTVf9IVpNqtZ5wiu7lAkZYhVVM7lgMsWJ8MDAG/WrTjvClijt2kXI0adgBGqjLAEMNnw/vHA7hJ8RVLzjzDBPBZRrMssyyanCnUQCrgamGQT7oO5OaUbC0uvl+yMXhxZXP91RSW4Yg7gjoykg/iKTHaKDqOWb7zEk/LPSlSXKr1YD57/hTA4pGTgEsfIAmhgPOy2nugabcRakSR5+NR0Z431ps3iD0YeR/zpz2k4z2U2PPs2xTX7UizgnB8iDThrhwUHSwuNh4BV9ZcdikG5EbDqrED8CdiKKoykT+Kn8D+tFBMLL4q+3Hzgf0nqvcBFSglLoNcYXEqjSzPCebo+Hnic7qZHkuUhhiX3pGjiXYeQGrc4OM+JIBm8PsLi74lam7m7VokN3LCmRbwau7bxBftvqLOXbfuDGB1yVryXdXM9xdW6RzlbyePs5idC40nXsQc5K7g/Z38j6ry7wX9n2s007dpO+qa4k+8VUnA8AqqMADYCvQsOKiaOg+y52Q2896hckL21/xS6PQzLbIf3bZQGx6F2P4Vd8B4q0k15C5yYJtIPjokRJlBx5a2X4KKp/o402/CIZpmCa1e5lZth9azSlj/ACkUcis0ouLwqy+2TGWNWGG7JFWGIkeGpU1fBhRlBbKsvzL9H1ndxyaoYxKYjHHJg/V4yylQpGMMcnGMjY7UxzD9JdrbP2MQa6uTsIIBrbPk5GQvr1PpVQeV+J8T34jN7Jbn/VLc99h5TSbg/Dcei0kl5LxZFsbowdpDexx6NOkfVncDRIquEVuoLNr6j5XXDNXEZUhnlIiwSILUBIFVfvOSNYzgdwPjI3Fe2WHJllDbtbx28YicYdSM6x++Tux9SdvCvFObOS5+Gyl9ANq0pETf0jDoY1n90t5IrNoBG+fGniMPmBc3Q8+XcjRyUaOye4hy7NZNILVJGyRJasi6+yfI7QOMHv6AFSRjgKXHU784TzE93E/tl80A0EsixRJ2kZ7pKvglt8qVAyDtitnNxsW9qs139WwUa1yC2v7q6TgsSOgP6ZrGcL5b9oka5uI9CM7SRWxJKqXxln9TpBK4+I8Ko4GbEYphjOlaZhxR52RxEOGt8E3ycXk4hpiMui4i020lz9s2rxXCZ0DOnEWnoTg/KvReNtaW5STiF8qMmrTHD9We+NJAVS0zZGOhHyrH812gxby63jEU0Ydo20Okcp7KTQR7uAR8qtrHhlpw++ljaGHSschJw0sxDLqDM7ZYthDkAAfWbZANakkTGkF2vCyqjXOddKZw3mFpWP7K4Zkg6Tc3TCLfY76iZn2YHrncedZ604BdzXV+k912WJw0qWyKAzyRxtqV5AXUaSBjHgT40/y3xM2ckVwxDhxJHIuzv72fq2zln7QDIyRs3xp08zKLq8n7KTE3sbhDp14MUgLbE5GISR4nbYU0cjXttqk9jmupyrf2VZC4WM20103aBHmuZGcKdfZ572VbvAjoOg8DmpnPPBYnSxgVREkl5DGezVVwHDqSuBjO/lUO6KGKS8wdaOZVBkZkRlZZCAAQpHXw39Kea+kuDY9oVLLxO3XuhQAApbHdJ6ZPU5qMcge4jkUi2gt9wf6J+F2+MW6ysPtTEyE/Ju6PkorU21jHGMRoiAeCqFH4CnhXasoa5io95wyGUYljSQeTorD+8DUmikksbxP6IuFTHJtxGf8AdM0YP8qnT+VFbKikksQKDRQa82XTKv8Ao15itYlu4ZZ4o5TeXLaHdVYhiACAxGemNvKtD9Il0Bwm9ZTsYJACD94adj868n4bwuG6vri0kjhVjczyGeSIuxXCMIUIZdI95ic5AbbG5qNzjwazWOQ8KMwjAOtu2YwSKBMzCJSCZAOwkyxbT3MDV1HokOsbT0H2XNv+o96m8R42zJDDfSBkjWNYuH2mWL6AAvtDD3ugOnOPIU5wS2vZHhsLmeWxtJe0MMalWkYZ1ezNL1XukkA+G2DsBpeV+XLe2iQxIAzKpZzu7agCct5b9BgVK47wdbmExklGBDRuOsci7o6+oP5Zrnm/Fss2uo2JP7Dh6nqtI4O2dffFavlnli1sk0W0Sx56t1dv43O7fDp5AVeVleSuYzdQZkAW4hYxXCDwkX7Q/dcd4fEjwrVA10wIIsLLRUDj3s/s8vtQUwaGMuvddIGTn/rOcY3qfXmP0j8T9ruk4cjfVoFmu8dWGxji9ckhj6FfKluksly9wgzsk0hkaCMv7FHMQzLHnuvJj3jjAGfAegrTXV2sY33bJ2G5+Pjjx3p6Rgi6gPdBIwOoA6AD9PhWB49x+RnwQ8KN70zRuMD7qDGx9T/zogDY26DyUdXlP8z8eRkaAnLONCxLuctsuonpvjqflWztuMifh1heaA0kLdnOTuQyKY2DeQcqgJ/fWvOJLKISWYjwVeYEtnUW6blvE1rOUeONZS3lvoVxKFnjVslc5Ecuygk7EN8EqkcQJPl20PoVbOHMYveiPUKTwSIs8CW6kESduiMRtpDydiGIxq2C9B1J3wSY3GbdZrp1tFdgsFowU6BIDE1zCwfte7rDNuD13x4VeWUDQmCYGFXfMphXIdWmIYAqNlTBI9M7Z8aPi167cTlkhQwC6tl0M69731RpAoI3LEhTnfZumMghOUOa7fUnuPH02UptcrhtVKmhXTG0qpkLuzSOSdW2SCxxvkMe4AT8Bi+s7YLLwoB9faXYkOFVVTs42GhVUDGnoc75B6dBXXFmI1nDTMvZhdIDLEpZUWTcJgtkFU3YnA61K5dSF+L2AhC6MzSkrvkrE27N9o95QTnyqcUgLgAhvbQXuAopHajzrjTgDNXUBOUUlHBAI3B3FKpJIooopJLECu1wV2vNl0y8+4zw2+N3cxwRu1tO0EkuGVFk7NQDGzsdlPe1AAnZdsVWcTW/eR4QsESiOUOy7xhCZu0OXAAx7ZKuQB7px7tep1nJuG/tK8NrHtDHo9ulHiFLOlsp8yxJbHT4jFdJgMfPKWwtAoCr7uJWZiMPGwF5PFRLH6Q7BI0UySKFVVDPE41AAANsD1xVzY82Wc39HcRMfLUFP4Ng1uuJ3cVrBqdD2MYAYKmoRoBjUUG+hR1wDgb4wDiBPyrw28QObe2mVxkOqJuD4q67/gasyfBYXahxB8PwhNxzxuAsTe3XsF5FejaGXTBd+Wk7RTfytsT5HHjXqcDZFYHif0M2zI62009srghkDmSEg+BjkP6MKfs34vw+NUaGLiEMahQ8LmO40rsCySZVzgD3Tk1pYWF0MYjcbrY9FWleHuzAUt3WY5x5JS8CyI3Y3Uf9FMBuP3JB9uM+IPmceILvBOfrO5fsg5in8YJ1MUwPlpb3v5Sab5y4k5MNnAxWa7YrqX3o4UGqaQHwYL3VP3nB8KtIS8/4bzJmQwXAEc4ZlGDmGUodLGCTo2GGMdRjHUGre6sUcEMPQn8ev+X+dbq85YtZbZbaSFGhVQqoRsoUYGg9VIHiDmsHxXli84f34dd7aDqh71zCP3P9so8tm/Wph3NRLVheK8vrBe2jJsry50j3cjfIH2T4EfCrfjpeF4byEZktnD4+8vR1+aZFHH+IxTewTRMGT2lVyOuWVsgj7J9DvVpckBGLe6ASfgBmsbHvMc7HNWtgmB8LmuU28RLqSRreYSCSM3CEZLRg6GYEAZL6G0DTkjUoIGCTXXEQluuHrMp0m3uI0yWUssLQyIcrpOxBGR10+td+jvg3FYbdWt47NUnUSpLNrLxrJ3uz0JgtjAYZOBq6+Az15Pd3snaXlw4lt3miAiCxCMg6HAZRqwQB18KuOayIF54/vqqjc8pyDgt4bW0tu8Vgh/ebQh+bNufxqDy/xOK741G0MiypBazFmU6gGkdUAz54rznjFpZpG/eQykYDM5d9yMncnG2a9Vi+lXg8K6YnOAAMRW8gGP7IFThcHjMPVQmYYzRPkt1XQaw3/wBZuG+c/wD+hqVb/TLwttmleM/vxOP+ENVhV1qeV7vKywH3raRov5NpIj84nQfFTV1XnEHOVoOKQSQXEckd2ns8oVt1kjJeB2U94ZDPHnHitej0ykiiq/jfG47WMPKcKWCj4kE/opopJLM0VyqLj/MjWqnMLOzHTDo3WSRtlQjYqSfDfocGvO4onSuys3XRvkawW5L4zfyvItnZ4NzKM6vswR9Gmk8vJR4nHpnY8MsLXhNlguEijBaSR+rsfed/FmY+A36AeFVnL/C4uE2ctzeSAzP9ZdTHxboI0/dXOlVHU/HAw/GONyXtxG88Tyue9Z8OTqB4T3Z90HG/e2Uee9dlh4GYKLKBbjy3J/AWLJIZ3WdAre/vZ+LkGTXb2HVYc6ZbkdQ0xHuR+IQdevkQ5FwJrZjJw+T2ZurR7tbSfxxfZP7yYPxqXa8i3co7S5vpYpW/q7bQIox93vqS7ebbV0/R5cgnRxS49NcULj59M/lVeTDY57+0DwOmtfbVEbLA1uXLfVXHL3PiyyC3uo/Zbk+6pOY5vWCTo38Jww8jWsrzDiX0f38iFGvLedT9ma107joQ0T5Vv3hgipnBuN3vDFSPihWW3JCpdozN2ROyrc6gG0noJN/3ietakJly/wA0C+myqvy38uy2HHOWrW8TRcwpKPAsO8vqjDvKfgRVBy9yA1rfdv7TJPGsLQxJMdTxBmV8B/tLsRuMjbrWxRwQCDkHoR0+VdoygiiiikkvLPpY5RgiEd9EpjcXEBmC7JIC2nW69NYJ97x1HOaouaZCtpNjqwCD4uRH/wDKrn6WOdY5ra4s7Ve3KgNPKD9XD2bCTSG+2+VxgdN/EYrO80XDG1jaMamaS3Kr94lg4HzIArLxjQ6aPv8AwtDCvqKTuS7DmziduI7BJIlGGENxKpZii4xGBuupRtuDtgeWUDkhJHaS5mknd2LPvoVmPUlV+HnTXFdF0pZX7OOOI3Xa6d0ztAiD7zysFx1wjeJq84JxLt4I5MYLDvDyZe6w/tA1bxBc3Y6LNJISLXl21j9yCMepUMfxbJqeigdAB8Nv0qksOa0lunt9BUqWCtnIYpnVt9nocdflVml4TMyBQVQKXbXhgXyQFGgg7AHcj3hVQh16qKlaj503NAr7Oqt/EAf1p6aPSxHkSPw2pFQSVDxflCCSNjFGscwGY2Tu4YbjZduo8q9P+j/moX9kkp2lX6uZemmRNm28M7MP4seFY6qfhvGP2VxETHa0uyFn8o5BuJPzJPoX8hVuCTXKVIFa76aLR5LGMRgk9uh28tEo/wARXa3MkSyKMgMOo8R8RRVxSWNqh4TPFNxKW4uHRLXhw0KzsFQ3EgyzZOxKKMY88EVb3F8iK7Eg6FZmGRnugsc/hXl3BeUpJo1nupexjctKAWBYmTvFxr7keRjfBbp02rlPg0QzulcNtvH36rXxj7AaCtPzbxZ+OXsNrYNm3iXtJJGVlQMSVEhDYLhV2UeJY+AyNDPxDh/A4yuWmuZe8wzruZj96Rj7i56ZwPIE5rE8s8ZW3u7uPh2JpJkgSJ2Yui6dRllkc9QpI28SQBV3cchIULCRnuTkyTSHJlY9dX3R5Y6Dzrdnx0MBAedT6d6zBBI4EsF0q+Tnq8upMy3D2UY3RLZVZv8A8rtu3wAx6CrWXnK9t4w8d1BepkArLF2coz0JaIjyxkp41jbuzeJykilWHgf1HmPWmabM9zg9rtOWle/FZv8AFPaC1zdfUL1Hh/0ox4BureWAH+sT6+H5tGNS/Na1NnxC2vIiYniuImBDaSrqQdiHHh8DXi3COLGFt8lD1Hl6j1/Wr6ThMEhEqZjk6rNCxjk/tJjPwOaN29fUEaOUPC1NvcPwdgjln4axARySWsyxwEc9WgJ6N1TODtg1u0cEAg5B3BHTfyryyDmG/hUpII+IQkEMrhY5yp2I1AdnJt4MBnzpHK/P1vZzLbl3S1c4SOcFZrNj/Vtqz2lufsupOjodsGjte12yOCvWK8y5r5xe8d7azcx26ErcXK9XI96K3P5M4+A9V86c2PdSvY2jlY12u51PTP8AURH7xHvN4DbrmoFrbJGipGoVVGFA6AUGWXLoN0xKwzMZg0Qt7pLVQwiihiI1nGzzMxGRnB07+tSBJd+zQRi0m7SJoW1HQATCwI6tncDyrbVyqrnh1abG1JkrmAgcViUjuFLhbOYRtcmbTqjz2aBuwi6/YeR2/s+VW/KEEqrP2kbRBpS6K3UBwCcY9av6Kk+YvFFDteccTeWCaSeBtJeRo27oJ7zMRjIPXR+XrWoso7tA7LGGLnU3ayASHChQMIoRdlG1Vt4NXEY7ZF7gdJ5CTkkqGk/lHexjzIrQcbmlURdiMsZVBHgVIbIY+A6b1JxugrMVEhtCzzSeIc1Qq8+vUrxyMpT7THJxp8wfy/DKY7u8YahDEo8FaRtfzIGAfjVTxZWPFYu2REYncKxYEgvpySo3yAOngK1dQeA3YbqxiGxwhuVtlwvXXwFKDwniDSqxePs2RyhUnO4APXA86d4lw9J4mikGVYfMHwI9Qd6k4ooV62FQeQXW0UOShclfSL+zg1lxJm0xD/R5grNqToEIGTt4HwAKnoMlK4lwiG4AEyBwpyM528NiN/8AsKKuNxArUJZla8w2Fu8MjXCAqqMWYbMFAJOlhuNqy3I8PAxbLJfPC9xlnKTM5Ma5OiNVfuthQPA7n4Vc8/y/6IIgcdvLFF8mbU391T+NY3jFlbJGyieVpNLCOMTM7FsEKNK7kZxWV8HzNiLjxP2Wpi2sL+S7Z8VnV3uFHYG4w4VUUKsf9WiDGNKrjp1q0i5zuh1ZW+KD/wCOK0tpJbJbQwztHlYo1KOVyCFAOQdwc1RcS4NZnJhuEQ/dZsr8j1H51AYiKd57WPxq/WlmzQzRaxS+F16Wo99zOZ0xNCjAdGUspU+hOfwqiqRBdPExKMPXG6t8R4ir2ymt7jZo1V/Lpn+EjGfh1q+xjYhTBosxznTn53a++KzVWXB+LmE4O6HqPL1H+VW83LER90svzyPz3/OoM3Kzj3XVvjkH/Gp5mndN2UjDYWkjkDAEHIO4Ipi+4fFMumVFdfUdPgeoPqKp+GLPAdLozRnrp72PUY/StADmhEZTorjH5go3DeGxwRiOJdKjPqcncknxP/KpNFFRJtERRRRSSRVbx7jsdrHrfcnZEHVj/gB4n/MVZV5ZzXetcXrKDsrCJPkdJPzbJ/CixMznVOBa0nAeGySW81y7BZrjJDkkBEBBG/2QdP4BatYr+60DuwOSD3+1KqdPUlSM7eOD+FW0fCw6LAp0jCop8tONO3j0G1In5faR0ZpAWwwXuMFAAJcMjHJ1KdO58BT5syK2WhlIBF8VnpeDpMZJJbgG4b6zWuyoBvsPujz2xj0ObCK6ux3GEDNnTr1kZONW6AZzp72BirJ+VmKlDIXAjTWMNlkDF9ILdR3wOp2UjJzSP/DTBT/pA2KHOhi2WiMS75wTp3z5jPjTk3uiuxL3in0eV8O6uHRJ4ZbsqktIJGdtRYDC9AoC+gAFS6RFwsW+YgcqpOkYPdHiuTuRnJB9ceFLoLt1Wc4uNlFFFFMoqbxzgUV0gSVQdJ1LnJAbBGSMjUME7VnBdPw849lgVTsHiXRq/m339DWovuGdpurvE/3kYj+0vRvn+NZrik99ApEuieI9SUBXH72MFfn+NYWDOcdmSCP0mx5LVxpcz5wCDzGo8Quy8220w0zwEj+VsfA7EfKqq6s7R94Zih+5KrY+TAHHzz8aqJGBJIGkHwySB8M705b2+r7SL/ESP8K3GYVsf0Ejpenra5+TFvl0kAPWqPmKXHt2Bx738JDD8VzSTCw+yR8jVxbcuucMsqfFST+YxV/aRyKMO+v104Pz33o5fSG2Eu30VFwzmBl7swJHg2Nx8fP9fjWhjkDAFSCD0Ipea5QyQVbY0tFE2iiiiooiKKKKSSKKKKSS6KzMPIcKzCUSSFg4fB04yDq326ZrS0VJri3ZJOQTFGDDqDnf0p2K9KgZAYjVgnORqGk9Dv8AOo1FMCQkpTcQbqAAcKMgtkaSpBGTt7o/E1yW9LFiQBqKk42A0AgY8hvUailmKSduZ9bFsYJyTuT138SaaoopkkUUUUklfUEV2iuNXVLN8d5UhZWkT6tgCxwO6cfu+HyrC1yium+Fyvewhxuly3xaJkcgLRVpSsQcgkH02qZDxudejk/xd79d67RWtQWQHEbKfa80MSFZAc+IJH65rQxvkA0UUF4AV2B5cNV2iiihqyiiiikkiiiikkiiiikkiiiikkiiiikkiiiikkiiiikkv//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6" name="5 Imagen" descr="AW.jpg"/>
          <p:cNvPicPr>
            <a:picLocks noChangeAspect="1"/>
          </p:cNvPicPr>
          <p:nvPr/>
        </p:nvPicPr>
        <p:blipFill>
          <a:blip r:embed="rId2"/>
          <a:stretch>
            <a:fillRect/>
          </a:stretch>
        </p:blipFill>
        <p:spPr>
          <a:xfrm>
            <a:off x="3482385" y="3854549"/>
            <a:ext cx="2763670" cy="2036388"/>
          </a:xfrm>
          <a:prstGeom prst="rect">
            <a:avLst/>
          </a:prstGeom>
        </p:spPr>
      </p:pic>
    </p:spTree>
  </p:cSld>
  <p:clrMapOvr>
    <a:masterClrMapping/>
  </p:clrMapOvr>
  <p:transition spd="slow">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18978" y="548640"/>
            <a:ext cx="7877908" cy="5293757"/>
          </a:xfrm>
          <a:prstGeom prst="rect">
            <a:avLst/>
          </a:prstGeom>
        </p:spPr>
        <p:txBody>
          <a:bodyPr wrap="square">
            <a:spAutoFit/>
          </a:bodyPr>
          <a:lstStyle/>
          <a:p>
            <a:pPr algn="just"/>
            <a:endParaRPr lang="es-AR" dirty="0" smtClean="0"/>
          </a:p>
          <a:p>
            <a:pPr algn="just"/>
            <a:endParaRPr lang="es-AR" dirty="0" smtClean="0"/>
          </a:p>
          <a:p>
            <a:pPr algn="just"/>
            <a:r>
              <a:rPr lang="es-AR" sz="2800" dirty="0" smtClean="0"/>
              <a:t>El poema se inicia con el destierro del Cid, primer motivo de deshonra, tras haber sido acusado de robo. Este deshonor supone también el ser desposeído de sus heredades o posesiones en Vivar y privado de la patria potestad de su familia.</a:t>
            </a:r>
          </a:p>
          <a:p>
            <a:pPr algn="just"/>
            <a:endParaRPr lang="es-AR" dirty="0" smtClean="0"/>
          </a:p>
          <a:p>
            <a:pPr algn="just"/>
            <a:endParaRPr lang="es-AR" dirty="0" smtClean="0"/>
          </a:p>
          <a:p>
            <a:pPr algn="just"/>
            <a:endParaRPr lang="es-AR" dirty="0" smtClean="0"/>
          </a:p>
          <a:p>
            <a:pPr algn="just"/>
            <a:endParaRPr lang="es-AR" dirty="0" smtClean="0"/>
          </a:p>
          <a:p>
            <a:pPr algn="just"/>
            <a:endParaRPr lang="es-AR" dirty="0" smtClean="0"/>
          </a:p>
          <a:p>
            <a:pPr algn="just"/>
            <a:endParaRPr lang="es-AR" dirty="0" smtClean="0"/>
          </a:p>
          <a:p>
            <a:pPr algn="just"/>
            <a:endParaRPr lang="es-AR" dirty="0" smtClean="0"/>
          </a:p>
          <a:p>
            <a:pPr algn="just"/>
            <a:endParaRPr lang="es-AR" dirty="0" smtClean="0"/>
          </a:p>
          <a:p>
            <a:pPr algn="just"/>
            <a:endParaRPr lang="es-AR" dirty="0" smtClean="0"/>
          </a:p>
        </p:txBody>
      </p:sp>
      <p:pic>
        <p:nvPicPr>
          <p:cNvPr id="7" name="Picture 2" descr="https://encrypted-tbn0.gstatic.com/images?q=tbn:ANd9GcSflFLc1siFteXAt00KQxL8LleOQWvAUHduHn9YfmEXT8Llzrrrcg"/>
          <p:cNvPicPr>
            <a:picLocks noChangeAspect="1" noChangeArrowheads="1"/>
          </p:cNvPicPr>
          <p:nvPr/>
        </p:nvPicPr>
        <p:blipFill>
          <a:blip r:embed="rId2"/>
          <a:srcRect/>
          <a:stretch>
            <a:fillRect/>
          </a:stretch>
        </p:blipFill>
        <p:spPr bwMode="auto">
          <a:xfrm>
            <a:off x="3421819" y="3975661"/>
            <a:ext cx="2022378" cy="146853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57200"/>
            <a:ext cx="8991600" cy="838200"/>
          </a:xfrm>
        </p:spPr>
        <p:txBody>
          <a:bodyPr>
            <a:normAutofit/>
          </a:bodyPr>
          <a:lstStyle/>
          <a:p>
            <a:pPr algn="ctr"/>
            <a:r>
              <a:rPr lang="es-CO" sz="3200" dirty="0" smtClean="0"/>
              <a:t>PRIMER CANTAR “EL CANTAR DEL DESTIERRO”</a:t>
            </a:r>
            <a:endParaRPr lang="es-CO" sz="3200" dirty="0"/>
          </a:p>
        </p:txBody>
      </p:sp>
      <p:sp>
        <p:nvSpPr>
          <p:cNvPr id="3" name="2 Marcador de contenido"/>
          <p:cNvSpPr>
            <a:spLocks noGrp="1"/>
          </p:cNvSpPr>
          <p:nvPr>
            <p:ph idx="1"/>
          </p:nvPr>
        </p:nvSpPr>
        <p:spPr/>
        <p:txBody>
          <a:bodyPr>
            <a:normAutofit/>
          </a:bodyPr>
          <a:lstStyle/>
          <a:p>
            <a:pPr algn="just"/>
            <a:r>
              <a:rPr lang="es-AR" sz="2800" dirty="0" smtClean="0"/>
              <a:t>El Cid ha sido desterrado de Castilla. Debe abandonar a su esposa e hijas, e inicia una campaña militar acompañado de sus fieles en tierras no cristianas, enviando un presente al rey tras cada victoria para conseguir el favor real.</a:t>
            </a:r>
            <a:endParaRPr lang="es-CO" sz="2800" dirty="0"/>
          </a:p>
        </p:txBody>
      </p:sp>
    </p:spTree>
  </p:cSld>
  <p:clrMapOvr>
    <a:masterClrMapping/>
  </p:clrMapOvr>
  <p:transition spd="slow">
    <p:wheel spokes="2"/>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1174</TotalTime>
  <Words>636</Words>
  <Application>Microsoft Office PowerPoint</Application>
  <PresentationFormat>Presentación en pantalla (4:3)</PresentationFormat>
  <Paragraphs>47</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Academia:  Arte</vt:lpstr>
      <vt:lpstr>Resumen El Cantar de mío Cid es el único cantar épico de la literatura española deducido de las prosificaciones cronísticas, en especial de la Crónica de veinte reyes. Considerada la primera obra narrativa extensa de la literatura española en una lengua romance.</vt:lpstr>
      <vt:lpstr>Abstract The Cantar de mio Cid is the only epic singing Spanish literature inferred from the cronisticas prosificaciones, especially of the Chronicle of twenty Kings.Considered the first extensive narrative work of Spanish literature in a romance language.  </vt:lpstr>
      <vt:lpstr>Desarrollo del tema</vt:lpstr>
      <vt:lpstr>Diapositiva 5</vt:lpstr>
      <vt:lpstr>ESTRUCTURA INTERNA</vt:lpstr>
      <vt:lpstr>Diapositiva 7</vt:lpstr>
      <vt:lpstr>Diapositiva 8</vt:lpstr>
      <vt:lpstr>PRIMER CANTAR “EL CANTAR DEL DESTIERRO”</vt:lpstr>
      <vt:lpstr>Diapositiva 10</vt:lpstr>
      <vt:lpstr>SEGUNDO CANTAR “CANTAR DE LAS BODAS”</vt:lpstr>
      <vt:lpstr>TERCER CANTAR. “CANTAR DE LA AFRENTA DE CORPES”</vt:lpstr>
      <vt:lpstr>Diapositiva 13</vt:lpstr>
      <vt:lpstr>estructura</vt:lpstr>
      <vt:lpstr>Diapositiva 15</vt:lpstr>
      <vt:lpstr>características</vt:lpstr>
      <vt:lpstr>características</vt:lpstr>
      <vt:lpstr>Diapositiva 18</vt:lpstr>
      <vt:lpstr>Referencia bibliográfica, infográficas y/o cibergráficas </vt:lpstr>
    </vt:vector>
  </TitlesOfParts>
  <Company>IDEASON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Gerardo Ortega</dc:creator>
  <cp:lastModifiedBy>cristina velázquez Reyes</cp:lastModifiedBy>
  <cp:revision>24</cp:revision>
  <dcterms:created xsi:type="dcterms:W3CDTF">2014-09-19T21:39:49Z</dcterms:created>
  <dcterms:modified xsi:type="dcterms:W3CDTF">2014-10-16T00:07:06Z</dcterms:modified>
</cp:coreProperties>
</file>