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5" r:id="rId12"/>
    <p:sldId id="272" r:id="rId13"/>
    <p:sldId id="273" r:id="rId14"/>
    <p:sldId id="274" r:id="rId15"/>
    <p:sldId id="276" r:id="rId16"/>
    <p:sldId id="277" r:id="rId17"/>
    <p:sldId id="278" r:id="rId18"/>
    <p:sldId id="279" r:id="rId19"/>
    <p:sldId id="280" r:id="rId20"/>
    <p:sldId id="260" r:id="rId21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3175-6399-754D-AAA8-CE37BE8AC21C}" type="datetimeFigureOut">
              <a:rPr lang="es-ES" smtClean="0"/>
              <a:pPr/>
              <a:t>17/10/2014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5EC8-3B85-854F-89CD-4AC270FC047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9579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3175-6399-754D-AAA8-CE37BE8AC21C}" type="datetimeFigureOut">
              <a:rPr lang="es-ES" smtClean="0"/>
              <a:pPr/>
              <a:t>17/10/2014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5EC8-3B85-854F-89CD-4AC270FC047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6141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3175-6399-754D-AAA8-CE37BE8AC21C}" type="datetimeFigureOut">
              <a:rPr lang="es-ES" smtClean="0"/>
              <a:pPr/>
              <a:t>17/10/2014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5EC8-3B85-854F-89CD-4AC270FC047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2642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3175-6399-754D-AAA8-CE37BE8AC21C}" type="datetimeFigureOut">
              <a:rPr lang="es-ES" smtClean="0"/>
              <a:pPr/>
              <a:t>17/10/2014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5EC8-3B85-854F-89CD-4AC270FC047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283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3175-6399-754D-AAA8-CE37BE8AC21C}" type="datetimeFigureOut">
              <a:rPr lang="es-ES" smtClean="0"/>
              <a:pPr/>
              <a:t>17/10/2014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5EC8-3B85-854F-89CD-4AC270FC047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827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3175-6399-754D-AAA8-CE37BE8AC21C}" type="datetimeFigureOut">
              <a:rPr lang="es-ES" smtClean="0"/>
              <a:pPr/>
              <a:t>17/10/2014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5EC8-3B85-854F-89CD-4AC270FC047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3740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3175-6399-754D-AAA8-CE37BE8AC21C}" type="datetimeFigureOut">
              <a:rPr lang="es-ES" smtClean="0"/>
              <a:pPr/>
              <a:t>17/10/2014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5EC8-3B85-854F-89CD-4AC270FC047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1909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3175-6399-754D-AAA8-CE37BE8AC21C}" type="datetimeFigureOut">
              <a:rPr lang="es-ES" smtClean="0"/>
              <a:pPr/>
              <a:t>17/10/2014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5EC8-3B85-854F-89CD-4AC270FC047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6535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3175-6399-754D-AAA8-CE37BE8AC21C}" type="datetimeFigureOut">
              <a:rPr lang="es-ES" smtClean="0"/>
              <a:pPr/>
              <a:t>17/10/2014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5EC8-3B85-854F-89CD-4AC270FC047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2951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3175-6399-754D-AAA8-CE37BE8AC21C}" type="datetimeFigureOut">
              <a:rPr lang="es-ES" smtClean="0"/>
              <a:pPr/>
              <a:t>17/10/2014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5EC8-3B85-854F-89CD-4AC270FC047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372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3175-6399-754D-AAA8-CE37BE8AC21C}" type="datetimeFigureOut">
              <a:rPr lang="es-ES" smtClean="0"/>
              <a:pPr/>
              <a:t>17/10/2014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5EC8-3B85-854F-89CD-4AC270FC047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9747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83175-6399-754D-AAA8-CE37BE8AC21C}" type="datetimeFigureOut">
              <a:rPr lang="es-ES" smtClean="0"/>
              <a:pPr/>
              <a:t>17/10/2014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65EC8-3B85-854F-89CD-4AC270FC047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788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PRES-0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6581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72140" y="203651"/>
            <a:ext cx="8273146" cy="1233259"/>
          </a:xfrm>
        </p:spPr>
        <p:txBody>
          <a:bodyPr>
            <a:normAutofit/>
          </a:bodyPr>
          <a:lstStyle/>
          <a:p>
            <a:pPr algn="l"/>
            <a:r>
              <a:rPr lang="es-MX" b="1" dirty="0" smtClean="0">
                <a:solidFill>
                  <a:schemeClr val="bg2">
                    <a:lumMod val="90000"/>
                  </a:schemeClr>
                </a:solidFill>
              </a:rPr>
              <a:t>Academia:</a:t>
            </a:r>
            <a:r>
              <a:rPr lang="es-MX" dirty="0" smtClean="0">
                <a:solidFill>
                  <a:schemeClr val="bg2">
                    <a:lumMod val="90000"/>
                  </a:schemeClr>
                </a:solidFill>
              </a:rPr>
              <a:t>  Arte</a:t>
            </a:r>
            <a:endParaRPr lang="es-MX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70114" y="1393366"/>
            <a:ext cx="5138057" cy="2220691"/>
          </a:xfrm>
        </p:spPr>
        <p:txBody>
          <a:bodyPr>
            <a:noAutofit/>
          </a:bodyPr>
          <a:lstStyle/>
          <a:p>
            <a:pPr algn="l"/>
            <a:r>
              <a:rPr lang="es-MX" sz="2000" b="1" dirty="0" smtClean="0">
                <a:solidFill>
                  <a:schemeClr val="bg2">
                    <a:lumMod val="90000"/>
                  </a:schemeClr>
                </a:solidFill>
              </a:rPr>
              <a:t>Tema:  Cultura AZTECA</a:t>
            </a:r>
          </a:p>
          <a:p>
            <a:pPr algn="l"/>
            <a:endParaRPr lang="es-MX" sz="12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pPr algn="l"/>
            <a:r>
              <a:rPr lang="es-MX" sz="2000" b="1" dirty="0" smtClean="0">
                <a:solidFill>
                  <a:schemeClr val="bg2">
                    <a:lumMod val="90000"/>
                  </a:schemeClr>
                </a:solidFill>
              </a:rPr>
              <a:t>Profesor (a): Lic. Laura Escamilla Monroy</a:t>
            </a:r>
          </a:p>
          <a:p>
            <a:pPr algn="l"/>
            <a:endParaRPr lang="es-MX" sz="12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pPr algn="l"/>
            <a:r>
              <a:rPr lang="es-MX" sz="2000" b="1" dirty="0" smtClean="0">
                <a:solidFill>
                  <a:schemeClr val="bg2">
                    <a:lumMod val="90000"/>
                  </a:schemeClr>
                </a:solidFill>
              </a:rPr>
              <a:t>Periodo: Julio – Diciembre 2014</a:t>
            </a:r>
          </a:p>
        </p:txBody>
      </p:sp>
    </p:spTree>
    <p:extLst>
      <p:ext uri="{BB962C8B-B14F-4D97-AF65-F5344CB8AC3E}">
        <p14:creationId xmlns:p14="http://schemas.microsoft.com/office/powerpoint/2010/main" val="2939879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ARQUITECTURA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endParaRPr lang="es-ES" sz="2800" b="1" dirty="0" smtClean="0"/>
          </a:p>
          <a:p>
            <a:pPr algn="just"/>
            <a:r>
              <a:rPr lang="es-ES" dirty="0" smtClean="0">
                <a:latin typeface="Calibri" pitchFamily="34" charset="0"/>
                <a:cs typeface="Calibri" pitchFamily="34" charset="0"/>
              </a:rPr>
              <a:t>Templo Mayor era  cuadrado de 500 metros de lado (250.000 m²) que se situaba en el centro de Tenochtitlán, dando la espalda al Este, casi como un vaticinio del origen de su caída.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>
                <a:latin typeface="Calibri" pitchFamily="34" charset="0"/>
                <a:cs typeface="Calibri" pitchFamily="34" charset="0"/>
              </a:rPr>
              <a:t>De la primera etapa, la original, no queda ninguna evidencia debido a que habría sido levantada con un material perecedero.</a:t>
            </a:r>
          </a:p>
          <a:p>
            <a:pPr algn="just"/>
            <a:r>
              <a:rPr lang="es-ES" dirty="0" smtClean="0">
                <a:latin typeface="Calibri" pitchFamily="34" charset="0"/>
                <a:cs typeface="Calibri" pitchFamily="34" charset="0"/>
              </a:rPr>
              <a:t> De la segunda etapa sabemos que es anterior a 1428 y se han hallado los dos adoratorios de la cima.</a:t>
            </a:r>
          </a:p>
          <a:p>
            <a:pPr algn="just"/>
            <a:endParaRPr lang="es-ES" dirty="0" smtClean="0">
              <a:latin typeface="Calibri" pitchFamily="34" charset="0"/>
              <a:cs typeface="Calibri" pitchFamily="34" charset="0"/>
            </a:endParaRPr>
          </a:p>
          <a:p>
            <a:endParaRPr lang="es-MX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ESCULTURA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>
                <a:latin typeface="Calibri" pitchFamily="34" charset="0"/>
                <a:cs typeface="Calibri" pitchFamily="34" charset="0"/>
              </a:rPr>
              <a:t>Los aztecas poseen excelentes habilidades manuales y son capaces de cortar piedras tan duras como el cristal.  </a:t>
            </a:r>
            <a:r>
              <a:rPr lang="es-ES" dirty="0" smtClean="0"/>
              <a:t>Las estatuas representan en su mayoría a los dioses, mismos que fueron adoptados de otras culturas: </a:t>
            </a:r>
            <a:r>
              <a:rPr lang="es-ES" i="1" dirty="0" err="1" smtClean="0"/>
              <a:t>Tláloc</a:t>
            </a:r>
            <a:r>
              <a:rPr lang="es-ES" i="1" dirty="0" smtClean="0"/>
              <a:t>, Quetzalcóatl, y Huehueteotl.</a:t>
            </a:r>
            <a:endParaRPr lang="es-MX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PINTURA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ES" sz="2000" b="1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just"/>
            <a:r>
              <a:rPr lang="es-ES" dirty="0" smtClean="0">
                <a:latin typeface="Calibri" pitchFamily="34" charset="0"/>
                <a:cs typeface="Calibri" pitchFamily="34" charset="0"/>
              </a:rPr>
              <a:t>El color es fundamental en la pintura.  Se trata de un color plano, sin matices ni sombras y, posiblemente con connotaciones simbólicas.</a:t>
            </a:r>
          </a:p>
          <a:p>
            <a:pPr algn="just"/>
            <a:endParaRPr lang="es-E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dirty="0" smtClean="0">
                <a:latin typeface="Calibri" pitchFamily="34" charset="0"/>
                <a:cs typeface="Calibri" pitchFamily="34" charset="0"/>
              </a:rPr>
              <a:t>Aparece ligada a la arquitectura, decorando los edificios.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LITERATURA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>
                <a:latin typeface="Calibri" pitchFamily="34" charset="0"/>
                <a:cs typeface="Calibri" pitchFamily="34" charset="0"/>
              </a:rPr>
              <a:t>A través de la poesía se dieron a conocer los pensamientos de los aztecas sobre la vida, el mundo y algunos de los grandes poemas  humanos. Sus poemas eran cantados o recitados al ritmo de tambores o trompetas </a:t>
            </a:r>
          </a:p>
          <a:p>
            <a:pPr algn="just"/>
            <a:endParaRPr lang="es-MX" dirty="0" smtClean="0">
              <a:latin typeface="Calibri" pitchFamily="34" charset="0"/>
              <a:cs typeface="Calibri" pitchFamily="34" charset="0"/>
            </a:endParaRPr>
          </a:p>
          <a:p>
            <a:endParaRPr lang="es-MX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NEZAHUALCOYOT (1402-1472)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>
                <a:latin typeface="Calibri" pitchFamily="34" charset="0"/>
                <a:cs typeface="Calibri" pitchFamily="34" charset="0"/>
              </a:rPr>
              <a:t>Rey</a:t>
            </a:r>
            <a:r>
              <a:rPr lang="es-MX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s-MX" dirty="0" smtClean="0">
                <a:latin typeface="Calibri" pitchFamily="34" charset="0"/>
                <a:cs typeface="Calibri" pitchFamily="34" charset="0"/>
              </a:rPr>
              <a:t>poeta apodado salomón mexicano</a:t>
            </a:r>
          </a:p>
          <a:p>
            <a:pPr algn="just"/>
            <a:r>
              <a:rPr lang="es-MX" dirty="0" smtClean="0">
                <a:latin typeface="Calibri" pitchFamily="34" charset="0"/>
                <a:cs typeface="Calibri" pitchFamily="34" charset="0"/>
              </a:rPr>
              <a:t>Se le atribuyen 8 leyes de derecho azteca</a:t>
            </a:r>
          </a:p>
          <a:p>
            <a:pPr algn="just"/>
            <a:r>
              <a:rPr lang="es-MX" dirty="0" smtClean="0">
                <a:latin typeface="Calibri" pitchFamily="34" charset="0"/>
                <a:cs typeface="Calibri" pitchFamily="34" charset="0"/>
              </a:rPr>
              <a:t>Rey ó sabio señor de Texcoco, consejero de Tenochtitlán</a:t>
            </a:r>
          </a:p>
          <a:p>
            <a:pPr algn="just"/>
            <a:r>
              <a:rPr lang="es-MX" dirty="0" smtClean="0">
                <a:latin typeface="Calibri" pitchFamily="34" charset="0"/>
                <a:cs typeface="Calibri" pitchFamily="34" charset="0"/>
              </a:rPr>
              <a:t>Sabio, culto y promotor de grandes obras urbanas.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MÚSICA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59960"/>
            <a:ext cx="8229600" cy="4525963"/>
          </a:xfrm>
        </p:spPr>
        <p:txBody>
          <a:bodyPr/>
          <a:lstStyle/>
          <a:p>
            <a:pPr>
              <a:buNone/>
            </a:pPr>
            <a:endParaRPr lang="es-ES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just"/>
            <a:r>
              <a:rPr lang="es-ES" dirty="0" smtClean="0">
                <a:latin typeface="Calibri" pitchFamily="34" charset="0"/>
                <a:cs typeface="Calibri" pitchFamily="34" charset="0"/>
              </a:rPr>
              <a:t>Los tambores no eran los únicos instrumentos, sino que contaban con diferentes tipos de percusiones. </a:t>
            </a:r>
          </a:p>
          <a:p>
            <a:pPr algn="just"/>
            <a:r>
              <a:rPr lang="es-ES" dirty="0" smtClean="0">
                <a:latin typeface="Calibri" pitchFamily="34" charset="0"/>
                <a:cs typeface="Calibri" pitchFamily="34" charset="0"/>
              </a:rPr>
              <a:t>Utilizaban la imaginación para reproducir los sonidos naturales del entorno.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53635"/>
            <a:ext cx="8229600" cy="4525963"/>
          </a:xfrm>
        </p:spPr>
        <p:txBody>
          <a:bodyPr/>
          <a:lstStyle/>
          <a:p>
            <a:pPr algn="just"/>
            <a:r>
              <a:rPr lang="es-ES" dirty="0" smtClean="0">
                <a:latin typeface="Calibri" pitchFamily="34" charset="0"/>
                <a:cs typeface="Calibri" pitchFamily="34" charset="0"/>
              </a:rPr>
              <a:t>Hasta hoy, se dice, difíciles de registrar, pues los músicos prehispánicos no contaban con un sistema coordinado de entonación, sino que respondían a la sensibilidad y necesidad de recrear, a través de fiestas, rituales y ceremonias. 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DANZA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38695"/>
            <a:ext cx="8229600" cy="4525963"/>
          </a:xfrm>
        </p:spPr>
        <p:txBody>
          <a:bodyPr/>
          <a:lstStyle/>
          <a:p>
            <a:pPr algn="just">
              <a:buNone/>
            </a:pPr>
            <a:endParaRPr lang="es-ES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dirty="0" smtClean="0">
                <a:latin typeface="Calibri" pitchFamily="34" charset="0"/>
                <a:cs typeface="Calibri" pitchFamily="34" charset="0"/>
              </a:rPr>
              <a:t>En la época prehispánica al "canto y la danza" se le denomino "IN CUICATL IN XOCHITL" (el Canto y la Flor), porque era una forma de ofrenda que permitía estar en contacto con las deidades que se manifestaban en la naturaleza.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>
                <a:latin typeface="Calibri" pitchFamily="34" charset="0"/>
                <a:cs typeface="Calibri" pitchFamily="34" charset="0"/>
              </a:rPr>
              <a:t>Ya que la danza se le consideró como una forma de concentración en movimiento con lo cual al ofrendar y pedir podían canalizar su fuerza al logro de objetivos.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067951"/>
            <a:ext cx="8229600" cy="2515791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es-MX" sz="2800" dirty="0" smtClean="0"/>
              <a:t/>
            </a:r>
            <a:br>
              <a:rPr lang="es-MX" sz="2800" dirty="0" smtClean="0"/>
            </a:br>
            <a:r>
              <a:rPr lang="es-MX" sz="2800" dirty="0" smtClean="0"/>
              <a:t/>
            </a:r>
            <a:br>
              <a:rPr lang="es-MX" sz="2800" dirty="0" smtClean="0"/>
            </a:br>
            <a:r>
              <a:rPr lang="es-MX" sz="2800" dirty="0" smtClean="0"/>
              <a:t>Ultimo grupo que habla Náhuatl.</a:t>
            </a:r>
            <a:br>
              <a:rPr lang="es-MX" sz="2800" dirty="0" smtClean="0"/>
            </a:br>
            <a:r>
              <a:rPr lang="es-MX" sz="2800" dirty="0" smtClean="0"/>
              <a:t>En 1325 se establecen en el gran lago del Valle de México; ciudad única en su genero, con chinampas y jardines flotantes.  Demostraron su capacidad guerrera, se adueñaron de elementos culturales de otros pueblos.</a:t>
            </a:r>
            <a:r>
              <a:rPr lang="es-MX" sz="2800" b="1" dirty="0" smtClean="0">
                <a:latin typeface="Garamond" pitchFamily="18" charset="0"/>
              </a:rPr>
              <a:t> </a:t>
            </a:r>
            <a:r>
              <a:rPr lang="es-MX" sz="2800" dirty="0" smtClean="0"/>
              <a:t/>
            </a:r>
            <a:br>
              <a:rPr lang="es-MX" sz="2800" dirty="0" smtClean="0"/>
            </a:br>
            <a:r>
              <a:rPr lang="es-MX" sz="2800" dirty="0"/>
              <a:t/>
            </a:r>
            <a:br>
              <a:rPr lang="es-MX" sz="2800" dirty="0"/>
            </a:br>
            <a:r>
              <a:rPr lang="es-MX" sz="2800" u="sng" dirty="0" smtClean="0"/>
              <a:t>       </a:t>
            </a:r>
            <a:br>
              <a:rPr lang="es-MX" sz="2800" u="sng" dirty="0" smtClean="0"/>
            </a:br>
            <a:endParaRPr lang="es-MX" sz="2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323563" y="4853354"/>
            <a:ext cx="82577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Palabras clave (</a:t>
            </a:r>
            <a:r>
              <a:rPr lang="es-MX" dirty="0" err="1" smtClean="0"/>
              <a:t>keywords</a:t>
            </a:r>
            <a:r>
              <a:rPr lang="es-MX" dirty="0" smtClean="0"/>
              <a:t>): </a:t>
            </a:r>
            <a:r>
              <a:rPr lang="es-MX" b="1" dirty="0" smtClean="0"/>
              <a:t>Hablantes del Náhuatl , Se establece en 1325, en el Valle de México. </a:t>
            </a:r>
          </a:p>
          <a:p>
            <a:endParaRPr lang="es-MX" u="sng" dirty="0"/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57200" y="318181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b="1" dirty="0" smtClean="0"/>
              <a:t> LOS AZTECAS</a:t>
            </a:r>
            <a:endParaRPr lang="es-MX" b="1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609600" y="1758462"/>
            <a:ext cx="8229600" cy="23188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351698" y="1163523"/>
            <a:ext cx="8229600" cy="5635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Resumen</a:t>
            </a:r>
            <a:endParaRPr kumimoji="0" lang="es-MX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955547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6476"/>
          </a:xfrm>
        </p:spPr>
        <p:txBody>
          <a:bodyPr>
            <a:noAutofit/>
          </a:bodyPr>
          <a:lstStyle/>
          <a:p>
            <a:r>
              <a:rPr lang="es-MX" sz="2800" b="1" dirty="0" smtClean="0"/>
              <a:t>Referencia bibliográfica, </a:t>
            </a:r>
            <a:r>
              <a:rPr lang="es-MX" sz="2800" b="1" dirty="0" err="1" smtClean="0"/>
              <a:t>infográficas</a:t>
            </a:r>
            <a:r>
              <a:rPr lang="es-MX" sz="2800" b="1" dirty="0" smtClean="0"/>
              <a:t> y/o </a:t>
            </a:r>
            <a:r>
              <a:rPr lang="es-MX" sz="2800" b="1" dirty="0" err="1" smtClean="0"/>
              <a:t>cibergráficas</a:t>
            </a:r>
            <a:r>
              <a:rPr lang="es-MX" sz="2800" b="1" dirty="0" smtClean="0"/>
              <a:t> </a:t>
            </a:r>
            <a:endParaRPr lang="es-MX" sz="2800" b="1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Gendrop,(1970)Arte prehispánico en Mesoamérica. Editorial Trillas.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68929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881743"/>
            <a:ext cx="8229600" cy="3820886"/>
          </a:xfrm>
        </p:spPr>
        <p:txBody>
          <a:bodyPr>
            <a:noAutofit/>
          </a:bodyPr>
          <a:lstStyle/>
          <a:p>
            <a:pPr algn="just"/>
            <a:r>
              <a:rPr lang="es-MX" sz="2800" dirty="0" smtClean="0"/>
              <a:t/>
            </a:r>
            <a:br>
              <a:rPr lang="es-MX" sz="2800" dirty="0" smtClean="0"/>
            </a:br>
            <a:r>
              <a:rPr lang="es-MX" sz="2800" dirty="0" smtClean="0"/>
              <a:t/>
            </a:r>
            <a:br>
              <a:rPr lang="es-MX" sz="2800" dirty="0" smtClean="0"/>
            </a:br>
            <a:r>
              <a:rPr lang="es-MX" sz="2800" dirty="0" smtClean="0"/>
              <a:t/>
            </a:r>
            <a:br>
              <a:rPr lang="es-MX" sz="2800" dirty="0" smtClean="0"/>
            </a:br>
            <a:r>
              <a:rPr lang="es-MX" sz="2800" dirty="0" err="1" smtClean="0"/>
              <a:t>Abstract</a:t>
            </a:r>
            <a:r>
              <a:rPr lang="es-MX" sz="2800" dirty="0" smtClean="0"/>
              <a:t/>
            </a:r>
            <a:br>
              <a:rPr lang="es-MX" sz="2800" dirty="0" smtClean="0"/>
            </a:br>
            <a:r>
              <a:rPr lang="es-MX" sz="2800" dirty="0" smtClean="0"/>
              <a:t/>
            </a:r>
            <a:br>
              <a:rPr lang="es-MX" sz="2800" dirty="0" smtClean="0"/>
            </a:br>
            <a:r>
              <a:rPr lang="es-MX" sz="2800" dirty="0" smtClean="0"/>
              <a:t/>
            </a:r>
            <a:br>
              <a:rPr lang="es-MX" sz="2800" dirty="0" smtClean="0"/>
            </a:br>
            <a:r>
              <a:rPr lang="en-US" sz="2800" dirty="0" smtClean="0"/>
              <a:t> Last Nahuatl speaking group established in 1325 in the great lake of Valle de Mexico; </a:t>
            </a:r>
            <a:r>
              <a:rPr lang="en-US" sz="2800" dirty="0" smtClean="0"/>
              <a:t>unique</a:t>
            </a:r>
            <a:r>
              <a:rPr lang="en-US" sz="2800" dirty="0" smtClean="0"/>
              <a:t> </a:t>
            </a:r>
            <a:r>
              <a:rPr lang="en-US" sz="2800" dirty="0" smtClean="0"/>
              <a:t>city of </a:t>
            </a:r>
            <a:r>
              <a:rPr lang="en-US" sz="2800" dirty="0" smtClean="0"/>
              <a:t>this</a:t>
            </a:r>
            <a:r>
              <a:rPr lang="en-US" sz="2800" dirty="0" smtClean="0"/>
              <a:t> </a:t>
            </a:r>
            <a:r>
              <a:rPr lang="en-US" sz="2800" dirty="0" smtClean="0"/>
              <a:t>kind, </a:t>
            </a:r>
            <a:r>
              <a:rPr lang="en-US" sz="2800" dirty="0" smtClean="0"/>
              <a:t>with </a:t>
            </a:r>
            <a:r>
              <a:rPr lang="es-MX" sz="2800" dirty="0" smtClean="0"/>
              <a:t>chinampas and </a:t>
            </a:r>
            <a:r>
              <a:rPr lang="en-US" sz="2800" dirty="0" smtClean="0"/>
              <a:t> </a:t>
            </a:r>
            <a:r>
              <a:rPr lang="en-US" sz="2800" dirty="0" smtClean="0"/>
              <a:t>floating </a:t>
            </a:r>
            <a:r>
              <a:rPr lang="en-US" sz="2800" dirty="0" smtClean="0"/>
              <a:t>gardens. </a:t>
            </a:r>
            <a:r>
              <a:rPr lang="en-US" sz="2800" dirty="0" smtClean="0"/>
              <a:t>They showed their fighting </a:t>
            </a:r>
            <a:r>
              <a:rPr lang="en-US" sz="2800" dirty="0" smtClean="0"/>
              <a:t>capacity and </a:t>
            </a:r>
            <a:r>
              <a:rPr lang="en-US" sz="2800" dirty="0" smtClean="0"/>
              <a:t>took over cultural elements of other </a:t>
            </a:r>
            <a:r>
              <a:rPr lang="en-US" sz="2800" dirty="0" smtClean="0"/>
              <a:t>towns. </a:t>
            </a:r>
            <a:r>
              <a:rPr lang="es-MX" sz="2800" dirty="0" smtClean="0"/>
              <a:t/>
            </a:r>
            <a:br>
              <a:rPr lang="es-MX" sz="2800" dirty="0" smtClean="0"/>
            </a:br>
            <a:r>
              <a:rPr lang="es-MX" sz="2800" dirty="0" smtClean="0"/>
              <a:t/>
            </a:r>
            <a:br>
              <a:rPr lang="es-MX" sz="2800" dirty="0" smtClean="0"/>
            </a:br>
            <a:r>
              <a:rPr lang="es-MX" sz="2800" dirty="0" smtClean="0"/>
              <a:t/>
            </a:r>
            <a:br>
              <a:rPr lang="es-MX" sz="2800" dirty="0" smtClean="0"/>
            </a:br>
            <a:endParaRPr lang="es-MX" sz="2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239486" y="4800600"/>
            <a:ext cx="8719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Palabras clave (</a:t>
            </a:r>
            <a:r>
              <a:rPr lang="es-MX" dirty="0" err="1" smtClean="0"/>
              <a:t>keywords</a:t>
            </a:r>
            <a:r>
              <a:rPr lang="es-MX" dirty="0" smtClean="0"/>
              <a:t>): </a:t>
            </a:r>
            <a:r>
              <a:rPr lang="en-US" dirty="0" smtClean="0"/>
              <a:t>Speakers of Nahuatl,  is established in 1325, in the Valley of Mexico.</a:t>
            </a:r>
            <a:endParaRPr lang="es-MX" dirty="0"/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57200" y="318181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b="1" dirty="0" smtClean="0"/>
              <a:t>THE AZTECS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2295554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RELIGION: POLITEISTA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>
                <a:latin typeface="Calibri" pitchFamily="34" charset="0"/>
                <a:cs typeface="Calibri" pitchFamily="34" charset="0"/>
              </a:rPr>
              <a:t>En la religión azteca numerosos dioses regían la vida diaria.</a:t>
            </a:r>
          </a:p>
          <a:p>
            <a:pPr algn="just"/>
            <a:endParaRPr lang="es-MX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MX" dirty="0" smtClean="0">
                <a:latin typeface="Calibri" pitchFamily="34" charset="0"/>
                <a:cs typeface="Calibri" pitchFamily="34" charset="0"/>
              </a:rPr>
              <a:t>Entre ellos Huitzilopochtli (deidad del Sol).</a:t>
            </a:r>
          </a:p>
          <a:p>
            <a:pPr algn="just"/>
            <a:endParaRPr lang="es-MX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MX" dirty="0" smtClean="0">
                <a:latin typeface="Calibri" pitchFamily="34" charset="0"/>
                <a:cs typeface="Calibri" pitchFamily="34" charset="0"/>
              </a:rPr>
              <a:t>Coyolxauhqui (la diosa de la Luna que, según la mitología azteca, era asesinada por su hermano el dios del Sol).</a:t>
            </a:r>
          </a:p>
          <a:p>
            <a:endParaRPr lang="es-MX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>
                <a:latin typeface="Calibri" pitchFamily="34" charset="0"/>
                <a:cs typeface="Calibri" pitchFamily="34" charset="0"/>
              </a:rPr>
              <a:t>Tláloc (deidad de la lluvia) y Quetzalcóatl (inventor de la escritura y el calendario, asociado con el planeta Venus y con la resurrección).</a:t>
            </a:r>
            <a:br>
              <a:rPr lang="es-MX" dirty="0" smtClean="0">
                <a:latin typeface="Calibri" pitchFamily="34" charset="0"/>
                <a:cs typeface="Calibri" pitchFamily="34" charset="0"/>
              </a:rPr>
            </a:br>
            <a:endParaRPr lang="es-MX" dirty="0" smtClean="0">
              <a:latin typeface="Calibri" pitchFamily="34" charset="0"/>
              <a:cs typeface="Calibri" pitchFamily="34" charset="0"/>
            </a:endParaRPr>
          </a:p>
          <a:p>
            <a:endParaRPr lang="es-MX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GOBIERNO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 Monárquico - Teocrático, sociedades, pueblos o grupos que viven por y para sus dioses.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 Los dioses rigen la vida del hombre y el hombre vive para alabarlos.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SOCIEDAD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 El emperador azteca poseía un poder ilimitado, que abarcaba todas las cosas y todas las personas. Junto a él, los guerreros y sacerdotes formaban el grupo social de mayor poder. 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ACTIVIDADES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Agricultura, caza, pesca y guerra. 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Para los aztecas la guerra fue una forma de culto, dentro de su religión el sacrificio humano era necesario para la renovación de fuerzas divinas. 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Se instituye la guerra florida donde los prisioneros eran sacrificados.  Destino que los transformaba en Cuauhteca (compañera del Sol).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680</Words>
  <Application>Microsoft Office PowerPoint</Application>
  <PresentationFormat>Presentación en pantalla (4:3)</PresentationFormat>
  <Paragraphs>61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Arial Black</vt:lpstr>
      <vt:lpstr>Calibri</vt:lpstr>
      <vt:lpstr>Garamond</vt:lpstr>
      <vt:lpstr>Tema de Office</vt:lpstr>
      <vt:lpstr>Academia:  Arte</vt:lpstr>
      <vt:lpstr>  Ultimo grupo que habla Náhuatl. En 1325 se establecen en el gran lago del Valle de México; ciudad única en su genero, con chinampas y jardines flotantes.  Demostraron su capacidad guerrera, se adueñaron de elementos culturales de otros pueblos.           </vt:lpstr>
      <vt:lpstr>   Abstract    Last Nahuatl speaking group established in 1325 in the great lake of Valle de Mexico; unique city of this kind, with chinampas and  floating gardens. They showed their fighting capacity and took over cultural elements of other towns.    </vt:lpstr>
      <vt:lpstr>RELIGION: POLITEISTA</vt:lpstr>
      <vt:lpstr>Presentación de PowerPoint</vt:lpstr>
      <vt:lpstr>GOBIERNO</vt:lpstr>
      <vt:lpstr>SOCIEDAD</vt:lpstr>
      <vt:lpstr>ACTIVIDADES</vt:lpstr>
      <vt:lpstr>Presentación de PowerPoint</vt:lpstr>
      <vt:lpstr>ARQUITECTURA</vt:lpstr>
      <vt:lpstr>Presentación de PowerPoint</vt:lpstr>
      <vt:lpstr>ESCULTURA</vt:lpstr>
      <vt:lpstr>PINTURA</vt:lpstr>
      <vt:lpstr>LITERATURA</vt:lpstr>
      <vt:lpstr>NEZAHUALCOYOT (1402-1472)</vt:lpstr>
      <vt:lpstr>MÚSICA</vt:lpstr>
      <vt:lpstr>Presentación de PowerPoint</vt:lpstr>
      <vt:lpstr>DANZA</vt:lpstr>
      <vt:lpstr>Presentación de PowerPoint</vt:lpstr>
      <vt:lpstr>Referencia bibliográfica, infográficas y/o cibergráficas </vt:lpstr>
    </vt:vector>
  </TitlesOfParts>
  <Company>IDEASON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Gerardo Ortega</dc:creator>
  <cp:lastModifiedBy>Trabajo Social</cp:lastModifiedBy>
  <cp:revision>35</cp:revision>
  <dcterms:created xsi:type="dcterms:W3CDTF">2014-09-19T21:39:49Z</dcterms:created>
  <dcterms:modified xsi:type="dcterms:W3CDTF">2014-10-17T17:37:36Z</dcterms:modified>
</cp:coreProperties>
</file>