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72" r:id="rId5"/>
    <p:sldId id="273" r:id="rId6"/>
    <p:sldId id="258" r:id="rId7"/>
    <p:sldId id="259" r:id="rId8"/>
    <p:sldId id="277" r:id="rId9"/>
    <p:sldId id="278" r:id="rId10"/>
    <p:sldId id="263" r:id="rId11"/>
    <p:sldId id="261" r:id="rId12"/>
    <p:sldId id="262" r:id="rId13"/>
    <p:sldId id="264" r:id="rId14"/>
    <p:sldId id="267" r:id="rId15"/>
    <p:sldId id="265" r:id="rId16"/>
    <p:sldId id="270" r:id="rId17"/>
    <p:sldId id="268" r:id="rId18"/>
    <p:sldId id="269" r:id="rId19"/>
    <p:sldId id="279" r:id="rId20"/>
    <p:sldId id="260" r:id="rId2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snapToObjects="1">
      <p:cViewPr varScale="1">
        <p:scale>
          <a:sx n="56" d="100"/>
          <a:sy n="56"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pPr/>
              <a:t>17/10/2014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147957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pPr/>
              <a:t>17/10/2014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99614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pPr/>
              <a:t>17/10/2014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215264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pPr/>
              <a:t>17/10/2014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13028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7183175-6399-754D-AAA8-CE37BE8AC21C}" type="datetimeFigureOut">
              <a:rPr lang="es-ES" smtClean="0"/>
              <a:pPr/>
              <a:t>17/10/2014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357827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7183175-6399-754D-AAA8-CE37BE8AC21C}" type="datetimeFigureOut">
              <a:rPr lang="es-ES" smtClean="0"/>
              <a:pPr/>
              <a:t>17/10/2014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332374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7183175-6399-754D-AAA8-CE37BE8AC21C}" type="datetimeFigureOut">
              <a:rPr lang="es-ES" smtClean="0"/>
              <a:pPr/>
              <a:t>17/10/2014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168190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7183175-6399-754D-AAA8-CE37BE8AC21C}" type="datetimeFigureOut">
              <a:rPr lang="es-ES" smtClean="0"/>
              <a:pPr/>
              <a:t>17/10/2014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232653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183175-6399-754D-AAA8-CE37BE8AC21C}" type="datetimeFigureOut">
              <a:rPr lang="es-ES" smtClean="0"/>
              <a:pPr/>
              <a:t>17/10/2014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62295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7183175-6399-754D-AAA8-CE37BE8AC21C}" type="datetimeFigureOut">
              <a:rPr lang="es-ES" smtClean="0"/>
              <a:pPr/>
              <a:t>17/10/2014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31437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7183175-6399-754D-AAA8-CE37BE8AC21C}" type="datetimeFigureOut">
              <a:rPr lang="es-ES" smtClean="0"/>
              <a:pPr/>
              <a:t>17/10/2014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376974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83175-6399-754D-AAA8-CE37BE8AC21C}" type="datetimeFigureOut">
              <a:rPr lang="es-ES" smtClean="0"/>
              <a:pPr/>
              <a:t>17/10/2014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65EC8-3B85-854F-89CD-4AC270FC047F}" type="slidenum">
              <a:rPr lang="es-ES" smtClean="0"/>
              <a:pPr/>
              <a:t>‹Nº›</a:t>
            </a:fld>
            <a:endParaRPr lang="es-ES"/>
          </a:p>
        </p:txBody>
      </p:sp>
    </p:spTree>
    <p:extLst>
      <p:ext uri="{BB962C8B-B14F-4D97-AF65-F5344CB8AC3E}">
        <p14:creationId xmlns:p14="http://schemas.microsoft.com/office/powerpoint/2010/main" val="50878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mx/imgres?imgurl=http://www.ontheroadin.com/miscellasneouspictures/Edzna%20Gran%20Plaza.jpg&amp;imgrefurl=http://www.ontheroadin.com/edzna_mayan_ruins_campeche_mexic.htm&amp;h=713&amp;w=1066&amp;sz=113&amp;hl=es&amp;start=3&amp;tbnid=-6HfTSQ6HXceoM:&amp;tbnh=100&amp;tbnw=150&amp;prev=/images?q=GRAN+PLAZA&amp;svnum=10&amp;hl=es&amp;l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mx/imgres?imgurl=http://cienciahoje.uol.com.br/images/chc%20on-line/2004/2911.jpg&amp;imgrefurl=http://cienciahoje.uol.com.br/controlPanel/materia/view/2911&amp;h=220&amp;w=205&amp;sz=9&amp;hl=es&amp;start=3&amp;tbnid=SHQK-mPgj2itBM:&amp;tbnh=107&amp;tbnw=100&amp;prev=/images?q=urnas+funerarias&amp;svnum=10&amp;hl=es&amp;l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historiacultural.com/2010/02/cultura-zapoteca-mesoamerica.html" TargetMode="External"/><Relationship Id="rId2" Type="http://schemas.openxmlformats.org/officeDocument/2006/relationships/hyperlink" Target="http://homines.com/arte/cultura_zapoteca/index.htm" TargetMode="External"/><Relationship Id="rId1" Type="http://schemas.openxmlformats.org/officeDocument/2006/relationships/slideLayout" Target="../slideLayouts/slideLayout2.xml"/><Relationship Id="rId5" Type="http://schemas.openxmlformats.org/officeDocument/2006/relationships/hyperlink" Target="http://www.historiademexicobreve.com/2012/08/cultura-zapoteca.html" TargetMode="External"/><Relationship Id="rId4" Type="http://schemas.openxmlformats.org/officeDocument/2006/relationships/hyperlink" Target="http://www.mexicodesconocido.com.mx/los-zapoteco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ES-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2" name="1 Título"/>
          <p:cNvSpPr>
            <a:spLocks noGrp="1"/>
          </p:cNvSpPr>
          <p:nvPr>
            <p:ph type="ctrTitle"/>
          </p:nvPr>
        </p:nvSpPr>
        <p:spPr>
          <a:xfrm>
            <a:off x="272140" y="203651"/>
            <a:ext cx="8273146" cy="1233259"/>
          </a:xfrm>
        </p:spPr>
        <p:txBody>
          <a:bodyPr>
            <a:normAutofit/>
          </a:bodyPr>
          <a:lstStyle/>
          <a:p>
            <a:pPr algn="l"/>
            <a:r>
              <a:rPr lang="es-MX" b="1" dirty="0" smtClean="0">
                <a:solidFill>
                  <a:schemeClr val="bg2">
                    <a:lumMod val="90000"/>
                  </a:schemeClr>
                </a:solidFill>
              </a:rPr>
              <a:t>Academia:</a:t>
            </a:r>
            <a:r>
              <a:rPr lang="es-MX" dirty="0" smtClean="0">
                <a:solidFill>
                  <a:schemeClr val="bg2">
                    <a:lumMod val="90000"/>
                  </a:schemeClr>
                </a:solidFill>
              </a:rPr>
              <a:t>  Arte</a:t>
            </a:r>
            <a:endParaRPr lang="es-MX" dirty="0">
              <a:solidFill>
                <a:schemeClr val="bg2">
                  <a:lumMod val="90000"/>
                </a:schemeClr>
              </a:solidFill>
            </a:endParaRPr>
          </a:p>
        </p:txBody>
      </p:sp>
      <p:sp>
        <p:nvSpPr>
          <p:cNvPr id="3" name="2 Subtítulo"/>
          <p:cNvSpPr>
            <a:spLocks noGrp="1"/>
          </p:cNvSpPr>
          <p:nvPr>
            <p:ph type="subTitle" idx="1"/>
          </p:nvPr>
        </p:nvSpPr>
        <p:spPr>
          <a:xfrm>
            <a:off x="370114" y="1393366"/>
            <a:ext cx="5138057" cy="2220691"/>
          </a:xfrm>
        </p:spPr>
        <p:txBody>
          <a:bodyPr>
            <a:noAutofit/>
          </a:bodyPr>
          <a:lstStyle/>
          <a:p>
            <a:pPr algn="l"/>
            <a:r>
              <a:rPr lang="es-MX" sz="2000" b="1" dirty="0" smtClean="0">
                <a:solidFill>
                  <a:schemeClr val="bg2">
                    <a:lumMod val="90000"/>
                  </a:schemeClr>
                </a:solidFill>
              </a:rPr>
              <a:t>Tema: 2.3 Zapotecas</a:t>
            </a:r>
          </a:p>
          <a:p>
            <a:pPr algn="l"/>
            <a:endParaRPr lang="es-MX" sz="1200" b="1" dirty="0" smtClean="0">
              <a:solidFill>
                <a:schemeClr val="bg2">
                  <a:lumMod val="90000"/>
                </a:schemeClr>
              </a:solidFill>
            </a:endParaRPr>
          </a:p>
          <a:p>
            <a:pPr algn="l"/>
            <a:r>
              <a:rPr lang="es-MX" sz="2000" b="1" dirty="0" smtClean="0">
                <a:solidFill>
                  <a:schemeClr val="bg2">
                    <a:lumMod val="90000"/>
                  </a:schemeClr>
                </a:solidFill>
              </a:rPr>
              <a:t>Profesor (a): L.A. Carrillo Batres Delfino</a:t>
            </a:r>
          </a:p>
          <a:p>
            <a:pPr algn="l"/>
            <a:endParaRPr lang="es-MX" sz="1200" b="1" dirty="0" smtClean="0">
              <a:solidFill>
                <a:schemeClr val="bg2">
                  <a:lumMod val="90000"/>
                </a:schemeClr>
              </a:solidFill>
            </a:endParaRPr>
          </a:p>
          <a:p>
            <a:pPr algn="l"/>
            <a:r>
              <a:rPr lang="es-MX" sz="2000" b="1" dirty="0" smtClean="0">
                <a:solidFill>
                  <a:schemeClr val="bg2">
                    <a:lumMod val="90000"/>
                  </a:schemeClr>
                </a:solidFill>
              </a:rPr>
              <a:t>Periodo: Julio – Diciembre 2014</a:t>
            </a:r>
          </a:p>
        </p:txBody>
      </p:sp>
    </p:spTree>
    <p:extLst>
      <p:ext uri="{BB962C8B-B14F-4D97-AF65-F5344CB8AC3E}">
        <p14:creationId xmlns:p14="http://schemas.microsoft.com/office/powerpoint/2010/main" val="2939879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72"/>
            <a:ext cx="8229600" cy="1143000"/>
          </a:xfrm>
        </p:spPr>
        <p:txBody>
          <a:bodyPr/>
          <a:lstStyle/>
          <a:p>
            <a:r>
              <a:rPr lang="es-MX" b="1" dirty="0" smtClean="0"/>
              <a:t>2.3.2 Arquitectura </a:t>
            </a:r>
            <a:endParaRPr lang="es-MX" b="1" dirty="0"/>
          </a:p>
        </p:txBody>
      </p:sp>
      <p:sp>
        <p:nvSpPr>
          <p:cNvPr id="5" name="4 Marcador de contenido"/>
          <p:cNvSpPr>
            <a:spLocks noGrp="1"/>
          </p:cNvSpPr>
          <p:nvPr>
            <p:ph idx="1"/>
          </p:nvPr>
        </p:nvSpPr>
        <p:spPr>
          <a:xfrm>
            <a:off x="457200" y="1194272"/>
            <a:ext cx="8372901" cy="4525963"/>
          </a:xfrm>
        </p:spPr>
        <p:txBody>
          <a:bodyPr/>
          <a:lstStyle/>
          <a:p>
            <a:r>
              <a:rPr lang="es-MX" dirty="0">
                <a:latin typeface="Arial" pitchFamily="34" charset="0"/>
                <a:cs typeface="Arial" pitchFamily="34" charset="0"/>
              </a:rPr>
              <a:t>En las ciudades zapotecas se pueden admirar grandes edificios como palacios y templos piramidales, y también estelas monumentales labradas con figuras de animales o personajes</a:t>
            </a:r>
          </a:p>
        </p:txBody>
      </p:sp>
      <p:pic>
        <p:nvPicPr>
          <p:cNvPr id="1026" name="Picture 2" descr="http://3.bp.blogspot.com/-aB4crx0OHdg/TZvkXExfdOI/AAAAAAAAABw/Cb7Ti0NnrTM/s1600/169933%255B1%25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3804667"/>
            <a:ext cx="3391469" cy="2549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1cCVMfx96GI/TqV93zCYt1I/AAAAAAAAACI/dEUCcG1Zyjg/s1600/FOTO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077" y="3757505"/>
            <a:ext cx="3749723" cy="2187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b="1" dirty="0" smtClean="0"/>
              <a:t>2.3.2.1 Plazas sobre plataformas</a:t>
            </a:r>
            <a:endParaRPr lang="es-MX" b="1" dirty="0"/>
          </a:p>
        </p:txBody>
      </p:sp>
      <p:sp>
        <p:nvSpPr>
          <p:cNvPr id="6" name="5 Marcador de contenido"/>
          <p:cNvSpPr>
            <a:spLocks noGrp="1"/>
          </p:cNvSpPr>
          <p:nvPr>
            <p:ph idx="1"/>
          </p:nvPr>
        </p:nvSpPr>
        <p:spPr>
          <a:xfrm>
            <a:off x="4981433" y="2354239"/>
            <a:ext cx="3705367" cy="3473355"/>
          </a:xfrm>
        </p:spPr>
        <p:txBody>
          <a:bodyPr>
            <a:normAutofit/>
          </a:bodyPr>
          <a:lstStyle/>
          <a:p>
            <a:pPr algn="just">
              <a:lnSpc>
                <a:spcPct val="90000"/>
              </a:lnSpc>
            </a:pPr>
            <a:r>
              <a:rPr lang="es-ES" dirty="0">
                <a:latin typeface="Arial" charset="0"/>
                <a:cs typeface="Arial" charset="0"/>
              </a:rPr>
              <a:t>Es una sucesión de plazas, plataformas y edificios.</a:t>
            </a:r>
          </a:p>
          <a:p>
            <a:pPr>
              <a:lnSpc>
                <a:spcPct val="90000"/>
              </a:lnSpc>
              <a:buNone/>
            </a:pPr>
            <a:endParaRPr lang="es-ES" sz="1400" dirty="0">
              <a:latin typeface="Arial" charset="0"/>
              <a:cs typeface="Arial" charset="0"/>
            </a:endParaRPr>
          </a:p>
          <a:p>
            <a:endParaRPr lang="es-MX" dirty="0"/>
          </a:p>
        </p:txBody>
      </p:sp>
      <p:pic>
        <p:nvPicPr>
          <p:cNvPr id="3074" name="Picture 2" descr="http://4.bp.blogspot.com/-Wepyc-7bqwo/ToDO_df4UsI/AAAAAAAAERw/4AKAiJytOwc/s1600/alb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09" y="2101755"/>
            <a:ext cx="4347230" cy="285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59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0912" y="1572905"/>
            <a:ext cx="4824484" cy="4525963"/>
          </a:xfrm>
        </p:spPr>
        <p:txBody>
          <a:bodyPr/>
          <a:lstStyle/>
          <a:p>
            <a:r>
              <a:rPr lang="es-ES" dirty="0">
                <a:latin typeface="Arial" charset="0"/>
                <a:cs typeface="Arial" charset="0"/>
              </a:rPr>
              <a:t>La gran Plaza Central tiene tres edificios, junto con el edificio picudo del observatorio astronómico y el edificio de los danzantes.</a:t>
            </a:r>
          </a:p>
          <a:p>
            <a:endParaRPr lang="es-MX" dirty="0"/>
          </a:p>
        </p:txBody>
      </p:sp>
      <p:pic>
        <p:nvPicPr>
          <p:cNvPr id="8" name="Picture 7" descr="Edzna%2520Gran%2520Plaz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396" y="1924334"/>
            <a:ext cx="3936800" cy="29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140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2.3.2.2 Monte Albán </a:t>
            </a:r>
            <a:endParaRPr lang="es-MX" b="1" dirty="0"/>
          </a:p>
        </p:txBody>
      </p:sp>
      <p:sp>
        <p:nvSpPr>
          <p:cNvPr id="3" name="2 Marcador de contenido"/>
          <p:cNvSpPr>
            <a:spLocks noGrp="1"/>
          </p:cNvSpPr>
          <p:nvPr>
            <p:ph idx="1"/>
          </p:nvPr>
        </p:nvSpPr>
        <p:spPr>
          <a:xfrm>
            <a:off x="334371" y="2332037"/>
            <a:ext cx="8229600" cy="4525963"/>
          </a:xfrm>
        </p:spPr>
        <p:txBody>
          <a:bodyPr>
            <a:normAutofit/>
          </a:bodyPr>
          <a:lstStyle/>
          <a:p>
            <a:pPr algn="just">
              <a:lnSpc>
                <a:spcPct val="80000"/>
              </a:lnSpc>
            </a:pPr>
            <a:r>
              <a:rPr lang="es-ES" dirty="0">
                <a:latin typeface="Arial" charset="0"/>
                <a:cs typeface="Arial" charset="0"/>
              </a:rPr>
              <a:t>Ubicada en el estado de Oaxaca, fue </a:t>
            </a:r>
            <a:r>
              <a:rPr lang="es-ES" dirty="0" smtClean="0">
                <a:latin typeface="Arial" charset="0"/>
                <a:cs typeface="Arial" charset="0"/>
              </a:rPr>
              <a:t>una </a:t>
            </a:r>
            <a:r>
              <a:rPr lang="es-ES" dirty="0">
                <a:latin typeface="Arial" charset="0"/>
                <a:cs typeface="Arial" charset="0"/>
              </a:rPr>
              <a:t>de las primeras ciudades ceremoniales más destacadas de Mesoamérica, fundada aproximadamente en el año 300 a. de N.E. </a:t>
            </a:r>
            <a:endParaRPr lang="es-ES" dirty="0" smtClean="0">
              <a:latin typeface="Arial" charset="0"/>
              <a:cs typeface="Arial" charset="0"/>
            </a:endParaRPr>
          </a:p>
          <a:p>
            <a:pPr>
              <a:lnSpc>
                <a:spcPct val="80000"/>
              </a:lnSpc>
              <a:buNone/>
            </a:pPr>
            <a:endParaRPr lang="es-ES" sz="1800" dirty="0">
              <a:latin typeface="Arial" charset="0"/>
              <a:cs typeface="Arial" charset="0"/>
            </a:endParaRPr>
          </a:p>
          <a:p>
            <a:endParaRPr lang="es-MX" dirty="0"/>
          </a:p>
        </p:txBody>
      </p:sp>
    </p:spTree>
    <p:extLst>
      <p:ext uri="{BB962C8B-B14F-4D97-AF65-F5344CB8AC3E}">
        <p14:creationId xmlns:p14="http://schemas.microsoft.com/office/powerpoint/2010/main" val="2388933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140" y="3411941"/>
            <a:ext cx="5404513" cy="2891644"/>
          </a:xfrm>
        </p:spPr>
        <p:txBody>
          <a:bodyPr>
            <a:normAutofit/>
          </a:bodyPr>
          <a:lstStyle/>
          <a:p>
            <a:r>
              <a:rPr lang="es-ES" dirty="0" smtClean="0">
                <a:latin typeface="Arial" charset="0"/>
                <a:cs typeface="Arial" charset="0"/>
              </a:rPr>
              <a:t>Fue </a:t>
            </a:r>
            <a:r>
              <a:rPr lang="es-ES" dirty="0">
                <a:latin typeface="Arial" charset="0"/>
                <a:cs typeface="Arial" charset="0"/>
              </a:rPr>
              <a:t>una ciudad político-ceremonial cuya ubicación </a:t>
            </a:r>
            <a:r>
              <a:rPr lang="es-ES" dirty="0" smtClean="0">
                <a:latin typeface="Arial" charset="0"/>
                <a:cs typeface="Arial" charset="0"/>
              </a:rPr>
              <a:t>permitió </a:t>
            </a:r>
            <a:r>
              <a:rPr lang="es-ES" dirty="0">
                <a:latin typeface="Arial" charset="0"/>
                <a:cs typeface="Arial" charset="0"/>
              </a:rPr>
              <a:t>a los zapotecas dominar el valle y sus inmediaciones. </a:t>
            </a:r>
          </a:p>
          <a:p>
            <a:endParaRPr lang="es-MX" dirty="0"/>
          </a:p>
        </p:txBody>
      </p:sp>
      <p:sp>
        <p:nvSpPr>
          <p:cNvPr id="4" name="2 Marcador de contenido"/>
          <p:cNvSpPr txBox="1">
            <a:spLocks/>
          </p:cNvSpPr>
          <p:nvPr/>
        </p:nvSpPr>
        <p:spPr>
          <a:xfrm>
            <a:off x="3530221" y="411710"/>
            <a:ext cx="5340824" cy="30002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smtClean="0">
                <a:latin typeface="Arial" charset="0"/>
                <a:cs typeface="Arial" charset="0"/>
              </a:rPr>
              <a:t>Sus edificios se elevan en la cima de una montaña, a casi 2 mil metros sobre el nivel del mar. </a:t>
            </a:r>
          </a:p>
          <a:p>
            <a:endParaRPr lang="es-MX" dirty="0"/>
          </a:p>
        </p:txBody>
      </p:sp>
      <p:pic>
        <p:nvPicPr>
          <p:cNvPr id="5" name="3 Imagen" descr="MONTEALBÁ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279" y="578598"/>
            <a:ext cx="3124070" cy="234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ww.advantagemexico.com/sites/default/files/wallpaper/1024x768/monte_alban_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373" y="3243619"/>
            <a:ext cx="3525672" cy="264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94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nSpc>
                <a:spcPct val="80000"/>
              </a:lnSpc>
              <a:buNone/>
            </a:pPr>
            <a:endParaRPr lang="es-ES" sz="1800" dirty="0">
              <a:latin typeface="Arial" charset="0"/>
              <a:cs typeface="Arial" charset="0"/>
            </a:endParaRPr>
          </a:p>
          <a:p>
            <a:pPr>
              <a:lnSpc>
                <a:spcPct val="80000"/>
              </a:lnSpc>
            </a:pPr>
            <a:r>
              <a:rPr lang="es-ES" dirty="0">
                <a:latin typeface="Arial" charset="0"/>
                <a:cs typeface="Arial" charset="0"/>
              </a:rPr>
              <a:t>De acuerdo con los estudios realizados sobre el estilo arquitectónico de los edificios, de las tumbas y los trabajos artesanales en </a:t>
            </a:r>
            <a:r>
              <a:rPr lang="es-ES" dirty="0" smtClean="0">
                <a:latin typeface="Arial" charset="0"/>
                <a:cs typeface="Arial" charset="0"/>
              </a:rPr>
              <a:t>cerámica, </a:t>
            </a:r>
            <a:r>
              <a:rPr lang="es-ES" dirty="0">
                <a:latin typeface="Arial" charset="0"/>
                <a:cs typeface="Arial" charset="0"/>
              </a:rPr>
              <a:t>se ha determinado que la historia de Monte Albán se divide en cinco </a:t>
            </a:r>
            <a:r>
              <a:rPr lang="es-ES" dirty="0" smtClean="0">
                <a:latin typeface="Arial" charset="0"/>
                <a:cs typeface="Arial" charset="0"/>
              </a:rPr>
              <a:t>épocas. </a:t>
            </a:r>
          </a:p>
          <a:p>
            <a:endParaRPr lang="es-MX" dirty="0"/>
          </a:p>
        </p:txBody>
      </p:sp>
    </p:spTree>
    <p:extLst>
      <p:ext uri="{BB962C8B-B14F-4D97-AF65-F5344CB8AC3E}">
        <p14:creationId xmlns:p14="http://schemas.microsoft.com/office/powerpoint/2010/main" val="1892836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31208"/>
            <a:ext cx="8229600" cy="4525963"/>
          </a:xfrm>
        </p:spPr>
        <p:txBody>
          <a:bodyPr/>
          <a:lstStyle/>
          <a:p>
            <a:r>
              <a:rPr lang="es-ES" dirty="0">
                <a:latin typeface="Arial" charset="0"/>
                <a:cs typeface="Arial" charset="0"/>
              </a:rPr>
              <a:t>Las dos culturas prehispánicas más importantes que la habitaron fueron los zapotecas  y los mixtecas. </a:t>
            </a:r>
          </a:p>
          <a:p>
            <a:endParaRPr lang="es-MX" dirty="0"/>
          </a:p>
        </p:txBody>
      </p:sp>
      <p:pic>
        <p:nvPicPr>
          <p:cNvPr id="1026" name="Picture 2" descr="http://4.bp.blogspot.com/_yjpWoJJXfNo/TI3Eilre8wI/AAAAAAAAAEw/SKXD9KvbkBE/s1600/montealban-01b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727" y="2750000"/>
            <a:ext cx="523875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77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2.3.3 Escultura: piedra y arcilla </a:t>
            </a:r>
            <a:endParaRPr lang="es-MX" b="1" dirty="0"/>
          </a:p>
        </p:txBody>
      </p:sp>
      <p:sp>
        <p:nvSpPr>
          <p:cNvPr id="3" name="2 Marcador de contenido"/>
          <p:cNvSpPr>
            <a:spLocks noGrp="1"/>
          </p:cNvSpPr>
          <p:nvPr>
            <p:ph idx="1"/>
          </p:nvPr>
        </p:nvSpPr>
        <p:spPr>
          <a:xfrm>
            <a:off x="457200" y="1600200"/>
            <a:ext cx="4005618" cy="4525963"/>
          </a:xfrm>
        </p:spPr>
        <p:txBody>
          <a:bodyPr>
            <a:normAutofit/>
          </a:bodyPr>
          <a:lstStyle/>
          <a:p>
            <a:r>
              <a:rPr lang="es-ES" dirty="0">
                <a:latin typeface="Arial" pitchFamily="34" charset="0"/>
                <a:cs typeface="Arial" pitchFamily="34" charset="0"/>
              </a:rPr>
              <a:t>Tienen altos y bajos relieves que complementan la </a:t>
            </a:r>
            <a:r>
              <a:rPr lang="es-ES" dirty="0" smtClean="0">
                <a:latin typeface="Arial" pitchFamily="34" charset="0"/>
                <a:cs typeface="Arial" pitchFamily="34" charset="0"/>
              </a:rPr>
              <a:t>arquitectura</a:t>
            </a:r>
          </a:p>
        </p:txBody>
      </p:sp>
      <p:pic>
        <p:nvPicPr>
          <p:cNvPr id="2050" name="Picture 2" descr="http://www.jmolivan.com/mexico/DSC04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829" y="1211434"/>
            <a:ext cx="3684895" cy="491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726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4370" y="508379"/>
            <a:ext cx="8229600" cy="4525963"/>
          </a:xfrm>
        </p:spPr>
        <p:txBody>
          <a:bodyPr/>
          <a:lstStyle/>
          <a:p>
            <a:r>
              <a:rPr lang="es-ES" dirty="0">
                <a:latin typeface="Arial" pitchFamily="34" charset="0"/>
                <a:cs typeface="Arial" pitchFamily="34" charset="0"/>
              </a:rPr>
              <a:t>La manifestación mas característica de esta cultura está en los vasos de arcilla, decorado de figuras humanas y de animales, que se conocen con el nombre de “Urnas Funerarias”.</a:t>
            </a:r>
            <a:endParaRPr lang="es-MX" dirty="0">
              <a:latin typeface="Arial" pitchFamily="34" charset="0"/>
              <a:cs typeface="Arial" pitchFamily="34" charset="0"/>
            </a:endParaRPr>
          </a:p>
          <a:p>
            <a:endParaRPr lang="es-MX" dirty="0"/>
          </a:p>
        </p:txBody>
      </p:sp>
      <p:pic>
        <p:nvPicPr>
          <p:cNvPr id="4" name="Picture 5" descr="291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916" y="3025964"/>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964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7686"/>
            <a:ext cx="8229600" cy="4525963"/>
          </a:xfrm>
        </p:spPr>
        <p:txBody>
          <a:bodyPr/>
          <a:lstStyle/>
          <a:p>
            <a:r>
              <a:rPr lang="es-MX" dirty="0">
                <a:latin typeface="Arial" pitchFamily="34" charset="0"/>
                <a:cs typeface="Arial" pitchFamily="34" charset="0"/>
              </a:rPr>
              <a:t>G</a:t>
            </a:r>
            <a:r>
              <a:rPr lang="es-MX" dirty="0" smtClean="0">
                <a:latin typeface="Arial" pitchFamily="34" charset="0"/>
                <a:cs typeface="Arial" pitchFamily="34" charset="0"/>
              </a:rPr>
              <a:t>racias </a:t>
            </a:r>
            <a:r>
              <a:rPr lang="es-MX" dirty="0">
                <a:latin typeface="Arial" pitchFamily="34" charset="0"/>
                <a:cs typeface="Arial" pitchFamily="34" charset="0"/>
              </a:rPr>
              <a:t>a </a:t>
            </a:r>
            <a:r>
              <a:rPr lang="es-MX" dirty="0" smtClean="0">
                <a:latin typeface="Arial" pitchFamily="34" charset="0"/>
                <a:cs typeface="Arial" pitchFamily="34" charset="0"/>
              </a:rPr>
              <a:t>su escultura  </a:t>
            </a:r>
            <a:r>
              <a:rPr lang="es-MX" dirty="0">
                <a:latin typeface="Arial" pitchFamily="34" charset="0"/>
                <a:cs typeface="Arial" pitchFamily="34" charset="0"/>
              </a:rPr>
              <a:t>han podido identificarse a gran cantidad de dioses como </a:t>
            </a:r>
            <a:r>
              <a:rPr lang="es-MX" dirty="0" err="1">
                <a:latin typeface="Arial" pitchFamily="34" charset="0"/>
                <a:cs typeface="Arial" pitchFamily="34" charset="0"/>
              </a:rPr>
              <a:t>Cocijo</a:t>
            </a:r>
            <a:r>
              <a:rPr lang="es-MX" dirty="0">
                <a:latin typeface="Arial" pitchFamily="34" charset="0"/>
                <a:cs typeface="Arial" pitchFamily="34" charset="0"/>
              </a:rPr>
              <a:t> o dios de la lluvia, la principal divinidad </a:t>
            </a:r>
            <a:r>
              <a:rPr lang="es-MX" dirty="0" smtClean="0">
                <a:latin typeface="Arial" pitchFamily="34" charset="0"/>
                <a:cs typeface="Arial" pitchFamily="34" charset="0"/>
              </a:rPr>
              <a:t>zapoteca</a:t>
            </a:r>
            <a:r>
              <a:rPr lang="es-MX" dirty="0">
                <a:latin typeface="Arial" pitchFamily="34" charset="0"/>
                <a:cs typeface="Arial" pitchFamily="34" charset="0"/>
              </a:rPr>
              <a:t>.</a:t>
            </a:r>
          </a:p>
        </p:txBody>
      </p:sp>
      <p:pic>
        <p:nvPicPr>
          <p:cNvPr id="4098" name="Picture 2" descr="http://1.bp.blogspot.com/-U3NLrv0eiXE/TnebNfAutcI/AAAAAAAAERY/0OeGcjAsgrA/s320/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87" y="2970592"/>
            <a:ext cx="30480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nationalgeographic.com.es/medio/2013/03/14/zapotecas1_2000x1185.jpg?random=1366821513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340" y="3097994"/>
            <a:ext cx="4360460" cy="258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18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23093"/>
            <a:ext cx="8229600" cy="3448276"/>
          </a:xfrm>
        </p:spPr>
        <p:txBody>
          <a:bodyPr>
            <a:noAutofit/>
          </a:bodyPr>
          <a:lstStyle/>
          <a:p>
            <a:pPr algn="just"/>
            <a:r>
              <a:rPr lang="es-MX" sz="2800" dirty="0" smtClean="0"/>
              <a:t/>
            </a:r>
            <a:br>
              <a:rPr lang="es-MX" sz="2800" dirty="0" smtClean="0"/>
            </a:br>
            <a:r>
              <a:rPr lang="es-MX" sz="2800" dirty="0" smtClean="0"/>
              <a:t/>
            </a:r>
            <a:br>
              <a:rPr lang="es-MX" sz="2800" dirty="0" smtClean="0"/>
            </a:br>
            <a:r>
              <a:rPr lang="es-MX" sz="2800" dirty="0"/>
              <a:t>S</a:t>
            </a:r>
            <a:r>
              <a:rPr lang="es-MX" sz="2800" dirty="0" smtClean="0"/>
              <a:t>e establecieron en los valles de Oaxaca, construyeron represas y canales, su centro ceremonial era Monte Albán. Fueron el único pueblo que desarrollo un sistema de escritura.</a:t>
            </a:r>
            <a:br>
              <a:rPr lang="es-MX" sz="2800" dirty="0" smtClean="0"/>
            </a:br>
            <a:r>
              <a:rPr lang="es-MX" sz="2800" dirty="0" smtClean="0"/>
              <a:t>Entre su arquitectura podemos encontrar las plazas sobre plataformas, las cuales son una sucesión de plazas, plataformas y consta de tres edificios. </a:t>
            </a:r>
            <a:endParaRPr lang="es-MX" sz="2800" dirty="0"/>
          </a:p>
        </p:txBody>
      </p:sp>
      <p:sp>
        <p:nvSpPr>
          <p:cNvPr id="5" name="1 Título"/>
          <p:cNvSpPr txBox="1">
            <a:spLocks/>
          </p:cNvSpPr>
          <p:nvPr/>
        </p:nvSpPr>
        <p:spPr>
          <a:xfrm>
            <a:off x="457200" y="318181"/>
            <a:ext cx="8229600" cy="563562"/>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b="1" dirty="0" smtClean="0"/>
              <a:t>Tema: </a:t>
            </a:r>
            <a:r>
              <a:rPr lang="es-MX" b="1" dirty="0"/>
              <a:t>Z</a:t>
            </a:r>
            <a:r>
              <a:rPr lang="es-MX" b="1" dirty="0" smtClean="0"/>
              <a:t>apotecas (horizonte clásico ) </a:t>
            </a:r>
            <a:endParaRPr lang="es-MX" b="1" dirty="0"/>
          </a:p>
        </p:txBody>
      </p:sp>
      <p:sp>
        <p:nvSpPr>
          <p:cNvPr id="7" name="1 Título"/>
          <p:cNvSpPr txBox="1">
            <a:spLocks/>
          </p:cNvSpPr>
          <p:nvPr/>
        </p:nvSpPr>
        <p:spPr>
          <a:xfrm>
            <a:off x="1851546" y="900973"/>
            <a:ext cx="5013277" cy="15149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dirty="0" smtClean="0"/>
              <a:t>Resumen (</a:t>
            </a:r>
            <a:r>
              <a:rPr lang="es-MX" sz="2800" dirty="0" err="1" smtClean="0"/>
              <a:t>abstract</a:t>
            </a:r>
            <a:r>
              <a:rPr lang="es-MX" sz="2800" dirty="0" smtClean="0"/>
              <a:t>)</a:t>
            </a:r>
            <a:endParaRPr lang="es-MX" sz="2800" dirty="0"/>
          </a:p>
        </p:txBody>
      </p:sp>
    </p:spTree>
    <p:extLst>
      <p:ext uri="{BB962C8B-B14F-4D97-AF65-F5344CB8AC3E}">
        <p14:creationId xmlns:p14="http://schemas.microsoft.com/office/powerpoint/2010/main" val="2295554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476476"/>
          </a:xfrm>
        </p:spPr>
        <p:txBody>
          <a:bodyPr>
            <a:noAutofit/>
          </a:bodyPr>
          <a:lstStyle/>
          <a:p>
            <a:r>
              <a:rPr lang="es-MX" sz="2800" b="1" dirty="0" smtClean="0"/>
              <a:t>Referencia bibliográfica, </a:t>
            </a:r>
            <a:r>
              <a:rPr lang="es-MX" sz="2800" b="1" dirty="0" err="1" smtClean="0"/>
              <a:t>infográficas</a:t>
            </a:r>
            <a:r>
              <a:rPr lang="es-MX" sz="2800" b="1" dirty="0" smtClean="0"/>
              <a:t> y/o </a:t>
            </a:r>
            <a:r>
              <a:rPr lang="es-MX" sz="2800" b="1" dirty="0" err="1" smtClean="0"/>
              <a:t>cibergráficas</a:t>
            </a:r>
            <a:r>
              <a:rPr lang="es-MX" sz="2800" b="1" dirty="0" smtClean="0"/>
              <a:t> </a:t>
            </a:r>
            <a:endParaRPr lang="es-MX" sz="2800" b="1" dirty="0"/>
          </a:p>
        </p:txBody>
      </p:sp>
      <p:sp>
        <p:nvSpPr>
          <p:cNvPr id="5" name="4 Marcador de contenido"/>
          <p:cNvSpPr>
            <a:spLocks noGrp="1"/>
          </p:cNvSpPr>
          <p:nvPr>
            <p:ph idx="1"/>
          </p:nvPr>
        </p:nvSpPr>
        <p:spPr/>
        <p:txBody>
          <a:bodyPr/>
          <a:lstStyle/>
          <a:p>
            <a:r>
              <a:rPr lang="es-MX" dirty="0">
                <a:hlinkClick r:id="rId2"/>
              </a:rPr>
              <a:t>http://</a:t>
            </a:r>
            <a:r>
              <a:rPr lang="es-MX" dirty="0" smtClean="0">
                <a:hlinkClick r:id="rId2"/>
              </a:rPr>
              <a:t>homines.com/arte/cultura_zapoteca/index.htm</a:t>
            </a:r>
            <a:endParaRPr lang="es-MX" dirty="0" smtClean="0"/>
          </a:p>
          <a:p>
            <a:r>
              <a:rPr lang="es-MX" dirty="0">
                <a:hlinkClick r:id="rId3"/>
              </a:rPr>
              <a:t>http://</a:t>
            </a:r>
            <a:r>
              <a:rPr lang="es-MX" dirty="0" smtClean="0">
                <a:hlinkClick r:id="rId3"/>
              </a:rPr>
              <a:t>www.historiacultural.com/2010/02/cultura-zapoteca-mesoamerica.html</a:t>
            </a:r>
            <a:endParaRPr lang="es-MX" dirty="0" smtClean="0"/>
          </a:p>
          <a:p>
            <a:r>
              <a:rPr lang="es-MX" dirty="0">
                <a:hlinkClick r:id="rId4"/>
              </a:rPr>
              <a:t>http://</a:t>
            </a:r>
            <a:r>
              <a:rPr lang="es-MX" dirty="0" smtClean="0">
                <a:hlinkClick r:id="rId4"/>
              </a:rPr>
              <a:t>www.mexicodesconocido.com.mx/los-zapotecos.html</a:t>
            </a:r>
            <a:endParaRPr lang="es-MX" dirty="0" smtClean="0"/>
          </a:p>
          <a:p>
            <a:r>
              <a:rPr lang="es-MX" dirty="0">
                <a:hlinkClick r:id="rId5"/>
              </a:rPr>
              <a:t>http://</a:t>
            </a:r>
            <a:r>
              <a:rPr lang="es-MX" dirty="0" smtClean="0">
                <a:hlinkClick r:id="rId5"/>
              </a:rPr>
              <a:t>www.historiademexicobreve.com/2012/08/cultura-zapoteca.html</a:t>
            </a:r>
            <a:r>
              <a:rPr lang="es-MX" dirty="0" smtClean="0"/>
              <a:t> </a:t>
            </a:r>
            <a:endParaRPr lang="es-MX" dirty="0"/>
          </a:p>
        </p:txBody>
      </p:sp>
    </p:spTree>
    <p:extLst>
      <p:ext uri="{BB962C8B-B14F-4D97-AF65-F5344CB8AC3E}">
        <p14:creationId xmlns:p14="http://schemas.microsoft.com/office/powerpoint/2010/main" val="1268929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66383" y="790328"/>
            <a:ext cx="8229600" cy="43548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MX" sz="2800" dirty="0"/>
              <a:t>Así mismo encontramos Monte Albán fundada aproximadamente en el año 300 </a:t>
            </a:r>
            <a:r>
              <a:rPr lang="es-MX" sz="2800" dirty="0" smtClean="0"/>
              <a:t>A.C.</a:t>
            </a:r>
            <a:endParaRPr lang="es-MX" sz="2800" dirty="0" smtClean="0"/>
          </a:p>
          <a:p>
            <a:pPr algn="just"/>
            <a:r>
              <a:rPr lang="es-MX" sz="2800" dirty="0" smtClean="0"/>
              <a:t>En cuanto a la escultura nos habla que tiene altos y bajos relieves que complementan la arquitectura, la manifestación mas característica de la escultura zapoteca son los vasos de arcilla.</a:t>
            </a:r>
          </a:p>
        </p:txBody>
      </p:sp>
    </p:spTree>
    <p:extLst>
      <p:ext uri="{BB962C8B-B14F-4D97-AF65-F5344CB8AC3E}">
        <p14:creationId xmlns:p14="http://schemas.microsoft.com/office/powerpoint/2010/main" val="4097374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674676"/>
            <a:ext cx="8229600" cy="4525963"/>
          </a:xfrm>
        </p:spPr>
        <p:txBody>
          <a:bodyPr>
            <a:normAutofit lnSpcReduction="10000"/>
          </a:bodyPr>
          <a:lstStyle/>
          <a:p>
            <a:pPr algn="just"/>
            <a:r>
              <a:rPr lang="en-US" dirty="0"/>
              <a:t>They settled in the valleys of Oaxaca, built dams and canals. Their ceremonial center was Monte </a:t>
            </a:r>
            <a:r>
              <a:rPr lang="en-US" dirty="0" err="1"/>
              <a:t>Albán</a:t>
            </a:r>
            <a:r>
              <a:rPr lang="en-US" dirty="0"/>
              <a:t>. Besides, they were the only people developing a writing system. Among its architecture, places on platforms can be found, which are a series of plazas, platforms and consists of three buildings. </a:t>
            </a:r>
            <a:endParaRPr lang="es-MX" dirty="0"/>
          </a:p>
          <a:p>
            <a:pPr algn="just"/>
            <a:r>
              <a:rPr lang="en-US" dirty="0"/>
              <a:t>Also Monte Alban was founded around the year 300 BC. </a:t>
            </a:r>
            <a:endParaRPr lang="es-MX" dirty="0"/>
          </a:p>
          <a:p>
            <a:endParaRPr lang="es-MX" dirty="0"/>
          </a:p>
        </p:txBody>
      </p:sp>
      <p:sp>
        <p:nvSpPr>
          <p:cNvPr id="3" name="2 CuadroTexto"/>
          <p:cNvSpPr txBox="1"/>
          <p:nvPr/>
        </p:nvSpPr>
        <p:spPr>
          <a:xfrm>
            <a:off x="239485" y="5564875"/>
            <a:ext cx="8719457" cy="369332"/>
          </a:xfrm>
          <a:prstGeom prst="rect">
            <a:avLst/>
          </a:prstGeom>
          <a:noFill/>
        </p:spPr>
        <p:txBody>
          <a:bodyPr wrap="square" rtlCol="0">
            <a:spAutoFit/>
          </a:bodyPr>
          <a:lstStyle/>
          <a:p>
            <a:r>
              <a:rPr lang="es-MX" dirty="0" smtClean="0"/>
              <a:t>Palabras clave (</a:t>
            </a:r>
            <a:r>
              <a:rPr lang="es-MX" dirty="0" err="1" smtClean="0"/>
              <a:t>keywords</a:t>
            </a:r>
            <a:r>
              <a:rPr lang="es-MX" dirty="0" smtClean="0"/>
              <a:t>): ____________________________________________________</a:t>
            </a:r>
            <a:endParaRPr lang="es-MX" dirty="0"/>
          </a:p>
        </p:txBody>
      </p:sp>
    </p:spTree>
    <p:extLst>
      <p:ext uri="{BB962C8B-B14F-4D97-AF65-F5344CB8AC3E}">
        <p14:creationId xmlns:p14="http://schemas.microsoft.com/office/powerpoint/2010/main" val="3662084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4412" y="781334"/>
            <a:ext cx="8229600" cy="4525963"/>
          </a:xfrm>
        </p:spPr>
        <p:txBody>
          <a:bodyPr/>
          <a:lstStyle/>
          <a:p>
            <a:pPr algn="just"/>
            <a:r>
              <a:rPr lang="en-US" dirty="0"/>
              <a:t>About sculpture high and low reliefs can be seen that complement the architecture as well as the most important characteristic of </a:t>
            </a:r>
            <a:r>
              <a:rPr lang="en-US" dirty="0" err="1"/>
              <a:t>Zapotec</a:t>
            </a:r>
            <a:r>
              <a:rPr lang="en-US" dirty="0"/>
              <a:t> sculpture are clay vessels.</a:t>
            </a:r>
            <a:endParaRPr lang="es-MX" dirty="0"/>
          </a:p>
          <a:p>
            <a:pPr marL="0" indent="0">
              <a:buNone/>
            </a:pPr>
            <a:endParaRPr lang="es-MX" dirty="0"/>
          </a:p>
        </p:txBody>
      </p:sp>
      <p:sp>
        <p:nvSpPr>
          <p:cNvPr id="4" name="3 CuadroTexto"/>
          <p:cNvSpPr txBox="1"/>
          <p:nvPr/>
        </p:nvSpPr>
        <p:spPr>
          <a:xfrm>
            <a:off x="239483" y="4056433"/>
            <a:ext cx="8719457" cy="1815882"/>
          </a:xfrm>
          <a:prstGeom prst="rect">
            <a:avLst/>
          </a:prstGeom>
          <a:noFill/>
        </p:spPr>
        <p:txBody>
          <a:bodyPr wrap="square" rtlCol="0">
            <a:spAutoFit/>
          </a:bodyPr>
          <a:lstStyle/>
          <a:p>
            <a:r>
              <a:rPr lang="es-MX" sz="2800" u="sng" dirty="0" smtClean="0"/>
              <a:t>Palabras clave (</a:t>
            </a:r>
            <a:r>
              <a:rPr lang="es-MX" sz="2800" u="sng" dirty="0" err="1" smtClean="0"/>
              <a:t>keywords</a:t>
            </a:r>
            <a:r>
              <a:rPr lang="es-MX" sz="2800" u="sng" dirty="0" smtClean="0"/>
              <a:t>):  </a:t>
            </a:r>
            <a:r>
              <a:rPr lang="es-MX" sz="2800" dirty="0" smtClean="0"/>
              <a:t>Arquitectura, zapoteca, plaza, </a:t>
            </a:r>
            <a:r>
              <a:rPr lang="es-MX" sz="2800" dirty="0"/>
              <a:t>M</a:t>
            </a:r>
            <a:r>
              <a:rPr lang="es-MX" sz="2800" dirty="0" smtClean="0"/>
              <a:t>onte Albán, escultura, piedra, arcilla. </a:t>
            </a:r>
          </a:p>
          <a:p>
            <a:r>
              <a:rPr lang="en-US" sz="2800" dirty="0"/>
              <a:t>A</a:t>
            </a:r>
            <a:r>
              <a:rPr lang="en-US" sz="2800" dirty="0" smtClean="0"/>
              <a:t>rchitecture</a:t>
            </a:r>
            <a:r>
              <a:rPr lang="en-US" sz="2800" dirty="0"/>
              <a:t>, </a:t>
            </a:r>
            <a:r>
              <a:rPr lang="en-US" sz="2800" dirty="0" err="1"/>
              <a:t>Zapotec</a:t>
            </a:r>
            <a:r>
              <a:rPr lang="en-US" sz="2800" dirty="0"/>
              <a:t>, square, Monte Alban, sculpture, stone, </a:t>
            </a:r>
            <a:r>
              <a:rPr lang="en-US" sz="2800" dirty="0" smtClean="0"/>
              <a:t>clay.</a:t>
            </a:r>
            <a:endParaRPr lang="es-MX" sz="2800" dirty="0"/>
          </a:p>
        </p:txBody>
      </p:sp>
    </p:spTree>
    <p:extLst>
      <p:ext uri="{BB962C8B-B14F-4D97-AF65-F5344CB8AC3E}">
        <p14:creationId xmlns:p14="http://schemas.microsoft.com/office/powerpoint/2010/main" val="442436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b="1" dirty="0" smtClean="0"/>
              <a:t>2.3.1 </a:t>
            </a:r>
            <a:r>
              <a:rPr lang="es-MX" b="1" dirty="0"/>
              <a:t>A</a:t>
            </a:r>
            <a:r>
              <a:rPr lang="es-MX" b="1" dirty="0" smtClean="0"/>
              <a:t>ntecedentes geográficos, históricos y culturales </a:t>
            </a:r>
            <a:endParaRPr lang="es-MX" b="1" dirty="0"/>
          </a:p>
        </p:txBody>
      </p:sp>
      <p:sp>
        <p:nvSpPr>
          <p:cNvPr id="5" name="4 Marcador de contenido"/>
          <p:cNvSpPr>
            <a:spLocks noGrp="1"/>
          </p:cNvSpPr>
          <p:nvPr>
            <p:ph idx="1"/>
          </p:nvPr>
        </p:nvSpPr>
        <p:spPr>
          <a:xfrm>
            <a:off x="150125" y="1862920"/>
            <a:ext cx="8666330" cy="4525963"/>
          </a:xfrm>
        </p:spPr>
        <p:txBody>
          <a:bodyPr>
            <a:normAutofit/>
          </a:bodyPr>
          <a:lstStyle/>
          <a:p>
            <a:r>
              <a:rPr lang="es-ES" dirty="0">
                <a:latin typeface="Arial" charset="0"/>
                <a:cs typeface="Arial" charset="0"/>
              </a:rPr>
              <a:t>Se establecieron en los valles </a:t>
            </a:r>
            <a:r>
              <a:rPr lang="es-ES" dirty="0" smtClean="0">
                <a:latin typeface="Arial" charset="0"/>
                <a:cs typeface="Arial" charset="0"/>
              </a:rPr>
              <a:t>centrales de Oaxaca.</a:t>
            </a:r>
          </a:p>
          <a:p>
            <a:r>
              <a:rPr lang="es-ES" dirty="0">
                <a:latin typeface="Arial" charset="0"/>
                <a:cs typeface="Arial" charset="0"/>
              </a:rPr>
              <a:t>Construyeron represas y canales de </a:t>
            </a:r>
            <a:r>
              <a:rPr lang="es-ES" dirty="0" smtClean="0">
                <a:latin typeface="Arial" charset="0"/>
                <a:cs typeface="Arial" charset="0"/>
              </a:rPr>
              <a:t>riego. </a:t>
            </a:r>
          </a:p>
          <a:p>
            <a:r>
              <a:rPr lang="es-ES" dirty="0" smtClean="0">
                <a:latin typeface="Arial" charset="0"/>
                <a:cs typeface="Arial" charset="0"/>
              </a:rPr>
              <a:t>El </a:t>
            </a:r>
            <a:r>
              <a:rPr lang="es-ES" dirty="0">
                <a:latin typeface="Arial" charset="0"/>
                <a:cs typeface="Arial" charset="0"/>
              </a:rPr>
              <a:t>corazón de esta zona era el centro ceremonial de </a:t>
            </a:r>
            <a:r>
              <a:rPr lang="es-ES" b="1" dirty="0">
                <a:latin typeface="Arial" charset="0"/>
                <a:cs typeface="Arial" charset="0"/>
              </a:rPr>
              <a:t>Monte Albán</a:t>
            </a:r>
          </a:p>
          <a:p>
            <a:pPr marL="0" indent="0">
              <a:buNone/>
            </a:pPr>
            <a:endParaRPr lang="es-MX" dirty="0"/>
          </a:p>
        </p:txBody>
      </p:sp>
    </p:spTree>
    <p:extLst>
      <p:ext uri="{BB962C8B-B14F-4D97-AF65-F5344CB8AC3E}">
        <p14:creationId xmlns:p14="http://schemas.microsoft.com/office/powerpoint/2010/main" val="2149120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9624" y="1491018"/>
            <a:ext cx="3756155" cy="4525963"/>
          </a:xfrm>
        </p:spPr>
        <p:txBody>
          <a:bodyPr/>
          <a:lstStyle/>
          <a:p>
            <a:r>
              <a:rPr lang="es-ES" dirty="0">
                <a:latin typeface="Arial" charset="0"/>
                <a:cs typeface="Arial" charset="0"/>
              </a:rPr>
              <a:t>Los zapotecas </a:t>
            </a:r>
            <a:r>
              <a:rPr lang="es-ES" dirty="0" smtClean="0">
                <a:latin typeface="Arial" charset="0"/>
                <a:cs typeface="Arial" charset="0"/>
              </a:rPr>
              <a:t>desarrollaron </a:t>
            </a:r>
            <a:r>
              <a:rPr lang="es-ES" dirty="0">
                <a:latin typeface="Arial" charset="0"/>
                <a:cs typeface="Arial" charset="0"/>
              </a:rPr>
              <a:t>un sistema completo de </a:t>
            </a:r>
            <a:r>
              <a:rPr lang="es-ES" dirty="0" smtClean="0">
                <a:latin typeface="Arial" charset="0"/>
                <a:cs typeface="Arial" charset="0"/>
              </a:rPr>
              <a:t>escritura </a:t>
            </a:r>
          </a:p>
          <a:p>
            <a:endParaRPr lang="es-MX" dirty="0"/>
          </a:p>
        </p:txBody>
      </p:sp>
      <p:pic>
        <p:nvPicPr>
          <p:cNvPr id="7" name="4 Imagen" descr="ZAPOTEC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5779" y="1266841"/>
            <a:ext cx="4620549" cy="339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531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a:latin typeface="Arial" charset="0"/>
                <a:cs typeface="Arial" charset="0"/>
              </a:rPr>
              <a:t>Desarrollaron un estilo de cerámica con mucho colorido y elaboraron </a:t>
            </a:r>
            <a:r>
              <a:rPr lang="es-ES" dirty="0" smtClean="0">
                <a:latin typeface="Arial" charset="0"/>
                <a:cs typeface="Arial" charset="0"/>
              </a:rPr>
              <a:t>códices que </a:t>
            </a:r>
            <a:r>
              <a:rPr lang="es-ES" dirty="0">
                <a:latin typeface="Arial" charset="0"/>
                <a:cs typeface="Arial" charset="0"/>
              </a:rPr>
              <a:t>narran historias de los grandes jefes de sus señoríos. </a:t>
            </a:r>
          </a:p>
          <a:p>
            <a:r>
              <a:rPr lang="es-MX" dirty="0">
                <a:latin typeface="Arial" pitchFamily="34" charset="0"/>
                <a:cs typeface="Arial" pitchFamily="34" charset="0"/>
              </a:rPr>
              <a:t>Entre los mitos que existen se dice que son descendientes de la roca las arenas.</a:t>
            </a:r>
          </a:p>
          <a:p>
            <a:endParaRPr lang="es-MX" dirty="0"/>
          </a:p>
        </p:txBody>
      </p:sp>
    </p:spTree>
    <p:extLst>
      <p:ext uri="{BB962C8B-B14F-4D97-AF65-F5344CB8AC3E}">
        <p14:creationId xmlns:p14="http://schemas.microsoft.com/office/powerpoint/2010/main" val="2887133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9182" y="1508201"/>
            <a:ext cx="4701654" cy="4525963"/>
          </a:xfrm>
        </p:spPr>
        <p:txBody>
          <a:bodyPr/>
          <a:lstStyle/>
          <a:p>
            <a:r>
              <a:rPr lang="es-MX" dirty="0">
                <a:latin typeface="Arial" pitchFamily="34" charset="0"/>
                <a:cs typeface="Arial" pitchFamily="34" charset="0"/>
              </a:rPr>
              <a:t>El nombre zapoteca proviene del </a:t>
            </a:r>
            <a:r>
              <a:rPr lang="es-MX" dirty="0" smtClean="0">
                <a:latin typeface="Arial" pitchFamily="34" charset="0"/>
                <a:cs typeface="Arial" pitchFamily="34" charset="0"/>
              </a:rPr>
              <a:t>náhuatl</a:t>
            </a:r>
            <a:r>
              <a:rPr lang="es-MX" dirty="0">
                <a:latin typeface="Arial" pitchFamily="34" charset="0"/>
                <a:cs typeface="Arial" pitchFamily="34" charset="0"/>
              </a:rPr>
              <a:t> </a:t>
            </a:r>
            <a:r>
              <a:rPr lang="es-MX" i="1" dirty="0" smtClean="0">
                <a:latin typeface="Arial" pitchFamily="34" charset="0"/>
                <a:cs typeface="Arial" pitchFamily="34" charset="0"/>
              </a:rPr>
              <a:t>"</a:t>
            </a:r>
            <a:r>
              <a:rPr lang="es-MX" i="1" dirty="0" err="1" smtClean="0">
                <a:latin typeface="Arial" pitchFamily="34" charset="0"/>
                <a:cs typeface="Arial" pitchFamily="34" charset="0"/>
              </a:rPr>
              <a:t>Tzapotécatl</a:t>
            </a:r>
            <a:r>
              <a:rPr lang="es-MX" i="1" dirty="0">
                <a:latin typeface="Arial" pitchFamily="34" charset="0"/>
                <a:cs typeface="Arial" pitchFamily="34" charset="0"/>
              </a:rPr>
              <a:t>"</a:t>
            </a:r>
            <a:r>
              <a:rPr lang="es-MX" dirty="0">
                <a:latin typeface="Arial" pitchFamily="34" charset="0"/>
                <a:cs typeface="Arial" pitchFamily="34" charset="0"/>
              </a:rPr>
              <a:t>, que significa pueblo del </a:t>
            </a:r>
            <a:r>
              <a:rPr lang="es-MX" dirty="0" smtClean="0">
                <a:latin typeface="Arial" pitchFamily="34" charset="0"/>
                <a:cs typeface="Arial" pitchFamily="34" charset="0"/>
              </a:rPr>
              <a:t>Zapote.</a:t>
            </a:r>
          </a:p>
          <a:p>
            <a:pPr marL="0" indent="0">
              <a:buNone/>
            </a:pPr>
            <a:endParaRPr lang="es-MX" dirty="0">
              <a:latin typeface="Arial" pitchFamily="34" charset="0"/>
              <a:cs typeface="Arial" pitchFamily="34" charset="0"/>
            </a:endParaRPr>
          </a:p>
        </p:txBody>
      </p:sp>
      <p:pic>
        <p:nvPicPr>
          <p:cNvPr id="3074" name="Picture 2" descr="http://www.profesorenlinea.cl/imagenPaises/MexicoHistoria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846" y="359822"/>
            <a:ext cx="4703027" cy="564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964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TotalTime>
  <Words>583</Words>
  <Application>Microsoft Office PowerPoint</Application>
  <PresentationFormat>Presentación en pantalla (4:3)</PresentationFormat>
  <Paragraphs>46</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Calibri</vt:lpstr>
      <vt:lpstr>Tema de Office</vt:lpstr>
      <vt:lpstr>Academia:  Arte</vt:lpstr>
      <vt:lpstr>  Se establecieron en los valles de Oaxaca, construyeron represas y canales, su centro ceremonial era Monte Albán. Fueron el único pueblo que desarrollo un sistema de escritura. Entre su arquitectura podemos encontrar las plazas sobre plataformas, las cuales son una sucesión de plazas, plataformas y consta de tres edificios. </vt:lpstr>
      <vt:lpstr>Presentación de PowerPoint</vt:lpstr>
      <vt:lpstr>Presentación de PowerPoint</vt:lpstr>
      <vt:lpstr>Presentación de PowerPoint</vt:lpstr>
      <vt:lpstr>2.3.1 Antecedentes geográficos, históricos y culturales </vt:lpstr>
      <vt:lpstr>Presentación de PowerPoint</vt:lpstr>
      <vt:lpstr>Presentación de PowerPoint</vt:lpstr>
      <vt:lpstr>Presentación de PowerPoint</vt:lpstr>
      <vt:lpstr>2.3.2 Arquitectura </vt:lpstr>
      <vt:lpstr>2.3.2.1 Plazas sobre plataformas</vt:lpstr>
      <vt:lpstr>Presentación de PowerPoint</vt:lpstr>
      <vt:lpstr>2.3.2.2 Monte Albán </vt:lpstr>
      <vt:lpstr>Presentación de PowerPoint</vt:lpstr>
      <vt:lpstr>Presentación de PowerPoint</vt:lpstr>
      <vt:lpstr>Presentación de PowerPoint</vt:lpstr>
      <vt:lpstr>2.3.3 Escultura: piedra y arcilla </vt:lpstr>
      <vt:lpstr>Presentación de PowerPoint</vt:lpstr>
      <vt:lpstr>Presentación de PowerPoint</vt:lpstr>
      <vt:lpstr>Referencia bibliográfica, infográficas y/o cibergráficas </vt:lpstr>
    </vt:vector>
  </TitlesOfParts>
  <Company>IDEASON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Gerardo Ortega</dc:creator>
  <cp:lastModifiedBy>Trabajo Social</cp:lastModifiedBy>
  <cp:revision>21</cp:revision>
  <dcterms:created xsi:type="dcterms:W3CDTF">2014-09-19T21:39:49Z</dcterms:created>
  <dcterms:modified xsi:type="dcterms:W3CDTF">2014-10-17T17:47:25Z</dcterms:modified>
</cp:coreProperties>
</file>