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63" r:id="rId3"/>
    <p:sldId id="258" r:id="rId4"/>
    <p:sldId id="261" r:id="rId5"/>
    <p:sldId id="264" r:id="rId6"/>
    <p:sldId id="265" r:id="rId7"/>
    <p:sldId id="267" r:id="rId8"/>
    <p:sldId id="271" r:id="rId9"/>
    <p:sldId id="269" r:id="rId10"/>
    <p:sldId id="266" r:id="rId11"/>
    <p:sldId id="260" r:id="rId12"/>
    <p:sldId id="272" r:id="rId13"/>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624" autoAdjust="0"/>
  </p:normalViewPr>
  <p:slideViewPr>
    <p:cSldViewPr snapToGrid="0" snapToObjects="1">
      <p:cViewPr>
        <p:scale>
          <a:sx n="66" d="100"/>
          <a:sy n="66" d="100"/>
        </p:scale>
        <p:origin x="-1464" y="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EDB534-3BEA-4B11-97F5-FBEAC77A550C}" type="datetimeFigureOut">
              <a:rPr lang="es-MX" smtClean="0"/>
              <a:t>15/10/2014</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F0BD80-05C4-415A-A012-81FC5C01448C}" type="slidenum">
              <a:rPr lang="es-MX" smtClean="0"/>
              <a:t>‹Nº›</a:t>
            </a:fld>
            <a:endParaRPr lang="es-MX"/>
          </a:p>
        </p:txBody>
      </p:sp>
    </p:spTree>
    <p:extLst>
      <p:ext uri="{BB962C8B-B14F-4D97-AF65-F5344CB8AC3E}">
        <p14:creationId xmlns:p14="http://schemas.microsoft.com/office/powerpoint/2010/main" val="2987431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5F0BD80-05C4-415A-A012-81FC5C01448C}" type="slidenum">
              <a:rPr lang="es-MX" smtClean="0"/>
              <a:t>11</a:t>
            </a:fld>
            <a:endParaRPr lang="es-MX"/>
          </a:p>
        </p:txBody>
      </p:sp>
    </p:spTree>
    <p:extLst>
      <p:ext uri="{BB962C8B-B14F-4D97-AF65-F5344CB8AC3E}">
        <p14:creationId xmlns:p14="http://schemas.microsoft.com/office/powerpoint/2010/main" val="758563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5F0BD80-05C4-415A-A012-81FC5C01448C}" type="slidenum">
              <a:rPr lang="es-MX" smtClean="0"/>
              <a:t>12</a:t>
            </a:fld>
            <a:endParaRPr lang="es-MX"/>
          </a:p>
        </p:txBody>
      </p:sp>
    </p:spTree>
    <p:extLst>
      <p:ext uri="{BB962C8B-B14F-4D97-AF65-F5344CB8AC3E}">
        <p14:creationId xmlns:p14="http://schemas.microsoft.com/office/powerpoint/2010/main" val="280054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B7183175-6399-754D-AAA8-CE37BE8AC21C}" type="datetimeFigureOut">
              <a:rPr lang="es-ES" smtClean="0"/>
              <a:t>15/10/2014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1465EC8-3B85-854F-89CD-4AC270FC047F}" type="slidenum">
              <a:rPr lang="es-ES" smtClean="0"/>
              <a:t>‹Nº›</a:t>
            </a:fld>
            <a:endParaRPr lang="es-ES"/>
          </a:p>
        </p:txBody>
      </p:sp>
    </p:spTree>
    <p:extLst>
      <p:ext uri="{BB962C8B-B14F-4D97-AF65-F5344CB8AC3E}">
        <p14:creationId xmlns:p14="http://schemas.microsoft.com/office/powerpoint/2010/main" val="147957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7183175-6399-754D-AAA8-CE37BE8AC21C}" type="datetimeFigureOut">
              <a:rPr lang="es-ES" smtClean="0"/>
              <a:t>15/10/2014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1465EC8-3B85-854F-89CD-4AC270FC047F}" type="slidenum">
              <a:rPr lang="es-ES" smtClean="0"/>
              <a:t>‹Nº›</a:t>
            </a:fld>
            <a:endParaRPr lang="es-ES"/>
          </a:p>
        </p:txBody>
      </p:sp>
    </p:spTree>
    <p:extLst>
      <p:ext uri="{BB962C8B-B14F-4D97-AF65-F5344CB8AC3E}">
        <p14:creationId xmlns:p14="http://schemas.microsoft.com/office/powerpoint/2010/main" val="996141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7183175-6399-754D-AAA8-CE37BE8AC21C}" type="datetimeFigureOut">
              <a:rPr lang="es-ES" smtClean="0"/>
              <a:t>15/10/2014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1465EC8-3B85-854F-89CD-4AC270FC047F}" type="slidenum">
              <a:rPr lang="es-ES" smtClean="0"/>
              <a:t>‹Nº›</a:t>
            </a:fld>
            <a:endParaRPr lang="es-ES"/>
          </a:p>
        </p:txBody>
      </p:sp>
    </p:spTree>
    <p:extLst>
      <p:ext uri="{BB962C8B-B14F-4D97-AF65-F5344CB8AC3E}">
        <p14:creationId xmlns:p14="http://schemas.microsoft.com/office/powerpoint/2010/main" val="2152642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7183175-6399-754D-AAA8-CE37BE8AC21C}" type="datetimeFigureOut">
              <a:rPr lang="es-ES" smtClean="0"/>
              <a:t>15/10/2014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1465EC8-3B85-854F-89CD-4AC270FC047F}" type="slidenum">
              <a:rPr lang="es-ES" smtClean="0"/>
              <a:t>‹Nº›</a:t>
            </a:fld>
            <a:endParaRPr lang="es-ES"/>
          </a:p>
        </p:txBody>
      </p:sp>
    </p:spTree>
    <p:extLst>
      <p:ext uri="{BB962C8B-B14F-4D97-AF65-F5344CB8AC3E}">
        <p14:creationId xmlns:p14="http://schemas.microsoft.com/office/powerpoint/2010/main" val="130283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B7183175-6399-754D-AAA8-CE37BE8AC21C}" type="datetimeFigureOut">
              <a:rPr lang="es-ES" smtClean="0"/>
              <a:t>15/10/2014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1465EC8-3B85-854F-89CD-4AC270FC047F}" type="slidenum">
              <a:rPr lang="es-ES" smtClean="0"/>
              <a:t>‹Nº›</a:t>
            </a:fld>
            <a:endParaRPr lang="es-ES"/>
          </a:p>
        </p:txBody>
      </p:sp>
    </p:spTree>
    <p:extLst>
      <p:ext uri="{BB962C8B-B14F-4D97-AF65-F5344CB8AC3E}">
        <p14:creationId xmlns:p14="http://schemas.microsoft.com/office/powerpoint/2010/main" val="3578274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B7183175-6399-754D-AAA8-CE37BE8AC21C}" type="datetimeFigureOut">
              <a:rPr lang="es-ES" smtClean="0"/>
              <a:t>15/10/2014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1465EC8-3B85-854F-89CD-4AC270FC047F}" type="slidenum">
              <a:rPr lang="es-ES" smtClean="0"/>
              <a:t>‹Nº›</a:t>
            </a:fld>
            <a:endParaRPr lang="es-ES"/>
          </a:p>
        </p:txBody>
      </p:sp>
    </p:spTree>
    <p:extLst>
      <p:ext uri="{BB962C8B-B14F-4D97-AF65-F5344CB8AC3E}">
        <p14:creationId xmlns:p14="http://schemas.microsoft.com/office/powerpoint/2010/main" val="3323740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B7183175-6399-754D-AAA8-CE37BE8AC21C}" type="datetimeFigureOut">
              <a:rPr lang="es-ES" smtClean="0"/>
              <a:t>15/10/2014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1465EC8-3B85-854F-89CD-4AC270FC047F}" type="slidenum">
              <a:rPr lang="es-ES" smtClean="0"/>
              <a:t>‹Nº›</a:t>
            </a:fld>
            <a:endParaRPr lang="es-ES"/>
          </a:p>
        </p:txBody>
      </p:sp>
    </p:spTree>
    <p:extLst>
      <p:ext uri="{BB962C8B-B14F-4D97-AF65-F5344CB8AC3E}">
        <p14:creationId xmlns:p14="http://schemas.microsoft.com/office/powerpoint/2010/main" val="1681909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B7183175-6399-754D-AAA8-CE37BE8AC21C}" type="datetimeFigureOut">
              <a:rPr lang="es-ES" smtClean="0"/>
              <a:t>15/10/2014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1465EC8-3B85-854F-89CD-4AC270FC047F}" type="slidenum">
              <a:rPr lang="es-ES" smtClean="0"/>
              <a:t>‹Nº›</a:t>
            </a:fld>
            <a:endParaRPr lang="es-ES"/>
          </a:p>
        </p:txBody>
      </p:sp>
    </p:spTree>
    <p:extLst>
      <p:ext uri="{BB962C8B-B14F-4D97-AF65-F5344CB8AC3E}">
        <p14:creationId xmlns:p14="http://schemas.microsoft.com/office/powerpoint/2010/main" val="2326535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7183175-6399-754D-AAA8-CE37BE8AC21C}" type="datetimeFigureOut">
              <a:rPr lang="es-ES" smtClean="0"/>
              <a:t>15/10/2014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1465EC8-3B85-854F-89CD-4AC270FC047F}" type="slidenum">
              <a:rPr lang="es-ES" smtClean="0"/>
              <a:t>‹Nº›</a:t>
            </a:fld>
            <a:endParaRPr lang="es-ES"/>
          </a:p>
        </p:txBody>
      </p:sp>
    </p:spTree>
    <p:extLst>
      <p:ext uri="{BB962C8B-B14F-4D97-AF65-F5344CB8AC3E}">
        <p14:creationId xmlns:p14="http://schemas.microsoft.com/office/powerpoint/2010/main" val="622951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B7183175-6399-754D-AAA8-CE37BE8AC21C}" type="datetimeFigureOut">
              <a:rPr lang="es-ES" smtClean="0"/>
              <a:t>15/10/2014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1465EC8-3B85-854F-89CD-4AC270FC047F}" type="slidenum">
              <a:rPr lang="es-ES" smtClean="0"/>
              <a:t>‹Nº›</a:t>
            </a:fld>
            <a:endParaRPr lang="es-ES"/>
          </a:p>
        </p:txBody>
      </p:sp>
    </p:spTree>
    <p:extLst>
      <p:ext uri="{BB962C8B-B14F-4D97-AF65-F5344CB8AC3E}">
        <p14:creationId xmlns:p14="http://schemas.microsoft.com/office/powerpoint/2010/main" val="314372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B7183175-6399-754D-AAA8-CE37BE8AC21C}" type="datetimeFigureOut">
              <a:rPr lang="es-ES" smtClean="0"/>
              <a:t>15/10/2014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1465EC8-3B85-854F-89CD-4AC270FC047F}" type="slidenum">
              <a:rPr lang="es-ES" smtClean="0"/>
              <a:t>‹Nº›</a:t>
            </a:fld>
            <a:endParaRPr lang="es-ES"/>
          </a:p>
        </p:txBody>
      </p:sp>
    </p:spTree>
    <p:extLst>
      <p:ext uri="{BB962C8B-B14F-4D97-AF65-F5344CB8AC3E}">
        <p14:creationId xmlns:p14="http://schemas.microsoft.com/office/powerpoint/2010/main" val="3769747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83175-6399-754D-AAA8-CE37BE8AC21C}" type="datetimeFigureOut">
              <a:rPr lang="es-ES" smtClean="0"/>
              <a:t>15/10/2014</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465EC8-3B85-854F-89CD-4AC270FC047F}" type="slidenum">
              <a:rPr lang="es-ES" smtClean="0"/>
              <a:t>‹Nº›</a:t>
            </a:fld>
            <a:endParaRPr lang="es-ES"/>
          </a:p>
        </p:txBody>
      </p:sp>
    </p:spTree>
    <p:extLst>
      <p:ext uri="{BB962C8B-B14F-4D97-AF65-F5344CB8AC3E}">
        <p14:creationId xmlns:p14="http://schemas.microsoft.com/office/powerpoint/2010/main" val="508788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RES-0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65818"/>
          </a:xfrm>
          <a:prstGeom prst="rect">
            <a:avLst/>
          </a:prstGeom>
        </p:spPr>
      </p:pic>
      <p:sp>
        <p:nvSpPr>
          <p:cNvPr id="2" name="1 Título"/>
          <p:cNvSpPr>
            <a:spLocks noGrp="1"/>
          </p:cNvSpPr>
          <p:nvPr>
            <p:ph type="ctrTitle"/>
          </p:nvPr>
        </p:nvSpPr>
        <p:spPr>
          <a:xfrm>
            <a:off x="272140" y="203651"/>
            <a:ext cx="8273146" cy="1233259"/>
          </a:xfrm>
        </p:spPr>
        <p:txBody>
          <a:bodyPr>
            <a:normAutofit/>
          </a:bodyPr>
          <a:lstStyle/>
          <a:p>
            <a:pPr algn="l"/>
            <a:r>
              <a:rPr lang="es-MX" b="1" dirty="0" smtClean="0"/>
              <a:t>Academia:</a:t>
            </a:r>
            <a:r>
              <a:rPr lang="es-MX" dirty="0" smtClean="0"/>
              <a:t> Español</a:t>
            </a:r>
            <a:endParaRPr lang="es-MX" dirty="0"/>
          </a:p>
        </p:txBody>
      </p:sp>
      <p:sp>
        <p:nvSpPr>
          <p:cNvPr id="3" name="2 Subtítulo"/>
          <p:cNvSpPr>
            <a:spLocks noGrp="1"/>
          </p:cNvSpPr>
          <p:nvPr>
            <p:ph type="subTitle" idx="1"/>
          </p:nvPr>
        </p:nvSpPr>
        <p:spPr>
          <a:xfrm>
            <a:off x="370114" y="1393366"/>
            <a:ext cx="8175172" cy="4795399"/>
          </a:xfrm>
        </p:spPr>
        <p:txBody>
          <a:bodyPr>
            <a:noAutofit/>
          </a:bodyPr>
          <a:lstStyle/>
          <a:p>
            <a:r>
              <a:rPr lang="es-MX" sz="2400" b="1" dirty="0" smtClean="0">
                <a:solidFill>
                  <a:schemeClr val="tx1"/>
                </a:solidFill>
              </a:rPr>
              <a:t>Tema: </a:t>
            </a:r>
            <a:r>
              <a:rPr lang="es-ES" sz="2400" b="1" i="1" dirty="0" smtClean="0">
                <a:solidFill>
                  <a:schemeClr val="tx1"/>
                </a:solidFill>
              </a:rPr>
              <a:t>REDACCIÓN</a:t>
            </a:r>
            <a:r>
              <a:rPr lang="es-ES" sz="2400" b="1" dirty="0" smtClean="0">
                <a:solidFill>
                  <a:schemeClr val="tx1"/>
                </a:solidFill>
              </a:rPr>
              <a:t> </a:t>
            </a:r>
          </a:p>
          <a:p>
            <a:r>
              <a:rPr lang="es-ES" sz="2400" b="1" dirty="0" smtClean="0">
                <a:solidFill>
                  <a:schemeClr val="tx1"/>
                </a:solidFill>
              </a:rPr>
              <a:t>(</a:t>
            </a:r>
            <a:r>
              <a:rPr lang="es-ES" sz="2400" b="1" dirty="0">
                <a:solidFill>
                  <a:schemeClr val="tx1"/>
                </a:solidFill>
              </a:rPr>
              <a:t>como presentar sus ideas de forma legible)</a:t>
            </a:r>
            <a:endParaRPr lang="es-MX" sz="2400" b="1" dirty="0">
              <a:solidFill>
                <a:schemeClr val="tx1"/>
              </a:solidFill>
            </a:endParaRPr>
          </a:p>
          <a:p>
            <a:pPr algn="l"/>
            <a:endParaRPr lang="es-MX" sz="2400" b="1" dirty="0" smtClean="0">
              <a:solidFill>
                <a:schemeClr val="tx1"/>
              </a:solidFill>
            </a:endParaRPr>
          </a:p>
          <a:p>
            <a:pPr algn="l"/>
            <a:r>
              <a:rPr lang="es-MX" sz="2400" b="1" dirty="0" smtClean="0">
                <a:solidFill>
                  <a:schemeClr val="tx1"/>
                </a:solidFill>
              </a:rPr>
              <a:t>Profesor (a): </a:t>
            </a:r>
            <a:endParaRPr lang="es-MX" sz="2400" b="1" dirty="0">
              <a:solidFill>
                <a:schemeClr val="tx1"/>
              </a:solidFill>
            </a:endParaRPr>
          </a:p>
          <a:p>
            <a:pPr algn="l"/>
            <a:r>
              <a:rPr lang="es-MX" sz="2400" b="1" dirty="0" smtClean="0">
                <a:solidFill>
                  <a:schemeClr val="tx1"/>
                </a:solidFill>
              </a:rPr>
              <a:t>Espinoza Lozano María Soledad</a:t>
            </a:r>
          </a:p>
          <a:p>
            <a:pPr algn="l"/>
            <a:endParaRPr lang="es-MX" sz="2400" b="1" dirty="0" smtClean="0">
              <a:solidFill>
                <a:schemeClr val="tx1"/>
              </a:solidFill>
            </a:endParaRPr>
          </a:p>
          <a:p>
            <a:pPr algn="l"/>
            <a:r>
              <a:rPr lang="es-MX" sz="2400" b="1" dirty="0" smtClean="0">
                <a:solidFill>
                  <a:schemeClr val="tx1"/>
                </a:solidFill>
              </a:rPr>
              <a:t>Periodo: Julio – Diciembre 2014</a:t>
            </a:r>
          </a:p>
        </p:txBody>
      </p:sp>
    </p:spTree>
    <p:extLst>
      <p:ext uri="{BB962C8B-B14F-4D97-AF65-F5344CB8AC3E}">
        <p14:creationId xmlns:p14="http://schemas.microsoft.com/office/powerpoint/2010/main" val="2939879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Objeto"/>
          <p:cNvGraphicFramePr>
            <a:graphicFrameLocks noChangeAspect="1"/>
          </p:cNvGraphicFramePr>
          <p:nvPr>
            <p:extLst>
              <p:ext uri="{D42A27DB-BD31-4B8C-83A1-F6EECF244321}">
                <p14:modId xmlns:p14="http://schemas.microsoft.com/office/powerpoint/2010/main" val="1814075237"/>
              </p:ext>
            </p:extLst>
          </p:nvPr>
        </p:nvGraphicFramePr>
        <p:xfrm>
          <a:off x="871538" y="1001713"/>
          <a:ext cx="7546975" cy="4992687"/>
        </p:xfrm>
        <a:graphic>
          <a:graphicData uri="http://schemas.openxmlformats.org/presentationml/2006/ole">
            <mc:AlternateContent xmlns:mc="http://schemas.openxmlformats.org/markup-compatibility/2006">
              <mc:Choice xmlns:v="urn:schemas-microsoft-com:vml" Requires="v">
                <p:oleObj spid="_x0000_s2055" name="Document" r:id="rId3" imgW="6031530" imgH="3996504" progId="Word.Document.8">
                  <p:embed/>
                </p:oleObj>
              </mc:Choice>
              <mc:Fallback>
                <p:oleObj name="Document" r:id="rId3" imgW="6031530" imgH="3996504" progId="Word.Document.8">
                  <p:embed/>
                  <p:pic>
                    <p:nvPicPr>
                      <p:cNvPr id="0" name="Object 9"/>
                      <p:cNvPicPr>
                        <a:picLocks noChangeAspect="1" noChangeArrowheads="1"/>
                      </p:cNvPicPr>
                      <p:nvPr/>
                    </p:nvPicPr>
                    <p:blipFill>
                      <a:blip r:embed="rId4"/>
                      <a:srcRect/>
                      <a:stretch>
                        <a:fillRect/>
                      </a:stretch>
                    </p:blipFill>
                    <p:spPr bwMode="auto">
                      <a:xfrm>
                        <a:off x="871538" y="1001713"/>
                        <a:ext cx="7546975" cy="4992687"/>
                      </a:xfrm>
                      <a:prstGeom prst="rect">
                        <a:avLst/>
                      </a:prstGeom>
                      <a:noFill/>
                      <a:ln>
                        <a:noFill/>
                      </a:ln>
                      <a:effectLst/>
                    </p:spPr>
                  </p:pic>
                </p:oleObj>
              </mc:Fallback>
            </mc:AlternateContent>
          </a:graphicData>
        </a:graphic>
      </p:graphicFrame>
      <p:sp>
        <p:nvSpPr>
          <p:cNvPr id="3" name="2 CuadroTexto"/>
          <p:cNvSpPr txBox="1"/>
          <p:nvPr/>
        </p:nvSpPr>
        <p:spPr>
          <a:xfrm>
            <a:off x="406400" y="374746"/>
            <a:ext cx="8737600" cy="461665"/>
          </a:xfrm>
          <a:prstGeom prst="rect">
            <a:avLst/>
          </a:prstGeom>
          <a:noFill/>
        </p:spPr>
        <p:txBody>
          <a:bodyPr wrap="square" rtlCol="0">
            <a:spAutoFit/>
          </a:bodyPr>
          <a:lstStyle/>
          <a:p>
            <a:pPr algn="ctr"/>
            <a:r>
              <a:rPr lang="es-MX" sz="2400" b="1" i="1" dirty="0" smtClean="0">
                <a:latin typeface="Agency FB" panose="020B0503020202020204" pitchFamily="34" charset="0"/>
              </a:rPr>
              <a:t>DISEÑA TU PLAN</a:t>
            </a:r>
            <a:endParaRPr lang="es-MX" sz="2400" b="1" i="1" dirty="0">
              <a:latin typeface="Agency FB" panose="020B0503020202020204" pitchFamily="34" charset="0"/>
            </a:endParaRPr>
          </a:p>
        </p:txBody>
      </p:sp>
    </p:spTree>
    <p:extLst>
      <p:ext uri="{BB962C8B-B14F-4D97-AF65-F5344CB8AC3E}">
        <p14:creationId xmlns:p14="http://schemas.microsoft.com/office/powerpoint/2010/main" val="196140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C:\DOCUME~1\MMARGA~1\CONFIG~1\Temp\SDXTMPPPT01.emf"/>
          <p:cNvPicPr>
            <a:picLocks noChangeAspect="1" noChangeArrowheads="1"/>
          </p:cNvPicPr>
          <p:nvPr/>
        </p:nvPicPr>
        <p:blipFill>
          <a:blip r:embed="rId3">
            <a:extLst>
              <a:ext uri="{28A0092B-C50C-407E-A947-70E740481C1C}">
                <a14:useLocalDpi xmlns:a14="http://schemas.microsoft.com/office/drawing/2010/main" val="0"/>
              </a:ext>
            </a:extLst>
          </a:blip>
          <a:srcRect b="39511"/>
          <a:stretch>
            <a:fillRect/>
          </a:stretch>
        </p:blipFill>
        <p:spPr bwMode="auto">
          <a:xfrm>
            <a:off x="718457" y="1165498"/>
            <a:ext cx="7543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Marcador de contenido"/>
          <p:cNvSpPr>
            <a:spLocks noGrp="1"/>
          </p:cNvSpPr>
          <p:nvPr>
            <p:ph idx="1"/>
          </p:nvPr>
        </p:nvSpPr>
        <p:spPr>
          <a:xfrm>
            <a:off x="130628" y="280443"/>
            <a:ext cx="8723085" cy="779099"/>
          </a:xfrm>
        </p:spPr>
        <p:txBody>
          <a:bodyPr>
            <a:normAutofit/>
          </a:bodyPr>
          <a:lstStyle/>
          <a:p>
            <a:pPr marL="0" indent="0" algn="ctr">
              <a:buNone/>
            </a:pPr>
            <a:r>
              <a:rPr lang="es-MX" sz="3600" b="1" i="1" dirty="0" smtClean="0">
                <a:latin typeface="Agency FB" panose="020B0503020202020204" pitchFamily="34" charset="0"/>
              </a:rPr>
              <a:t>Inicia t</a:t>
            </a:r>
            <a:r>
              <a:rPr lang="es-MX" sz="3600" b="1" i="1" dirty="0" smtClean="0">
                <a:latin typeface="Agency FB" panose="020B0503020202020204" pitchFamily="34" charset="0"/>
              </a:rPr>
              <a:t>us borradores </a:t>
            </a:r>
            <a:endParaRPr lang="es-MX" sz="3600" b="1" i="1" dirty="0">
              <a:latin typeface="Agency FB" panose="020B0503020202020204" pitchFamily="34" charset="0"/>
            </a:endParaRPr>
          </a:p>
        </p:txBody>
      </p:sp>
    </p:spTree>
    <p:extLst>
      <p:ext uri="{BB962C8B-B14F-4D97-AF65-F5344CB8AC3E}">
        <p14:creationId xmlns:p14="http://schemas.microsoft.com/office/powerpoint/2010/main" val="1268929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6799" y="2287588"/>
            <a:ext cx="4209143" cy="3239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130629" y="180400"/>
            <a:ext cx="8868228" cy="2400657"/>
          </a:xfrm>
          <a:prstGeom prst="rect">
            <a:avLst/>
          </a:prstGeom>
        </p:spPr>
        <p:txBody>
          <a:bodyPr wrap="square">
            <a:spAutoFit/>
          </a:bodyPr>
          <a:lstStyle/>
          <a:p>
            <a:pPr algn="ctr">
              <a:spcBef>
                <a:spcPct val="50000"/>
              </a:spcBef>
            </a:pPr>
            <a:r>
              <a:rPr lang="es-ES" altLang="es-MX" sz="2000" b="1" dirty="0" smtClean="0">
                <a:latin typeface="Agency FB" panose="020B0503020202020204" pitchFamily="34" charset="0"/>
              </a:rPr>
              <a:t>¿Cómo frenar el Calentamiento </a:t>
            </a:r>
            <a:r>
              <a:rPr lang="es-ES" altLang="es-MX" sz="2000" b="1" dirty="0">
                <a:latin typeface="Agency FB" panose="020B0503020202020204" pitchFamily="34" charset="0"/>
              </a:rPr>
              <a:t>G</a:t>
            </a:r>
            <a:r>
              <a:rPr lang="es-ES" altLang="es-MX" sz="2000" b="1" dirty="0" smtClean="0">
                <a:latin typeface="Agency FB" panose="020B0503020202020204" pitchFamily="34" charset="0"/>
              </a:rPr>
              <a:t>lobal?</a:t>
            </a:r>
          </a:p>
          <a:p>
            <a:pPr algn="just">
              <a:spcBef>
                <a:spcPct val="50000"/>
              </a:spcBef>
            </a:pPr>
            <a:r>
              <a:rPr lang="es-MX" sz="2000" dirty="0">
                <a:latin typeface="Agency FB" panose="020B0503020202020204" pitchFamily="34" charset="0"/>
              </a:rPr>
              <a:t>Un grupo de importantes científicos climáticos culpó al ser humano con más claridad que nunca de ser el principal responsable del calentamiento global y advirtió de que el impacto de los gases de efecto invernadero se prolongarán durante </a:t>
            </a:r>
            <a:r>
              <a:rPr lang="es-MX" sz="2000" dirty="0" smtClean="0">
                <a:latin typeface="Agency FB" panose="020B0503020202020204" pitchFamily="34" charset="0"/>
              </a:rPr>
              <a:t>siglos</a:t>
            </a:r>
            <a:r>
              <a:rPr lang="es-ES" altLang="es-MX" sz="2000" dirty="0" smtClean="0">
                <a:latin typeface="Agency FB" panose="020B0503020202020204" pitchFamily="34" charset="0"/>
              </a:rPr>
              <a:t>. Entonces ¿hay </a:t>
            </a:r>
            <a:r>
              <a:rPr lang="es-ES" altLang="es-MX" sz="2000" dirty="0">
                <a:latin typeface="Agency FB" panose="020B0503020202020204" pitchFamily="34" charset="0"/>
              </a:rPr>
              <a:t>algo </a:t>
            </a:r>
            <a:r>
              <a:rPr lang="es-ES" altLang="es-MX" sz="2000" dirty="0" smtClean="0">
                <a:latin typeface="Agency FB" panose="020B0503020202020204" pitchFamily="34" charset="0"/>
              </a:rPr>
              <a:t>que podamos hacer? Piensa no sólo </a:t>
            </a:r>
            <a:r>
              <a:rPr lang="es-ES" altLang="es-MX" sz="2000" dirty="0">
                <a:latin typeface="Agency FB" panose="020B0503020202020204" pitchFamily="34" charset="0"/>
              </a:rPr>
              <a:t>en </a:t>
            </a:r>
            <a:r>
              <a:rPr lang="es-ES" altLang="es-MX" sz="2000" dirty="0" smtClean="0">
                <a:latin typeface="Agency FB" panose="020B0503020202020204" pitchFamily="34" charset="0"/>
              </a:rPr>
              <a:t>términos mundiales , </a:t>
            </a:r>
            <a:r>
              <a:rPr lang="es-ES" altLang="es-MX" sz="2000" dirty="0">
                <a:latin typeface="Agency FB" panose="020B0503020202020204" pitchFamily="34" charset="0"/>
              </a:rPr>
              <a:t>sino </a:t>
            </a:r>
            <a:r>
              <a:rPr lang="es-ES" altLang="es-MX" sz="2000" dirty="0" smtClean="0">
                <a:latin typeface="Agency FB" panose="020B0503020202020204" pitchFamily="34" charset="0"/>
              </a:rPr>
              <a:t>en tu </a:t>
            </a:r>
            <a:r>
              <a:rPr lang="es-ES" altLang="es-MX" sz="2000" dirty="0">
                <a:latin typeface="Agency FB" panose="020B0503020202020204" pitchFamily="34" charset="0"/>
              </a:rPr>
              <a:t>cotidianidad: tu casa, tu barrio, tu colegio, tu ciudad...¿Cómo se manifiesta </a:t>
            </a:r>
            <a:r>
              <a:rPr lang="es-ES" altLang="es-MX" sz="2000" dirty="0" smtClean="0">
                <a:latin typeface="Agency FB" panose="020B0503020202020204" pitchFamily="34" charset="0"/>
              </a:rPr>
              <a:t> </a:t>
            </a:r>
            <a:r>
              <a:rPr lang="es-ES" altLang="es-MX" sz="2000" dirty="0">
                <a:latin typeface="Agency FB" panose="020B0503020202020204" pitchFamily="34" charset="0"/>
              </a:rPr>
              <a:t>en estos espacios? ¿Por qué? ¿Cómo cambiar </a:t>
            </a:r>
            <a:r>
              <a:rPr lang="es-ES" altLang="es-MX" sz="2000" dirty="0" smtClean="0">
                <a:latin typeface="Agency FB" panose="020B0503020202020204" pitchFamily="34" charset="0"/>
              </a:rPr>
              <a:t>tu contexto? </a:t>
            </a:r>
            <a:r>
              <a:rPr lang="es-ES" altLang="es-MX" sz="2000" dirty="0">
                <a:latin typeface="Agency FB" panose="020B0503020202020204" pitchFamily="34" charset="0"/>
              </a:rPr>
              <a:t>Expresa lo que piensas al respecto. ¡Imprime a tu escrito tu propio estilo! </a:t>
            </a:r>
            <a:endParaRPr lang="es-ES" altLang="es-MX" sz="2000" dirty="0">
              <a:latin typeface="Agency FB" panose="020B0503020202020204" pitchFamily="34" charset="0"/>
            </a:endParaRPr>
          </a:p>
        </p:txBody>
      </p:sp>
      <p:sp>
        <p:nvSpPr>
          <p:cNvPr id="3" name="2 CuadroTexto"/>
          <p:cNvSpPr txBox="1"/>
          <p:nvPr/>
        </p:nvSpPr>
        <p:spPr>
          <a:xfrm>
            <a:off x="130629" y="5410541"/>
            <a:ext cx="7968342" cy="954107"/>
          </a:xfrm>
          <a:prstGeom prst="rect">
            <a:avLst/>
          </a:prstGeom>
          <a:noFill/>
        </p:spPr>
        <p:txBody>
          <a:bodyPr wrap="square" rtlCol="0">
            <a:spAutoFit/>
          </a:bodyPr>
          <a:lstStyle/>
          <a:p>
            <a:pPr algn="ctr"/>
            <a:r>
              <a:rPr lang="es-MX" sz="2000" b="1" i="1" dirty="0" smtClean="0">
                <a:latin typeface="Agency FB" panose="020B0503020202020204" pitchFamily="34" charset="0"/>
              </a:rPr>
              <a:t>Felicidades …! </a:t>
            </a:r>
          </a:p>
          <a:p>
            <a:pPr algn="ctr"/>
            <a:r>
              <a:rPr lang="es-MX" b="1" i="1" cap="all" dirty="0">
                <a:latin typeface="Agency FB" panose="020B0503020202020204" pitchFamily="34" charset="0"/>
              </a:rPr>
              <a:t>TU VIDA ES TU PROPIA CREACIÓN... ¿LO ENTIENDES?</a:t>
            </a:r>
          </a:p>
          <a:p>
            <a:pPr algn="ctr"/>
            <a:endParaRPr lang="es-MX" dirty="0"/>
          </a:p>
        </p:txBody>
      </p:sp>
    </p:spTree>
    <p:extLst>
      <p:ext uri="{BB962C8B-B14F-4D97-AF65-F5344CB8AC3E}">
        <p14:creationId xmlns:p14="http://schemas.microsoft.com/office/powerpoint/2010/main" val="1279944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84180" y="4081928"/>
            <a:ext cx="2461037" cy="2040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159028" y="569843"/>
            <a:ext cx="8786189" cy="646331"/>
          </a:xfrm>
          <a:prstGeom prst="rect">
            <a:avLst/>
          </a:prstGeom>
          <a:noFill/>
        </p:spPr>
        <p:txBody>
          <a:bodyPr wrap="square" rtlCol="0">
            <a:spAutoFit/>
          </a:bodyPr>
          <a:lstStyle/>
          <a:p>
            <a:pPr algn="ctr"/>
            <a:r>
              <a:rPr lang="es-MX" b="1" dirty="0" smtClean="0"/>
              <a:t>Tema: </a:t>
            </a:r>
            <a:r>
              <a:rPr lang="es-MX" i="1" dirty="0" smtClean="0"/>
              <a:t>Cualidades de la Redacción</a:t>
            </a:r>
          </a:p>
          <a:p>
            <a:pPr algn="ctr"/>
            <a:r>
              <a:rPr lang="es-MX" b="1" dirty="0" smtClean="0"/>
              <a:t>Objetivo: </a:t>
            </a:r>
            <a:r>
              <a:rPr lang="es-MX" i="1" dirty="0" smtClean="0"/>
              <a:t>Desarrolla contenidos escritos producto de su conocimiento</a:t>
            </a:r>
          </a:p>
        </p:txBody>
      </p:sp>
      <p:sp>
        <p:nvSpPr>
          <p:cNvPr id="3" name="2 CuadroTexto"/>
          <p:cNvSpPr txBox="1"/>
          <p:nvPr/>
        </p:nvSpPr>
        <p:spPr>
          <a:xfrm>
            <a:off x="159028" y="1358106"/>
            <a:ext cx="8918712" cy="5447645"/>
          </a:xfrm>
          <a:prstGeom prst="rect">
            <a:avLst/>
          </a:prstGeom>
          <a:noFill/>
        </p:spPr>
        <p:txBody>
          <a:bodyPr wrap="square" rtlCol="0">
            <a:spAutoFit/>
          </a:bodyPr>
          <a:lstStyle/>
          <a:p>
            <a:r>
              <a:rPr lang="es-MX" dirty="0" smtClean="0"/>
              <a:t>I</a:t>
            </a:r>
            <a:r>
              <a:rPr lang="es-MX" b="1" dirty="0" smtClean="0">
                <a:latin typeface="Franklin Gothic Book" panose="020B0503020102020204" pitchFamily="34" charset="0"/>
              </a:rPr>
              <a:t>. RESUMEN</a:t>
            </a:r>
          </a:p>
          <a:p>
            <a:r>
              <a:rPr lang="es-MX" dirty="0" smtClean="0">
                <a:latin typeface="Franklin Gothic Book" panose="020B0503020102020204" pitchFamily="34" charset="0"/>
              </a:rPr>
              <a:t>Como </a:t>
            </a:r>
            <a:r>
              <a:rPr lang="es-MX" dirty="0">
                <a:latin typeface="Franklin Gothic Book" panose="020B0503020102020204" pitchFamily="34" charset="0"/>
              </a:rPr>
              <a:t>bien sabemos, los seres humanos nos comunicamos y aprendemos a comunicarnos de diversas formas, pero, sin duda, el lenguaje es el medio que más utilizamos </a:t>
            </a:r>
            <a:r>
              <a:rPr lang="es-MX" dirty="0" smtClean="0">
                <a:latin typeface="Franklin Gothic Book" panose="020B0503020102020204" pitchFamily="34" charset="0"/>
              </a:rPr>
              <a:t>para interrelacionarnos</a:t>
            </a:r>
            <a:r>
              <a:rPr lang="es-MX" dirty="0">
                <a:latin typeface="Franklin Gothic Book" panose="020B0503020102020204" pitchFamily="34" charset="0"/>
              </a:rPr>
              <a:t>.</a:t>
            </a:r>
            <a:br>
              <a:rPr lang="es-MX" dirty="0">
                <a:latin typeface="Franklin Gothic Book" panose="020B0503020102020204" pitchFamily="34" charset="0"/>
              </a:rPr>
            </a:br>
            <a:r>
              <a:rPr lang="es-MX" dirty="0">
                <a:latin typeface="Franklin Gothic Book" panose="020B0503020102020204" pitchFamily="34" charset="0"/>
              </a:rPr>
              <a:t> </a:t>
            </a:r>
            <a:r>
              <a:rPr lang="es-MX" dirty="0" smtClean="0">
                <a:latin typeface="Franklin Gothic Book" panose="020B0503020102020204" pitchFamily="34" charset="0"/>
              </a:rPr>
              <a:t>Esta </a:t>
            </a:r>
            <a:r>
              <a:rPr lang="es-MX" dirty="0">
                <a:latin typeface="Franklin Gothic Book" panose="020B0503020102020204" pitchFamily="34" charset="0"/>
              </a:rPr>
              <a:t>interrelación -lingüística- se desarrolla a través de tres procesos comunicativos básicos: </a:t>
            </a:r>
            <a:r>
              <a:rPr lang="es-MX" b="1" dirty="0">
                <a:latin typeface="Franklin Gothic Book" panose="020B0503020102020204" pitchFamily="34" charset="0"/>
              </a:rPr>
              <a:t>Hablar, Leer y Escribir</a:t>
            </a:r>
            <a:r>
              <a:rPr lang="es-MX" dirty="0">
                <a:latin typeface="Franklin Gothic Book" panose="020B0503020102020204" pitchFamily="34" charset="0"/>
              </a:rPr>
              <a:t> (tríada lingüística matriz). Obviamente, redactar es un proceso que tiene relación con el escribir.</a:t>
            </a:r>
          </a:p>
          <a:p>
            <a:pPr algn="just"/>
            <a:r>
              <a:rPr lang="es-MX" dirty="0">
                <a:latin typeface="Franklin Gothic Book" panose="020B0503020102020204" pitchFamily="34" charset="0"/>
              </a:rPr>
              <a:t> </a:t>
            </a:r>
            <a:r>
              <a:rPr lang="es-MX" dirty="0" smtClean="0">
                <a:latin typeface="Franklin Gothic Book" panose="020B0503020102020204" pitchFamily="34" charset="0"/>
              </a:rPr>
              <a:t>De </a:t>
            </a:r>
            <a:r>
              <a:rPr lang="es-MX" dirty="0">
                <a:latin typeface="Franklin Gothic Book" panose="020B0503020102020204" pitchFamily="34" charset="0"/>
              </a:rPr>
              <a:t>acuerdo a las primeras acepciones de la RAE, </a:t>
            </a:r>
            <a:r>
              <a:rPr lang="es-MX" i="1" dirty="0">
                <a:latin typeface="Franklin Gothic Book" panose="020B0503020102020204" pitchFamily="34" charset="0"/>
              </a:rPr>
              <a:t>escribir</a:t>
            </a:r>
            <a:r>
              <a:rPr lang="es-MX" dirty="0">
                <a:latin typeface="Franklin Gothic Book" panose="020B0503020102020204" pitchFamily="34" charset="0"/>
              </a:rPr>
              <a:t> es "representar las palabras o las ideas con letras u otros signos trazados en papel u otra superficie"; y </a:t>
            </a:r>
            <a:r>
              <a:rPr lang="es-MX" i="1" dirty="0">
                <a:latin typeface="Franklin Gothic Book" panose="020B0503020102020204" pitchFamily="34" charset="0"/>
              </a:rPr>
              <a:t>redactar</a:t>
            </a:r>
            <a:r>
              <a:rPr lang="es-MX" dirty="0">
                <a:latin typeface="Franklin Gothic Book" panose="020B0503020102020204" pitchFamily="34" charset="0"/>
              </a:rPr>
              <a:t> es "poner por escrito algo sucedido, acordado o pensado con anterioridad".  </a:t>
            </a:r>
          </a:p>
          <a:p>
            <a:pPr algn="just"/>
            <a:r>
              <a:rPr lang="es-MX" b="1" dirty="0">
                <a:latin typeface="Franklin Gothic Book" panose="020B0503020102020204" pitchFamily="34" charset="0"/>
              </a:rPr>
              <a:t>Redactar es el proceso comunicativo que consiste en Presentar, Analizar y Sintetizar un tema, problema o situación utilizando la escritura</a:t>
            </a:r>
            <a:r>
              <a:rPr lang="es-MX" sz="1200" b="1" dirty="0" smtClean="0">
                <a:latin typeface="Franklin Gothic Book" panose="020B0503020102020204" pitchFamily="34" charset="0"/>
              </a:rPr>
              <a:t>.</a:t>
            </a:r>
          </a:p>
          <a:p>
            <a:pPr algn="just"/>
            <a:endParaRPr lang="es-MX" sz="1200" b="1" dirty="0" smtClean="0">
              <a:latin typeface="Franklin Gothic Book" panose="020B0503020102020204" pitchFamily="34" charset="0"/>
            </a:endParaRPr>
          </a:p>
          <a:p>
            <a:pPr algn="just"/>
            <a:endParaRPr lang="es-MX" sz="1200" b="1" dirty="0">
              <a:latin typeface="Franklin Gothic Book" panose="020B0503020102020204" pitchFamily="34" charset="0"/>
            </a:endParaRPr>
          </a:p>
          <a:p>
            <a:pPr algn="just"/>
            <a:r>
              <a:rPr lang="es-MX" b="1" dirty="0" smtClean="0">
                <a:latin typeface="Franklin Gothic Book" panose="020B0503020102020204" pitchFamily="34" charset="0"/>
              </a:rPr>
              <a:t>II. PALABRAS CLAVE: </a:t>
            </a:r>
            <a:r>
              <a:rPr lang="es-MX" dirty="0" smtClean="0">
                <a:latin typeface="Franklin Gothic Book" panose="020B0503020102020204" pitchFamily="34" charset="0"/>
              </a:rPr>
              <a:t>HABLAR, LEER, ESCRIBIR Y REDACTAR</a:t>
            </a:r>
            <a:endParaRPr lang="es-MX" dirty="0">
              <a:latin typeface="Franklin Gothic Book" panose="020B0503020102020204" pitchFamily="34" charset="0"/>
            </a:endParaRPr>
          </a:p>
          <a:p>
            <a:endParaRPr lang="es-MX" dirty="0" smtClean="0"/>
          </a:p>
          <a:p>
            <a:endParaRPr lang="es-MX" dirty="0"/>
          </a:p>
          <a:p>
            <a:endParaRPr lang="es-MX" dirty="0" smtClean="0"/>
          </a:p>
          <a:p>
            <a:endParaRPr lang="es-MX" dirty="0"/>
          </a:p>
          <a:p>
            <a:endParaRPr lang="es-MX" dirty="0"/>
          </a:p>
        </p:txBody>
      </p:sp>
    </p:spTree>
    <p:extLst>
      <p:ext uri="{BB962C8B-B14F-4D97-AF65-F5344CB8AC3E}">
        <p14:creationId xmlns:p14="http://schemas.microsoft.com/office/powerpoint/2010/main" val="944442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4846" y="1333453"/>
            <a:ext cx="1593989" cy="2251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normAutofit fontScale="90000"/>
          </a:bodyPr>
          <a:lstStyle/>
          <a:p>
            <a:r>
              <a:rPr lang="es-MX" sz="3600" b="1" dirty="0" smtClean="0">
                <a:latin typeface="Algerian" panose="04020705040A02060702" pitchFamily="82" charset="0"/>
              </a:rPr>
              <a:t>¡ REDACTAR ES FÁCIL SÓLO REQUIERES!</a:t>
            </a:r>
            <a:endParaRPr lang="es-MX" sz="3600" b="1" dirty="0">
              <a:latin typeface="Algerian" panose="04020705040A02060702" pitchFamily="82" charset="0"/>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21682" y="2788865"/>
            <a:ext cx="2697032" cy="1618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3310" y="4407589"/>
            <a:ext cx="241935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423713"/>
            <a:ext cx="2286829" cy="1701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4704522" y="2099047"/>
            <a:ext cx="2027581" cy="369332"/>
          </a:xfrm>
          <a:prstGeom prst="rect">
            <a:avLst/>
          </a:prstGeom>
          <a:noFill/>
        </p:spPr>
        <p:txBody>
          <a:bodyPr wrap="square" rtlCol="0">
            <a:spAutoFit/>
          </a:bodyPr>
          <a:lstStyle/>
          <a:p>
            <a:r>
              <a:rPr lang="es-MX" b="1" dirty="0" smtClean="0">
                <a:latin typeface="Agency FB" panose="020B0503020202020204" pitchFamily="34" charset="0"/>
              </a:rPr>
              <a:t>1. </a:t>
            </a:r>
            <a:r>
              <a:rPr lang="es-MX" b="1" dirty="0">
                <a:latin typeface="Agency FB" panose="020B0503020202020204" pitchFamily="34" charset="0"/>
              </a:rPr>
              <a:t>¡</a:t>
            </a:r>
            <a:r>
              <a:rPr lang="es-MX" b="1" dirty="0" smtClean="0">
                <a:latin typeface="Agency FB" panose="020B0503020202020204" pitchFamily="34" charset="0"/>
              </a:rPr>
              <a:t>Saber!... </a:t>
            </a:r>
            <a:r>
              <a:rPr lang="es-MX" b="1" dirty="0">
                <a:latin typeface="Agency FB" panose="020B0503020202020204" pitchFamily="34" charset="0"/>
              </a:rPr>
              <a:t>¿</a:t>
            </a:r>
            <a:r>
              <a:rPr lang="es-MX" b="1" dirty="0" smtClean="0">
                <a:latin typeface="Agency FB" panose="020B0503020202020204" pitchFamily="34" charset="0"/>
              </a:rPr>
              <a:t>qué tema? </a:t>
            </a:r>
            <a:endParaRPr lang="es-MX" b="1" dirty="0">
              <a:latin typeface="Agency FB" panose="020B0503020202020204" pitchFamily="34" charset="0"/>
            </a:endParaRPr>
          </a:p>
        </p:txBody>
      </p:sp>
      <p:sp>
        <p:nvSpPr>
          <p:cNvPr id="4" name="3 CuadroTexto"/>
          <p:cNvSpPr txBox="1"/>
          <p:nvPr/>
        </p:nvSpPr>
        <p:spPr>
          <a:xfrm>
            <a:off x="6182140" y="4232713"/>
            <a:ext cx="2736574" cy="646331"/>
          </a:xfrm>
          <a:prstGeom prst="rect">
            <a:avLst/>
          </a:prstGeom>
          <a:noFill/>
        </p:spPr>
        <p:txBody>
          <a:bodyPr wrap="square" rtlCol="0">
            <a:spAutoFit/>
          </a:bodyPr>
          <a:lstStyle/>
          <a:p>
            <a:r>
              <a:rPr lang="es-MX" b="1" dirty="0" smtClean="0">
                <a:latin typeface="Agency FB" panose="020B0503020202020204" pitchFamily="34" charset="0"/>
              </a:rPr>
              <a:t>2. Leer, para informarte sobre el teme.</a:t>
            </a:r>
            <a:endParaRPr lang="es-MX" b="1" dirty="0">
              <a:latin typeface="Agency FB" panose="020B0503020202020204" pitchFamily="34" charset="0"/>
            </a:endParaRPr>
          </a:p>
        </p:txBody>
      </p:sp>
      <p:sp>
        <p:nvSpPr>
          <p:cNvPr id="6" name="5 CuadroTexto"/>
          <p:cNvSpPr txBox="1"/>
          <p:nvPr/>
        </p:nvSpPr>
        <p:spPr>
          <a:xfrm>
            <a:off x="1729823" y="5350564"/>
            <a:ext cx="2028412" cy="369332"/>
          </a:xfrm>
          <a:prstGeom prst="rect">
            <a:avLst/>
          </a:prstGeom>
          <a:noFill/>
        </p:spPr>
        <p:txBody>
          <a:bodyPr wrap="square" rtlCol="0">
            <a:spAutoFit/>
          </a:bodyPr>
          <a:lstStyle/>
          <a:p>
            <a:r>
              <a:rPr lang="es-MX" b="1" dirty="0" smtClean="0">
                <a:latin typeface="Agency FB" panose="020B0503020202020204" pitchFamily="34" charset="0"/>
              </a:rPr>
              <a:t>3. Organizar tus ideas</a:t>
            </a:r>
            <a:endParaRPr lang="es-MX" b="1" dirty="0">
              <a:latin typeface="Agency FB" panose="020B0503020202020204" pitchFamily="34" charset="0"/>
            </a:endParaRPr>
          </a:p>
        </p:txBody>
      </p:sp>
      <p:sp>
        <p:nvSpPr>
          <p:cNvPr id="7" name="6 CuadroTexto"/>
          <p:cNvSpPr txBox="1"/>
          <p:nvPr/>
        </p:nvSpPr>
        <p:spPr>
          <a:xfrm>
            <a:off x="457200" y="2032695"/>
            <a:ext cx="2676110" cy="646331"/>
          </a:xfrm>
          <a:prstGeom prst="rect">
            <a:avLst/>
          </a:prstGeom>
          <a:noFill/>
        </p:spPr>
        <p:txBody>
          <a:bodyPr wrap="square" rtlCol="0">
            <a:spAutoFit/>
          </a:bodyPr>
          <a:lstStyle/>
          <a:p>
            <a:r>
              <a:rPr lang="es-MX" b="1" dirty="0" smtClean="0">
                <a:latin typeface="Agency FB" panose="020B0503020202020204" pitchFamily="34" charset="0"/>
              </a:rPr>
              <a:t>4. Disciplina, para iniciar a redactar.</a:t>
            </a:r>
            <a:endParaRPr lang="es-MX" b="1" dirty="0">
              <a:latin typeface="Agency FB" panose="020B0503020202020204" pitchFamily="34" charset="0"/>
            </a:endParaRPr>
          </a:p>
        </p:txBody>
      </p:sp>
    </p:spTree>
    <p:extLst>
      <p:ext uri="{BB962C8B-B14F-4D97-AF65-F5344CB8AC3E}">
        <p14:creationId xmlns:p14="http://schemas.microsoft.com/office/powerpoint/2010/main" val="2149120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2278" y="26504"/>
            <a:ext cx="8786192" cy="6217087"/>
          </a:xfrm>
          <a:prstGeom prst="rect">
            <a:avLst/>
          </a:prstGeom>
          <a:noFill/>
        </p:spPr>
        <p:txBody>
          <a:bodyPr wrap="square" rtlCol="0">
            <a:spAutoFit/>
          </a:bodyPr>
          <a:lstStyle/>
          <a:p>
            <a:pPr algn="ctr"/>
            <a:endParaRPr lang="es-MX" sz="2000" b="1" dirty="0" smtClean="0">
              <a:latin typeface="Agency FB" panose="020B0503020202020204" pitchFamily="34" charset="0"/>
            </a:endParaRPr>
          </a:p>
          <a:p>
            <a:pPr algn="ctr"/>
            <a:r>
              <a:rPr lang="es-MX" sz="2000" b="1" dirty="0" smtClean="0">
                <a:latin typeface="Agency FB" panose="020B0503020202020204" pitchFamily="34" charset="0"/>
              </a:rPr>
              <a:t>¡Estas listo! Entonces, manos a la obra.</a:t>
            </a:r>
          </a:p>
          <a:p>
            <a:pPr algn="ctr"/>
            <a:endParaRPr lang="es-MX" sz="2000" b="1" dirty="0" smtClean="0">
              <a:latin typeface="Agency FB" panose="020B0503020202020204" pitchFamily="34" charset="0"/>
            </a:endParaRPr>
          </a:p>
          <a:p>
            <a:r>
              <a:rPr lang="es-MX" sz="2000" dirty="0" smtClean="0">
                <a:latin typeface="Agency FB" panose="020B0503020202020204" pitchFamily="34" charset="0"/>
              </a:rPr>
              <a:t>Primero necesitamos conocer el </a:t>
            </a:r>
            <a:r>
              <a:rPr lang="es-MX" sz="2000" b="1" dirty="0" smtClean="0">
                <a:latin typeface="Agency FB" panose="020B0503020202020204" pitchFamily="34" charset="0"/>
              </a:rPr>
              <a:t>Fondo </a:t>
            </a:r>
            <a:r>
              <a:rPr lang="es-MX" sz="2000" b="1" dirty="0">
                <a:latin typeface="Agency FB" panose="020B0503020202020204" pitchFamily="34" charset="0"/>
              </a:rPr>
              <a:t>y </a:t>
            </a:r>
            <a:r>
              <a:rPr lang="es-MX" sz="2000" b="1" dirty="0" smtClean="0">
                <a:latin typeface="Agency FB" panose="020B0503020202020204" pitchFamily="34" charset="0"/>
              </a:rPr>
              <a:t>Forma </a:t>
            </a:r>
            <a:r>
              <a:rPr lang="es-MX" sz="2000" dirty="0" smtClean="0">
                <a:latin typeface="Agency FB" panose="020B0503020202020204" pitchFamily="34" charset="0"/>
              </a:rPr>
              <a:t>de </a:t>
            </a:r>
            <a:r>
              <a:rPr lang="es-MX" sz="2000" dirty="0">
                <a:latin typeface="Agency FB" panose="020B0503020202020204" pitchFamily="34" charset="0"/>
              </a:rPr>
              <a:t>la </a:t>
            </a:r>
            <a:r>
              <a:rPr lang="es-MX" sz="2000" dirty="0" smtClean="0">
                <a:latin typeface="Agency FB" panose="020B0503020202020204" pitchFamily="34" charset="0"/>
              </a:rPr>
              <a:t>REDACCIÓN: </a:t>
            </a:r>
            <a:endParaRPr lang="es-MX" sz="2000" dirty="0">
              <a:latin typeface="Agency FB" panose="020B0503020202020204" pitchFamily="34" charset="0"/>
            </a:endParaRPr>
          </a:p>
          <a:p>
            <a:pPr algn="just"/>
            <a:r>
              <a:rPr lang="es-MX" sz="2000" dirty="0" smtClean="0">
                <a:latin typeface="Agency FB" panose="020B0503020202020204" pitchFamily="34" charset="0"/>
              </a:rPr>
              <a:t>Toda </a:t>
            </a:r>
            <a:r>
              <a:rPr lang="es-MX" sz="2000" dirty="0">
                <a:latin typeface="Agency FB" panose="020B0503020202020204" pitchFamily="34" charset="0"/>
              </a:rPr>
              <a:t>redacción debe girar en torno a un tema propuesto de antemano. Lo primero que debe hacer el redactor es pensar bien y ordenar el tema, luego aclarar las ideas que éste le </a:t>
            </a:r>
            <a:r>
              <a:rPr lang="es-MX" sz="2000" dirty="0" smtClean="0">
                <a:latin typeface="Agency FB" panose="020B0503020202020204" pitchFamily="34" charset="0"/>
              </a:rPr>
              <a:t>sugiere.</a:t>
            </a:r>
          </a:p>
          <a:p>
            <a:pPr algn="ctr"/>
            <a:r>
              <a:rPr lang="es-MX" sz="2000" b="1" dirty="0" smtClean="0">
                <a:latin typeface="Agency FB" panose="020B0503020202020204" pitchFamily="34" charset="0"/>
              </a:rPr>
              <a:t>I)</a:t>
            </a:r>
            <a:r>
              <a:rPr lang="es-MX" sz="2000" b="1" dirty="0">
                <a:latin typeface="Agency FB" panose="020B0503020202020204" pitchFamily="34" charset="0"/>
              </a:rPr>
              <a:t> El </a:t>
            </a:r>
            <a:r>
              <a:rPr lang="es-MX" sz="2000" b="1" dirty="0" smtClean="0">
                <a:latin typeface="Agency FB" panose="020B0503020202020204" pitchFamily="34" charset="0"/>
              </a:rPr>
              <a:t>fondo</a:t>
            </a:r>
          </a:p>
          <a:p>
            <a:r>
              <a:rPr lang="es-MX" sz="2000" dirty="0">
                <a:latin typeface="Agency FB" panose="020B0503020202020204" pitchFamily="34" charset="0"/>
              </a:rPr>
              <a:t> </a:t>
            </a:r>
            <a:r>
              <a:rPr lang="es-MX" sz="2000" dirty="0" smtClean="0">
                <a:latin typeface="Agency FB" panose="020B0503020202020204" pitchFamily="34" charset="0"/>
              </a:rPr>
              <a:t>La redacción </a:t>
            </a:r>
            <a:r>
              <a:rPr lang="es-MX" sz="2000" dirty="0">
                <a:latin typeface="Agency FB" panose="020B0503020202020204" pitchFamily="34" charset="0"/>
              </a:rPr>
              <a:t>lo constituyen las ideas que utiliza el autor para desarrollar el tema. Los aspectos de sintaxis </a:t>
            </a:r>
            <a:r>
              <a:rPr lang="es-MX" sz="2000" dirty="0" smtClean="0">
                <a:latin typeface="Agency FB" panose="020B0503020202020204" pitchFamily="34" charset="0"/>
              </a:rPr>
              <a:t>que </a:t>
            </a:r>
            <a:r>
              <a:rPr lang="es-MX" sz="2000" dirty="0">
                <a:latin typeface="Agency FB" panose="020B0503020202020204" pitchFamily="34" charset="0"/>
              </a:rPr>
              <a:t>se deben considerar </a:t>
            </a:r>
            <a:r>
              <a:rPr lang="es-MX" sz="2000" dirty="0" smtClean="0">
                <a:latin typeface="Agency FB" panose="020B0503020202020204" pitchFamily="34" charset="0"/>
              </a:rPr>
              <a:t>son:</a:t>
            </a:r>
          </a:p>
          <a:p>
            <a:pPr algn="just"/>
            <a:r>
              <a:rPr lang="es-MX" sz="2000" dirty="0">
                <a:latin typeface="Agency FB" panose="020B0503020202020204" pitchFamily="34" charset="0"/>
              </a:rPr>
              <a:t> </a:t>
            </a:r>
            <a:r>
              <a:rPr lang="es-MX" sz="2000" b="1" dirty="0">
                <a:latin typeface="Agency FB" panose="020B0503020202020204" pitchFamily="34" charset="0"/>
              </a:rPr>
              <a:t>a) Coherencia</a:t>
            </a:r>
            <a:r>
              <a:rPr lang="es-MX" sz="2000" dirty="0">
                <a:latin typeface="Agency FB" panose="020B0503020202020204" pitchFamily="34" charset="0"/>
              </a:rPr>
              <a:t>.- Cualquiera que sea su objetivo, todo escrito debe estar organizado de tal manera que el acomodo de las ideas en los párrafos conserve una coherencia o unidad lógica y clara. Un texto tiene un tema general o título y que cada párrafo desarrolla una idea central (a veces la idea se desarrolla en más de un párrafo) relacionada con el título del </a:t>
            </a:r>
            <a:r>
              <a:rPr lang="es-MX" sz="2000" dirty="0" smtClean="0">
                <a:latin typeface="Agency FB" panose="020B0503020202020204" pitchFamily="34" charset="0"/>
              </a:rPr>
              <a:t>texto.</a:t>
            </a:r>
          </a:p>
          <a:p>
            <a:pPr algn="just"/>
            <a:r>
              <a:rPr lang="es-MX" sz="2000" dirty="0" smtClean="0">
                <a:latin typeface="Agency FB" panose="020B0503020202020204" pitchFamily="34" charset="0"/>
              </a:rPr>
              <a:t>Para </a:t>
            </a:r>
            <a:r>
              <a:rPr lang="es-MX" sz="2000" dirty="0">
                <a:latin typeface="Agency FB" panose="020B0503020202020204" pitchFamily="34" charset="0"/>
              </a:rPr>
              <a:t>elaborar un esquema provisional o tentativo </a:t>
            </a:r>
            <a:r>
              <a:rPr lang="es-MX" sz="2000" dirty="0" smtClean="0">
                <a:latin typeface="Agency FB" panose="020B0503020202020204" pitchFamily="34" charset="0"/>
              </a:rPr>
              <a:t>debemos: </a:t>
            </a:r>
            <a:r>
              <a:rPr lang="es-MX" sz="2000" b="1" i="1" dirty="0">
                <a:latin typeface="Agency FB" panose="020B0503020202020204" pitchFamily="34" charset="0"/>
              </a:rPr>
              <a:t>1</a:t>
            </a:r>
            <a:r>
              <a:rPr lang="es-MX" sz="2000" b="1" i="1" dirty="0" smtClean="0">
                <a:latin typeface="Agency FB" panose="020B0503020202020204" pitchFamily="34" charset="0"/>
              </a:rPr>
              <a:t>) Documentarnos </a:t>
            </a:r>
            <a:r>
              <a:rPr lang="es-MX" sz="2000" b="1" i="1" dirty="0">
                <a:latin typeface="Agency FB" panose="020B0503020202020204" pitchFamily="34" charset="0"/>
              </a:rPr>
              <a:t>acerca del tema </a:t>
            </a:r>
            <a:r>
              <a:rPr lang="es-MX" sz="2000" b="1" i="1" dirty="0" smtClean="0">
                <a:latin typeface="Agency FB" panose="020B0503020202020204" pitchFamily="34" charset="0"/>
              </a:rPr>
              <a:t>general 2)Enlistar </a:t>
            </a:r>
            <a:r>
              <a:rPr lang="es-MX" sz="2000" b="1" i="1" dirty="0">
                <a:latin typeface="Agency FB" panose="020B0503020202020204" pitchFamily="34" charset="0"/>
              </a:rPr>
              <a:t>las ideas principales que el tema nos </a:t>
            </a:r>
            <a:r>
              <a:rPr lang="es-MX" sz="2000" b="1" i="1" dirty="0" smtClean="0">
                <a:latin typeface="Agency FB" panose="020B0503020202020204" pitchFamily="34" charset="0"/>
              </a:rPr>
              <a:t>sugiere 3)Eliminar </a:t>
            </a:r>
            <a:r>
              <a:rPr lang="es-MX" sz="2000" b="1" i="1" dirty="0">
                <a:latin typeface="Agency FB" panose="020B0503020202020204" pitchFamily="34" charset="0"/>
              </a:rPr>
              <a:t>ideas </a:t>
            </a:r>
            <a:r>
              <a:rPr lang="es-MX" sz="2000" b="1" i="1" dirty="0" smtClean="0">
                <a:latin typeface="Agency FB" panose="020B0503020202020204" pitchFamily="34" charset="0"/>
              </a:rPr>
              <a:t>repetidas 4)Ordenar </a:t>
            </a:r>
            <a:r>
              <a:rPr lang="es-MX" sz="2000" b="1" i="1" dirty="0">
                <a:latin typeface="Agency FB" panose="020B0503020202020204" pitchFamily="34" charset="0"/>
              </a:rPr>
              <a:t>con numero progresivo las ideas principales a </a:t>
            </a:r>
            <a:r>
              <a:rPr lang="es-MX" sz="2000" b="1" i="1" dirty="0" smtClean="0">
                <a:latin typeface="Agency FB" panose="020B0503020202020204" pitchFamily="34" charset="0"/>
              </a:rPr>
              <a:t>desarrollar.</a:t>
            </a:r>
          </a:p>
          <a:p>
            <a:r>
              <a:rPr lang="es-MX" sz="2000" dirty="0" smtClean="0">
                <a:latin typeface="Agency FB" panose="020B0503020202020204" pitchFamily="34" charset="0"/>
              </a:rPr>
              <a:t>La </a:t>
            </a:r>
            <a:r>
              <a:rPr lang="es-MX" sz="2000" dirty="0">
                <a:latin typeface="Agency FB" panose="020B0503020202020204" pitchFamily="34" charset="0"/>
              </a:rPr>
              <a:t>coherencia también implica unidad de </a:t>
            </a:r>
            <a:r>
              <a:rPr lang="es-MX" sz="2000" dirty="0" smtClean="0">
                <a:latin typeface="Agency FB" panose="020B0503020202020204" pitchFamily="34" charset="0"/>
              </a:rPr>
              <a:t>estilo. </a:t>
            </a:r>
            <a:r>
              <a:rPr lang="es-MX" sz="2000" dirty="0">
                <a:latin typeface="Agency FB" panose="020B0503020202020204" pitchFamily="34" charset="0"/>
              </a:rPr>
              <a:t>No olvide que la lengua es comunicación y que las cualidades fundamentales del estilo </a:t>
            </a:r>
            <a:r>
              <a:rPr lang="es-MX" sz="2000" dirty="0" smtClean="0">
                <a:latin typeface="Agency FB" panose="020B0503020202020204" pitchFamily="34" charset="0"/>
              </a:rPr>
              <a:t>son: </a:t>
            </a:r>
            <a:r>
              <a:rPr lang="es-MX" sz="2000" b="1" i="1" dirty="0">
                <a:latin typeface="Agency FB" panose="020B0503020202020204" pitchFamily="34" charset="0"/>
              </a:rPr>
              <a:t>1</a:t>
            </a:r>
            <a:r>
              <a:rPr lang="es-MX" sz="2000" b="1" i="1" dirty="0" smtClean="0">
                <a:latin typeface="Agency FB" panose="020B0503020202020204" pitchFamily="34" charset="0"/>
              </a:rPr>
              <a:t>)Tono </a:t>
            </a:r>
            <a:r>
              <a:rPr lang="es-MX" sz="2000" b="1" i="1" dirty="0">
                <a:latin typeface="Agency FB" panose="020B0503020202020204" pitchFamily="34" charset="0"/>
              </a:rPr>
              <a:t>adaptado al </a:t>
            </a:r>
            <a:r>
              <a:rPr lang="es-MX" sz="2000" b="1" i="1" dirty="0" smtClean="0">
                <a:latin typeface="Agency FB" panose="020B0503020202020204" pitchFamily="34" charset="0"/>
              </a:rPr>
              <a:t>tema 2)recisión </a:t>
            </a:r>
            <a:r>
              <a:rPr lang="es-MX" sz="2000" b="1" i="1" dirty="0">
                <a:latin typeface="Agency FB" panose="020B0503020202020204" pitchFamily="34" charset="0"/>
              </a:rPr>
              <a:t>3</a:t>
            </a:r>
            <a:r>
              <a:rPr lang="es-MX" sz="2000" b="1" i="1" dirty="0" smtClean="0">
                <a:latin typeface="Agency FB" panose="020B0503020202020204" pitchFamily="34" charset="0"/>
              </a:rPr>
              <a:t>)Claridad </a:t>
            </a:r>
            <a:r>
              <a:rPr lang="es-MX" sz="2000" b="1" i="1" dirty="0">
                <a:latin typeface="Agency FB" panose="020B0503020202020204" pitchFamily="34" charset="0"/>
              </a:rPr>
              <a:t>4</a:t>
            </a:r>
            <a:r>
              <a:rPr lang="es-MX" sz="2000" b="1" i="1" dirty="0" smtClean="0">
                <a:latin typeface="Agency FB" panose="020B0503020202020204" pitchFamily="34" charset="0"/>
              </a:rPr>
              <a:t>)Concisión 5)Sencillez 6)Originalidad</a:t>
            </a:r>
            <a:endParaRPr lang="es-MX" sz="2000" b="1" i="1" dirty="0">
              <a:latin typeface="Agency FB" panose="020B0503020202020204" pitchFamily="34" charset="0"/>
            </a:endParaRPr>
          </a:p>
          <a:p>
            <a:pPr algn="just"/>
            <a:endParaRPr lang="es-MX" dirty="0">
              <a:latin typeface="Agency FB" panose="020B0503020202020204" pitchFamily="34" charset="0"/>
            </a:endParaRPr>
          </a:p>
        </p:txBody>
      </p:sp>
    </p:spTree>
    <p:extLst>
      <p:ext uri="{BB962C8B-B14F-4D97-AF65-F5344CB8AC3E}">
        <p14:creationId xmlns:p14="http://schemas.microsoft.com/office/powerpoint/2010/main" val="1707059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06017" y="145774"/>
            <a:ext cx="8878957" cy="6093976"/>
          </a:xfrm>
          <a:prstGeom prst="rect">
            <a:avLst/>
          </a:prstGeom>
          <a:noFill/>
        </p:spPr>
        <p:txBody>
          <a:bodyPr wrap="square" rtlCol="0">
            <a:spAutoFit/>
          </a:bodyPr>
          <a:lstStyle/>
          <a:p>
            <a:pPr algn="just"/>
            <a:r>
              <a:rPr lang="es-MX" dirty="0">
                <a:latin typeface="Agency FB" panose="020B0503020202020204" pitchFamily="34" charset="0"/>
              </a:rPr>
              <a:t> </a:t>
            </a:r>
            <a:r>
              <a:rPr lang="es-MX" sz="1900" dirty="0">
                <a:latin typeface="Agency FB" panose="020B0503020202020204" pitchFamily="34" charset="0"/>
              </a:rPr>
              <a:t>b) </a:t>
            </a:r>
            <a:r>
              <a:rPr lang="es-MX" sz="1900" b="1" dirty="0">
                <a:latin typeface="Agency FB" panose="020B0503020202020204" pitchFamily="34" charset="0"/>
              </a:rPr>
              <a:t>Contenido Interesante: </a:t>
            </a:r>
            <a:r>
              <a:rPr lang="es-MX" sz="1900" b="1" dirty="0" smtClean="0">
                <a:latin typeface="Agency FB" panose="020B0503020202020204" pitchFamily="34" charset="0"/>
              </a:rPr>
              <a:t>Un </a:t>
            </a:r>
            <a:r>
              <a:rPr lang="es-MX" sz="1900" dirty="0" smtClean="0">
                <a:latin typeface="Agency FB" panose="020B0503020202020204" pitchFamily="34" charset="0"/>
              </a:rPr>
              <a:t>buen </a:t>
            </a:r>
            <a:r>
              <a:rPr lang="es-MX" sz="1900" dirty="0">
                <a:latin typeface="Agency FB" panose="020B0503020202020204" pitchFamily="34" charset="0"/>
              </a:rPr>
              <a:t>escritor debe decir algo sustancioso, útil, originalidad o agradable. </a:t>
            </a:r>
            <a:r>
              <a:rPr lang="es-MX" sz="1900" dirty="0" smtClean="0">
                <a:latin typeface="Agency FB" panose="020B0503020202020204" pitchFamily="34" charset="0"/>
              </a:rPr>
              <a:t>.</a:t>
            </a:r>
            <a:endParaRPr lang="es-MX" sz="1900" dirty="0">
              <a:latin typeface="Agency FB" panose="020B0503020202020204" pitchFamily="34" charset="0"/>
            </a:endParaRPr>
          </a:p>
          <a:p>
            <a:pPr algn="just"/>
            <a:r>
              <a:rPr lang="es-MX" sz="1900" dirty="0" smtClean="0">
                <a:latin typeface="Agency FB" panose="020B0503020202020204" pitchFamily="34" charset="0"/>
              </a:rPr>
              <a:t>c</a:t>
            </a:r>
            <a:r>
              <a:rPr lang="es-MX" sz="1900" dirty="0">
                <a:latin typeface="Agency FB" panose="020B0503020202020204" pitchFamily="34" charset="0"/>
              </a:rPr>
              <a:t>) </a:t>
            </a:r>
            <a:r>
              <a:rPr lang="es-MX" sz="1900" b="1" dirty="0">
                <a:latin typeface="Agency FB" panose="020B0503020202020204" pitchFamily="34" charset="0"/>
              </a:rPr>
              <a:t>Fundamentación de las ideas</a:t>
            </a:r>
            <a:r>
              <a:rPr lang="es-MX" sz="1900" dirty="0">
                <a:latin typeface="Agency FB" panose="020B0503020202020204" pitchFamily="34" charset="0"/>
              </a:rPr>
              <a:t>: </a:t>
            </a:r>
            <a:r>
              <a:rPr lang="es-MX" sz="1900" dirty="0" smtClean="0">
                <a:latin typeface="Agency FB" panose="020B0503020202020204" pitchFamily="34" charset="0"/>
              </a:rPr>
              <a:t>Elige </a:t>
            </a:r>
            <a:r>
              <a:rPr lang="es-MX" sz="1900" dirty="0">
                <a:latin typeface="Agency FB" panose="020B0503020202020204" pitchFamily="34" charset="0"/>
              </a:rPr>
              <a:t>debidamente a </a:t>
            </a:r>
            <a:r>
              <a:rPr lang="es-MX" sz="1900" dirty="0" smtClean="0">
                <a:latin typeface="Agency FB" panose="020B0503020202020204" pitchFamily="34" charset="0"/>
              </a:rPr>
              <a:t>tus referencias teóricas que te ayuden a fortalecer tu escrito. </a:t>
            </a:r>
          </a:p>
          <a:p>
            <a:pPr algn="just"/>
            <a:r>
              <a:rPr lang="es-MX" sz="1900" dirty="0" smtClean="0">
                <a:latin typeface="Agency FB" panose="020B0503020202020204" pitchFamily="34" charset="0"/>
              </a:rPr>
              <a:t>e</a:t>
            </a:r>
            <a:r>
              <a:rPr lang="es-MX" sz="1900" dirty="0">
                <a:latin typeface="Agency FB" panose="020B0503020202020204" pitchFamily="34" charset="0"/>
              </a:rPr>
              <a:t>) </a:t>
            </a:r>
            <a:r>
              <a:rPr lang="es-MX" sz="1900" b="1" dirty="0" smtClean="0">
                <a:latin typeface="Agency FB" panose="020B0503020202020204" pitchFamily="34" charset="0"/>
              </a:rPr>
              <a:t>Fluidez</a:t>
            </a:r>
            <a:r>
              <a:rPr lang="es-MX" sz="1900" dirty="0" smtClean="0">
                <a:latin typeface="Agency FB" panose="020B0503020202020204" pitchFamily="34" charset="0"/>
              </a:rPr>
              <a:t>: </a:t>
            </a:r>
            <a:r>
              <a:rPr lang="es-MX" sz="1900" dirty="0" err="1" smtClean="0">
                <a:latin typeface="Agency FB" panose="020B0503020202020204" pitchFamily="34" charset="0"/>
              </a:rPr>
              <a:t>Eliina</a:t>
            </a:r>
            <a:r>
              <a:rPr lang="es-MX" sz="1900" dirty="0" smtClean="0">
                <a:latin typeface="Agency FB" panose="020B0503020202020204" pitchFamily="34" charset="0"/>
              </a:rPr>
              <a:t> de tu escrito repeticiones </a:t>
            </a:r>
            <a:r>
              <a:rPr lang="es-MX" sz="1900" dirty="0">
                <a:latin typeface="Agency FB" panose="020B0503020202020204" pitchFamily="34" charset="0"/>
              </a:rPr>
              <a:t>o agregados innecesarios. Cuando el lector percibe con facilidad el mensaje y siente un gusto natural por continuar una lectura que es accesible, clara lógica y agradable, con seguridad está ante un escrito fluido, ágil que conduce al tema una cauce apropiado.</a:t>
            </a:r>
          </a:p>
          <a:p>
            <a:pPr algn="just"/>
            <a:r>
              <a:rPr lang="es-MX" sz="1900" dirty="0" smtClean="0">
                <a:latin typeface="Agency FB" panose="020B0503020202020204" pitchFamily="34" charset="0"/>
              </a:rPr>
              <a:t>f</a:t>
            </a:r>
            <a:r>
              <a:rPr lang="es-MX" sz="1900" dirty="0">
                <a:latin typeface="Agency FB" panose="020B0503020202020204" pitchFamily="34" charset="0"/>
              </a:rPr>
              <a:t>) </a:t>
            </a:r>
            <a:r>
              <a:rPr lang="es-MX" sz="1900" b="1" dirty="0">
                <a:latin typeface="Agency FB" panose="020B0503020202020204" pitchFamily="34" charset="0"/>
              </a:rPr>
              <a:t>Mensaje efectivo y original</a:t>
            </a:r>
            <a:r>
              <a:rPr lang="es-MX" sz="1900" dirty="0">
                <a:latin typeface="Agency FB" panose="020B0503020202020204" pitchFamily="34" charset="0"/>
              </a:rPr>
              <a:t>: </a:t>
            </a:r>
            <a:r>
              <a:rPr lang="es-MX" sz="1900" dirty="0" smtClean="0">
                <a:latin typeface="Agency FB" panose="020B0503020202020204" pitchFamily="34" charset="0"/>
              </a:rPr>
              <a:t>Una redacción tiene la posibilidad de incluir </a:t>
            </a:r>
            <a:r>
              <a:rPr lang="es-MX" sz="1900" dirty="0">
                <a:latin typeface="Agency FB" panose="020B0503020202020204" pitchFamily="34" charset="0"/>
              </a:rPr>
              <a:t>ideas originales e interesantes del autor, pues lo más frecuente es dudar de nuestra propia capacidad para crear conceptos nuevos</a:t>
            </a:r>
            <a:r>
              <a:rPr lang="es-MX" sz="1900" dirty="0" smtClean="0">
                <a:latin typeface="Agency FB" panose="020B0503020202020204" pitchFamily="34" charset="0"/>
              </a:rPr>
              <a:t>, </a:t>
            </a:r>
          </a:p>
          <a:p>
            <a:pPr algn="just"/>
            <a:r>
              <a:rPr lang="es-MX" sz="1900" dirty="0">
                <a:latin typeface="Agency FB" panose="020B0503020202020204" pitchFamily="34" charset="0"/>
              </a:rPr>
              <a:t> g) </a:t>
            </a:r>
            <a:r>
              <a:rPr lang="es-MX" sz="1900" b="1" dirty="0">
                <a:latin typeface="Agency FB" panose="020B0503020202020204" pitchFamily="34" charset="0"/>
              </a:rPr>
              <a:t>Vocabulario acertado y diverso</a:t>
            </a:r>
            <a:r>
              <a:rPr lang="es-MX" sz="1900" dirty="0">
                <a:latin typeface="Agency FB" panose="020B0503020202020204" pitchFamily="34" charset="0"/>
              </a:rPr>
              <a:t>: </a:t>
            </a:r>
            <a:r>
              <a:rPr lang="es-MX" sz="1900" dirty="0" smtClean="0">
                <a:latin typeface="Agency FB" panose="020B0503020202020204" pitchFamily="34" charset="0"/>
              </a:rPr>
              <a:t>Es frecuente </a:t>
            </a:r>
            <a:r>
              <a:rPr lang="es-MX" sz="1900" dirty="0">
                <a:latin typeface="Agency FB" panose="020B0503020202020204" pitchFamily="34" charset="0"/>
              </a:rPr>
              <a:t>la notable pobreza del vocabulario que se emplea, como sucede en el uso incorrecto de preposiciones de ciertos pronombres y el abuso de ciertos verbos o palabras que llamamos "muletillas", porque se utilizan de forma indiscriminada para toda ocasión</a:t>
            </a:r>
            <a:r>
              <a:rPr lang="es-MX" sz="1900" dirty="0" smtClean="0">
                <a:latin typeface="Agency FB" panose="020B0503020202020204" pitchFamily="34" charset="0"/>
              </a:rPr>
              <a:t>.</a:t>
            </a:r>
            <a:endParaRPr lang="es-MX" sz="1900" dirty="0">
              <a:latin typeface="Agency FB" panose="020B0503020202020204" pitchFamily="34" charset="0"/>
            </a:endParaRPr>
          </a:p>
          <a:p>
            <a:pPr algn="just"/>
            <a:r>
              <a:rPr lang="es-MX" sz="1900" dirty="0" smtClean="0">
                <a:latin typeface="Agency FB" panose="020B0503020202020204" pitchFamily="34" charset="0"/>
              </a:rPr>
              <a:t>Según </a:t>
            </a:r>
            <a:r>
              <a:rPr lang="es-MX" sz="1900" dirty="0">
                <a:latin typeface="Agency FB" panose="020B0503020202020204" pitchFamily="34" charset="0"/>
              </a:rPr>
              <a:t>Sandoval (1999),</a:t>
            </a:r>
            <a:r>
              <a:rPr lang="es-MX" sz="1900" b="1" i="1" dirty="0">
                <a:latin typeface="Agency FB" panose="020B0503020202020204" pitchFamily="34" charset="0"/>
              </a:rPr>
              <a:t> los principales errores del mensaje, que se consideran de fondo </a:t>
            </a:r>
            <a:r>
              <a:rPr lang="es-MX" sz="1900" b="1" i="1" dirty="0" smtClean="0">
                <a:latin typeface="Agency FB" panose="020B0503020202020204" pitchFamily="34" charset="0"/>
              </a:rPr>
              <a:t>son:</a:t>
            </a:r>
            <a:endParaRPr lang="es-MX" sz="1900" b="1" i="1" dirty="0">
              <a:latin typeface="Agency FB" panose="020B0503020202020204" pitchFamily="34" charset="0"/>
            </a:endParaRPr>
          </a:p>
          <a:p>
            <a:pPr algn="just"/>
            <a:r>
              <a:rPr lang="es-MX" sz="1900" b="1" i="1" dirty="0">
                <a:latin typeface="Agency FB" panose="020B0503020202020204" pitchFamily="34" charset="0"/>
              </a:rPr>
              <a:t>-</a:t>
            </a:r>
            <a:r>
              <a:rPr lang="es-MX" sz="1900" b="1" dirty="0" smtClean="0">
                <a:latin typeface="Agency FB" panose="020B0503020202020204" pitchFamily="34" charset="0"/>
              </a:rPr>
              <a:t>La </a:t>
            </a:r>
            <a:r>
              <a:rPr lang="es-MX" sz="1900" b="1" dirty="0">
                <a:latin typeface="Agency FB" panose="020B0503020202020204" pitchFamily="34" charset="0"/>
              </a:rPr>
              <a:t>oscuridad</a:t>
            </a:r>
            <a:r>
              <a:rPr lang="es-MX" sz="1900" dirty="0">
                <a:latin typeface="Agency FB" panose="020B0503020202020204" pitchFamily="34" charset="0"/>
              </a:rPr>
              <a:t>: </a:t>
            </a:r>
            <a:r>
              <a:rPr lang="es-MX" sz="1900" dirty="0" smtClean="0">
                <a:latin typeface="Agency FB" panose="020B0503020202020204" pitchFamily="34" charset="0"/>
              </a:rPr>
              <a:t>Se produce </a:t>
            </a:r>
            <a:r>
              <a:rPr lang="es-MX" sz="1900" dirty="0">
                <a:latin typeface="Agency FB" panose="020B0503020202020204" pitchFamily="34" charset="0"/>
              </a:rPr>
              <a:t>cuando el emisor del mensaje no domina bien el contenido de lo que se pretende </a:t>
            </a:r>
            <a:r>
              <a:rPr lang="es-MX" sz="1900" dirty="0" smtClean="0">
                <a:latin typeface="Agency FB" panose="020B0503020202020204" pitchFamily="34" charset="0"/>
              </a:rPr>
              <a:t>expresar. </a:t>
            </a:r>
          </a:p>
          <a:p>
            <a:pPr algn="just"/>
            <a:r>
              <a:rPr lang="es-MX" sz="1900" b="1" dirty="0">
                <a:latin typeface="Agency FB" panose="020B0503020202020204" pitchFamily="34" charset="0"/>
              </a:rPr>
              <a:t>-</a:t>
            </a:r>
            <a:r>
              <a:rPr lang="es-MX" sz="1900" b="1" dirty="0" smtClean="0">
                <a:latin typeface="Agency FB" panose="020B0503020202020204" pitchFamily="34" charset="0"/>
              </a:rPr>
              <a:t> </a:t>
            </a:r>
            <a:r>
              <a:rPr lang="es-MX" sz="1900" b="1" dirty="0">
                <a:latin typeface="Agency FB" panose="020B0503020202020204" pitchFamily="34" charset="0"/>
              </a:rPr>
              <a:t>La incoherencia</a:t>
            </a:r>
            <a:r>
              <a:rPr lang="es-MX" sz="1900" dirty="0">
                <a:latin typeface="Agency FB" panose="020B0503020202020204" pitchFamily="34" charset="0"/>
              </a:rPr>
              <a:t>: consiste en un deficiente ordenamiento de las ideas, que se </a:t>
            </a:r>
            <a:r>
              <a:rPr lang="es-MX" sz="1900" dirty="0" smtClean="0">
                <a:latin typeface="Agency FB" panose="020B0503020202020204" pitchFamily="34" charset="0"/>
              </a:rPr>
              <a:t>podrían </a:t>
            </a:r>
            <a:r>
              <a:rPr lang="es-MX" sz="1900" dirty="0">
                <a:latin typeface="Agency FB" panose="020B0503020202020204" pitchFamily="34" charset="0"/>
              </a:rPr>
              <a:t>resolver utilizando un plan o esquema de elaboración del texto.</a:t>
            </a:r>
          </a:p>
          <a:p>
            <a:pPr algn="just"/>
            <a:r>
              <a:rPr lang="es-MX" sz="1900" b="1" dirty="0" smtClean="0">
                <a:latin typeface="Agency FB" panose="020B0503020202020204" pitchFamily="34" charset="0"/>
              </a:rPr>
              <a:t>-La monotonía </a:t>
            </a:r>
            <a:r>
              <a:rPr lang="es-MX" sz="1900" b="1" dirty="0">
                <a:latin typeface="Agency FB" panose="020B0503020202020204" pitchFamily="34" charset="0"/>
              </a:rPr>
              <a:t>de contenido: C</a:t>
            </a:r>
            <a:r>
              <a:rPr lang="es-MX" sz="1900" dirty="0" smtClean="0">
                <a:latin typeface="Agency FB" panose="020B0503020202020204" pitchFamily="34" charset="0"/>
              </a:rPr>
              <a:t>onsistente </a:t>
            </a:r>
            <a:r>
              <a:rPr lang="es-MX" sz="1900" dirty="0">
                <a:latin typeface="Agency FB" panose="020B0503020202020204" pitchFamily="34" charset="0"/>
              </a:rPr>
              <a:t>en un manejo uniforme de las ideas que constituyen </a:t>
            </a:r>
            <a:r>
              <a:rPr lang="es-MX" sz="1900" dirty="0" smtClean="0">
                <a:latin typeface="Agency FB" panose="020B0503020202020204" pitchFamily="34" charset="0"/>
              </a:rPr>
              <a:t>.</a:t>
            </a:r>
          </a:p>
          <a:p>
            <a:pPr algn="just"/>
            <a:r>
              <a:rPr lang="es-MX" sz="1900" b="1" dirty="0" smtClean="0">
                <a:latin typeface="Agency FB" panose="020B0503020202020204" pitchFamily="34" charset="0"/>
              </a:rPr>
              <a:t>- </a:t>
            </a:r>
            <a:r>
              <a:rPr lang="es-MX" sz="1900" b="1" dirty="0">
                <a:latin typeface="Agency FB" panose="020B0503020202020204" pitchFamily="34" charset="0"/>
              </a:rPr>
              <a:t>Difusión: </a:t>
            </a:r>
            <a:r>
              <a:rPr lang="es-MX" sz="1900" dirty="0">
                <a:latin typeface="Agency FB" panose="020B0503020202020204" pitchFamily="34" charset="0"/>
              </a:rPr>
              <a:t>se manifiesta cuando se tratan varios temas simultáneamente, esto se produce debido a un manejo insuficiente del contenido o por una ansiedad por abarcar más por parte de quien escribe, lo que puede llevar ala dispersión de las ideas. la sugerencia es que agote el tema y después cambie a otro asunto.</a:t>
            </a:r>
          </a:p>
          <a:p>
            <a:pPr algn="just"/>
            <a:endParaRPr lang="es-MX" sz="1000" dirty="0">
              <a:latin typeface="Agency FB" panose="020B0503020202020204" pitchFamily="34" charset="0"/>
            </a:endParaRPr>
          </a:p>
        </p:txBody>
      </p:sp>
    </p:spTree>
    <p:extLst>
      <p:ext uri="{BB962C8B-B14F-4D97-AF65-F5344CB8AC3E}">
        <p14:creationId xmlns:p14="http://schemas.microsoft.com/office/powerpoint/2010/main" val="1447440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0871" y="216452"/>
            <a:ext cx="8918713" cy="5940088"/>
          </a:xfrm>
          <a:prstGeom prst="rect">
            <a:avLst/>
          </a:prstGeom>
          <a:noFill/>
        </p:spPr>
        <p:txBody>
          <a:bodyPr wrap="square" rtlCol="0">
            <a:spAutoFit/>
          </a:bodyPr>
          <a:lstStyle/>
          <a:p>
            <a:pPr algn="ctr"/>
            <a:r>
              <a:rPr lang="es-MX" sz="2000" b="1" dirty="0" smtClean="0">
                <a:latin typeface="Agency FB" panose="020B0503020202020204" pitchFamily="34" charset="0"/>
              </a:rPr>
              <a:t>II) La</a:t>
            </a:r>
            <a:r>
              <a:rPr lang="es-MX" sz="2000" b="1" dirty="0">
                <a:latin typeface="Agency FB" panose="020B0503020202020204" pitchFamily="34" charset="0"/>
              </a:rPr>
              <a:t> forma </a:t>
            </a:r>
            <a:endParaRPr lang="es-MX" sz="2000" b="1" dirty="0">
              <a:latin typeface="Agency FB" panose="020B0503020202020204" pitchFamily="34" charset="0"/>
            </a:endParaRPr>
          </a:p>
          <a:p>
            <a:r>
              <a:rPr lang="es-MX" sz="2000" dirty="0" smtClean="0">
                <a:latin typeface="Agency FB" panose="020B0503020202020204" pitchFamily="34" charset="0"/>
              </a:rPr>
              <a:t>Los </a:t>
            </a:r>
            <a:r>
              <a:rPr lang="es-MX" sz="2000" dirty="0">
                <a:latin typeface="Agency FB" panose="020B0503020202020204" pitchFamily="34" charset="0"/>
              </a:rPr>
              <a:t>aspectos formales de la redacción que se deben considerar son los siguientes: márgenes, sangrías y otros espacios, limpieza, legibilidad, </a:t>
            </a:r>
            <a:r>
              <a:rPr lang="es-MX" sz="2000" dirty="0" smtClean="0">
                <a:latin typeface="Agency FB" panose="020B0503020202020204" pitchFamily="34" charset="0"/>
              </a:rPr>
              <a:t>ortografía, </a:t>
            </a:r>
            <a:r>
              <a:rPr lang="es-MX" sz="2000" dirty="0">
                <a:latin typeface="Agency FB" panose="020B0503020202020204" pitchFamily="34" charset="0"/>
              </a:rPr>
              <a:t>puntuación, distribución de las ideas en párrafo y estructura adecuada del texto</a:t>
            </a:r>
            <a:r>
              <a:rPr lang="es-MX" sz="2000" dirty="0" smtClean="0">
                <a:latin typeface="Agency FB" panose="020B0503020202020204" pitchFamily="34" charset="0"/>
              </a:rPr>
              <a:t>.</a:t>
            </a:r>
            <a:endParaRPr lang="es-MX" sz="2000" dirty="0" smtClean="0">
              <a:latin typeface="Agency FB" panose="020B0503020202020204" pitchFamily="34" charset="0"/>
            </a:endParaRPr>
          </a:p>
          <a:p>
            <a:r>
              <a:rPr lang="es-MX" sz="2000" dirty="0" smtClean="0">
                <a:latin typeface="Agency FB" panose="020B0503020202020204" pitchFamily="34" charset="0"/>
              </a:rPr>
              <a:t>a</a:t>
            </a:r>
            <a:r>
              <a:rPr lang="es-MX" sz="2000" dirty="0">
                <a:latin typeface="Agency FB" panose="020B0503020202020204" pitchFamily="34" charset="0"/>
              </a:rPr>
              <a:t>) </a:t>
            </a:r>
            <a:r>
              <a:rPr lang="es-MX" sz="2000" b="1" dirty="0">
                <a:latin typeface="Agency FB" panose="020B0503020202020204" pitchFamily="34" charset="0"/>
              </a:rPr>
              <a:t>Los márgenes</a:t>
            </a:r>
            <a:r>
              <a:rPr lang="es-MX" sz="2000" dirty="0">
                <a:latin typeface="Agency FB" panose="020B0503020202020204" pitchFamily="34" charset="0"/>
              </a:rPr>
              <a:t>: o espacios que se pueden dejar en el escrito</a:t>
            </a:r>
            <a:r>
              <a:rPr lang="es-MX" sz="2000" dirty="0" smtClean="0">
                <a:latin typeface="Agency FB" panose="020B0503020202020204" pitchFamily="34" charset="0"/>
              </a:rPr>
              <a:t>,</a:t>
            </a:r>
          </a:p>
          <a:p>
            <a:r>
              <a:rPr lang="es-MX" sz="2000" dirty="0">
                <a:latin typeface="Agency FB" panose="020B0503020202020204" pitchFamily="34" charset="0"/>
              </a:rPr>
              <a:t> </a:t>
            </a:r>
            <a:r>
              <a:rPr lang="es-MX" sz="2000" dirty="0" smtClean="0">
                <a:latin typeface="Agency FB" panose="020B0503020202020204" pitchFamily="34" charset="0"/>
              </a:rPr>
              <a:t>b)</a:t>
            </a:r>
            <a:r>
              <a:rPr lang="es-MX" sz="2000" b="1" dirty="0" smtClean="0">
                <a:latin typeface="Agency FB" panose="020B0503020202020204" pitchFamily="34" charset="0"/>
              </a:rPr>
              <a:t>Sangrías </a:t>
            </a:r>
            <a:r>
              <a:rPr lang="es-MX" sz="2000" b="1" dirty="0">
                <a:latin typeface="Agency FB" panose="020B0503020202020204" pitchFamily="34" charset="0"/>
              </a:rPr>
              <a:t>y otros espacios</a:t>
            </a:r>
            <a:r>
              <a:rPr lang="es-MX" sz="2000" dirty="0">
                <a:latin typeface="Agency FB" panose="020B0503020202020204" pitchFamily="34" charset="0"/>
              </a:rPr>
              <a:t>: la distribución y los espacios </a:t>
            </a:r>
            <a:r>
              <a:rPr lang="es-MX" sz="2000" dirty="0" smtClean="0">
                <a:latin typeface="Agency FB" panose="020B0503020202020204" pitchFamily="34" charset="0"/>
              </a:rPr>
              <a:t>para dar  presentación al </a:t>
            </a:r>
            <a:r>
              <a:rPr lang="es-MX" sz="2000" dirty="0">
                <a:latin typeface="Agency FB" panose="020B0503020202020204" pitchFamily="34" charset="0"/>
              </a:rPr>
              <a:t>texto.</a:t>
            </a:r>
          </a:p>
          <a:p>
            <a:r>
              <a:rPr lang="es-MX" sz="2000" dirty="0">
                <a:latin typeface="Agency FB" panose="020B0503020202020204" pitchFamily="34" charset="0"/>
              </a:rPr>
              <a:t>-</a:t>
            </a:r>
            <a:r>
              <a:rPr lang="es-MX" sz="2000" dirty="0" smtClean="0">
                <a:latin typeface="Agency FB" panose="020B0503020202020204" pitchFamily="34" charset="0"/>
              </a:rPr>
              <a:t>La </a:t>
            </a:r>
            <a:r>
              <a:rPr lang="es-MX" sz="2000" dirty="0">
                <a:latin typeface="Agency FB" panose="020B0503020202020204" pitchFamily="34" charset="0"/>
              </a:rPr>
              <a:t>primera cuartilla del prefacio o de cada capítulo se iniciará con </a:t>
            </a:r>
            <a:r>
              <a:rPr lang="es-MX" sz="2000" dirty="0" smtClean="0">
                <a:latin typeface="Agency FB" panose="020B0503020202020204" pitchFamily="34" charset="0"/>
              </a:rPr>
              <a:t>un espacio </a:t>
            </a:r>
            <a:r>
              <a:rPr lang="es-MX" sz="2000" dirty="0">
                <a:latin typeface="Agency FB" panose="020B0503020202020204" pitchFamily="34" charset="0"/>
              </a:rPr>
              <a:t>en blanco de 6 cm a partir del tope superior de la página.</a:t>
            </a:r>
          </a:p>
          <a:p>
            <a:r>
              <a:rPr lang="es-MX" sz="2000" dirty="0">
                <a:latin typeface="Agency FB" panose="020B0503020202020204" pitchFamily="34" charset="0"/>
              </a:rPr>
              <a:t>-</a:t>
            </a:r>
            <a:r>
              <a:rPr lang="es-MX" sz="2000" dirty="0" smtClean="0">
                <a:latin typeface="Agency FB" panose="020B0503020202020204" pitchFamily="34" charset="0"/>
              </a:rPr>
              <a:t>Con </a:t>
            </a:r>
            <a:r>
              <a:rPr lang="es-MX" sz="2000" dirty="0">
                <a:latin typeface="Agency FB" panose="020B0503020202020204" pitchFamily="34" charset="0"/>
              </a:rPr>
              <a:t>excepción de la primera, las páginas restantes se </a:t>
            </a:r>
            <a:r>
              <a:rPr lang="es-MX" sz="2000" dirty="0" smtClean="0">
                <a:latin typeface="Agency FB" panose="020B0503020202020204" pitchFamily="34" charset="0"/>
              </a:rPr>
              <a:t>enumerarán.</a:t>
            </a:r>
          </a:p>
          <a:p>
            <a:r>
              <a:rPr lang="es-MX" sz="2000" dirty="0" smtClean="0">
                <a:latin typeface="Agency FB" panose="020B0503020202020204" pitchFamily="34" charset="0"/>
              </a:rPr>
              <a:t>-</a:t>
            </a:r>
            <a:r>
              <a:rPr lang="es-MX" sz="2000" dirty="0" smtClean="0">
                <a:latin typeface="Agency FB" panose="020B0503020202020204" pitchFamily="34" charset="0"/>
              </a:rPr>
              <a:t>Entre </a:t>
            </a:r>
            <a:r>
              <a:rPr lang="es-MX" sz="2000" dirty="0">
                <a:latin typeface="Agency FB" panose="020B0503020202020204" pitchFamily="34" charset="0"/>
              </a:rPr>
              <a:t>un párrafo y otro se dejarán dos espacios o renglones.</a:t>
            </a:r>
          </a:p>
          <a:p>
            <a:r>
              <a:rPr lang="es-MX" sz="2000" dirty="0" smtClean="0">
                <a:latin typeface="Agency FB" panose="020B0503020202020204" pitchFamily="34" charset="0"/>
              </a:rPr>
              <a:t>c</a:t>
            </a:r>
            <a:r>
              <a:rPr lang="es-MX" sz="2000" dirty="0">
                <a:latin typeface="Agency FB" panose="020B0503020202020204" pitchFamily="34" charset="0"/>
              </a:rPr>
              <a:t>) </a:t>
            </a:r>
            <a:r>
              <a:rPr lang="es-MX" sz="2000" b="1" dirty="0">
                <a:latin typeface="Agency FB" panose="020B0503020202020204" pitchFamily="34" charset="0"/>
              </a:rPr>
              <a:t>Limpieza</a:t>
            </a:r>
            <a:r>
              <a:rPr lang="es-MX" sz="2000" dirty="0">
                <a:latin typeface="Agency FB" panose="020B0503020202020204" pitchFamily="34" charset="0"/>
              </a:rPr>
              <a:t>: </a:t>
            </a:r>
            <a:r>
              <a:rPr lang="es-MX" sz="2000" dirty="0" smtClean="0">
                <a:latin typeface="Agency FB" panose="020B0503020202020204" pitchFamily="34" charset="0"/>
              </a:rPr>
              <a:t>Agrega virtudes </a:t>
            </a:r>
            <a:r>
              <a:rPr lang="es-MX" sz="2000" dirty="0">
                <a:latin typeface="Agency FB" panose="020B0503020202020204" pitchFamily="34" charset="0"/>
              </a:rPr>
              <a:t>estéticas al aspecto formal del texto y estimula y facilita su lectura. </a:t>
            </a:r>
          </a:p>
          <a:p>
            <a:r>
              <a:rPr lang="es-MX" sz="2000" dirty="0" smtClean="0">
                <a:latin typeface="Agency FB" panose="020B0503020202020204" pitchFamily="34" charset="0"/>
              </a:rPr>
              <a:t>d</a:t>
            </a:r>
            <a:r>
              <a:rPr lang="es-MX" sz="2000" dirty="0">
                <a:latin typeface="Agency FB" panose="020B0503020202020204" pitchFamily="34" charset="0"/>
              </a:rPr>
              <a:t>) </a:t>
            </a:r>
            <a:r>
              <a:rPr lang="es-MX" sz="2000" b="1" dirty="0">
                <a:latin typeface="Agency FB" panose="020B0503020202020204" pitchFamily="34" charset="0"/>
              </a:rPr>
              <a:t>Legibilidad</a:t>
            </a:r>
            <a:r>
              <a:rPr lang="es-MX" sz="2000" dirty="0">
                <a:latin typeface="Agency FB" panose="020B0503020202020204" pitchFamily="34" charset="0"/>
              </a:rPr>
              <a:t>: </a:t>
            </a:r>
            <a:r>
              <a:rPr lang="es-MX" sz="2000" dirty="0" smtClean="0">
                <a:latin typeface="Agency FB" panose="020B0503020202020204" pitchFamily="34" charset="0"/>
              </a:rPr>
              <a:t>Una redacción </a:t>
            </a:r>
            <a:r>
              <a:rPr lang="es-MX" sz="2000" dirty="0">
                <a:latin typeface="Agency FB" panose="020B0503020202020204" pitchFamily="34" charset="0"/>
              </a:rPr>
              <a:t>debe ser legible, es decir, sus </a:t>
            </a:r>
            <a:r>
              <a:rPr lang="es-MX" sz="2000" dirty="0" smtClean="0">
                <a:latin typeface="Agency FB" panose="020B0503020202020204" pitchFamily="34" charset="0"/>
              </a:rPr>
              <a:t>grafías </a:t>
            </a:r>
            <a:r>
              <a:rPr lang="es-MX" sz="2000" dirty="0">
                <a:latin typeface="Agency FB" panose="020B0503020202020204" pitchFamily="34" charset="0"/>
              </a:rPr>
              <a:t>deben ser tan nítidas que se facilite su lectura. </a:t>
            </a:r>
            <a:endParaRPr lang="es-MX" sz="2000" dirty="0" smtClean="0">
              <a:latin typeface="Agency FB" panose="020B0503020202020204" pitchFamily="34" charset="0"/>
            </a:endParaRPr>
          </a:p>
          <a:p>
            <a:r>
              <a:rPr lang="es-MX" sz="2000" dirty="0" smtClean="0">
                <a:latin typeface="Agency FB" panose="020B0503020202020204" pitchFamily="34" charset="0"/>
              </a:rPr>
              <a:t>e</a:t>
            </a:r>
            <a:r>
              <a:rPr lang="es-MX" sz="2000" dirty="0">
                <a:latin typeface="Agency FB" panose="020B0503020202020204" pitchFamily="34" charset="0"/>
              </a:rPr>
              <a:t>) </a:t>
            </a:r>
            <a:r>
              <a:rPr lang="es-MX" sz="2000" b="1" dirty="0" smtClean="0">
                <a:latin typeface="Agency FB" panose="020B0503020202020204" pitchFamily="34" charset="0"/>
              </a:rPr>
              <a:t>Ortografía</a:t>
            </a:r>
            <a:r>
              <a:rPr lang="es-MX" sz="2000" dirty="0" smtClean="0">
                <a:latin typeface="Agency FB" panose="020B0503020202020204" pitchFamily="34" charset="0"/>
              </a:rPr>
              <a:t>: Observar </a:t>
            </a:r>
            <a:r>
              <a:rPr lang="es-MX" sz="2000" dirty="0">
                <a:latin typeface="Agency FB" panose="020B0503020202020204" pitchFamily="34" charset="0"/>
              </a:rPr>
              <a:t>las reglas ortográficas preserva la unidad y belleza  de nuestra lengua y facilita el entendimiento entre quienes las usan</a:t>
            </a:r>
            <a:r>
              <a:rPr lang="es-MX" sz="2000" dirty="0" smtClean="0">
                <a:latin typeface="Agency FB" panose="020B0503020202020204" pitchFamily="34" charset="0"/>
              </a:rPr>
              <a:t>.</a:t>
            </a:r>
            <a:r>
              <a:rPr lang="es-MX" sz="2000" dirty="0"/>
              <a:t> </a:t>
            </a:r>
            <a:endParaRPr lang="es-MX" sz="2000" dirty="0" smtClean="0"/>
          </a:p>
          <a:p>
            <a:r>
              <a:rPr lang="es-MX" sz="2000" dirty="0" smtClean="0">
                <a:latin typeface="Agency FB" panose="020B0503020202020204" pitchFamily="34" charset="0"/>
              </a:rPr>
              <a:t>f</a:t>
            </a:r>
            <a:r>
              <a:rPr lang="es-MX" sz="2000" dirty="0">
                <a:latin typeface="Agency FB" panose="020B0503020202020204" pitchFamily="34" charset="0"/>
              </a:rPr>
              <a:t>) </a:t>
            </a:r>
            <a:r>
              <a:rPr lang="es-MX" sz="2000" b="1" dirty="0">
                <a:latin typeface="Agency FB" panose="020B0503020202020204" pitchFamily="34" charset="0"/>
              </a:rPr>
              <a:t>Puntuación</a:t>
            </a:r>
            <a:r>
              <a:rPr lang="es-MX" sz="2000" dirty="0">
                <a:latin typeface="Agency FB" panose="020B0503020202020204" pitchFamily="34" charset="0"/>
              </a:rPr>
              <a:t>: </a:t>
            </a:r>
            <a:r>
              <a:rPr lang="es-MX" sz="2000" dirty="0" smtClean="0">
                <a:latin typeface="Agency FB" panose="020B0503020202020204" pitchFamily="34" charset="0"/>
              </a:rPr>
              <a:t>Un escrito mal </a:t>
            </a:r>
            <a:r>
              <a:rPr lang="es-MX" sz="2000" dirty="0">
                <a:latin typeface="Agency FB" panose="020B0503020202020204" pitchFamily="34" charset="0"/>
              </a:rPr>
              <a:t>redactado y con uso deficiente de los signos de puntuación determina la decisión de un juez. Durante la revolución mexicana, un telegrama mal redactado decidió la muerte de un hombre. El telegrama en cuestión debía decir: "fusilarlo no, </a:t>
            </a:r>
            <a:r>
              <a:rPr lang="es-MX" sz="2000" dirty="0" smtClean="0">
                <a:latin typeface="Agency FB" panose="020B0503020202020204" pitchFamily="34" charset="0"/>
              </a:rPr>
              <a:t>indultarlo", </a:t>
            </a:r>
            <a:r>
              <a:rPr lang="es-MX" sz="2000" dirty="0">
                <a:latin typeface="Agency FB" panose="020B0503020202020204" pitchFamily="34" charset="0"/>
              </a:rPr>
              <a:t>pero una coma mal colocada, alteró este </a:t>
            </a:r>
            <a:r>
              <a:rPr lang="es-MX" sz="2000" dirty="0" smtClean="0">
                <a:latin typeface="Agency FB" panose="020B0503020202020204" pitchFamily="34" charset="0"/>
              </a:rPr>
              <a:t>mensaje </a:t>
            </a:r>
            <a:r>
              <a:rPr lang="es-MX" sz="2000" dirty="0">
                <a:latin typeface="Agency FB" panose="020B0503020202020204" pitchFamily="34" charset="0"/>
              </a:rPr>
              <a:t>así: "Fusilarlo, no indultarlo</a:t>
            </a:r>
            <a:r>
              <a:rPr lang="es-MX" sz="2000" dirty="0" smtClean="0">
                <a:latin typeface="Agency FB" panose="020B0503020202020204" pitchFamily="34" charset="0"/>
              </a:rPr>
              <a:t>".</a:t>
            </a:r>
            <a:endParaRPr lang="es-MX" sz="2000" dirty="0">
              <a:latin typeface="Agency FB" panose="020B0503020202020204" pitchFamily="34" charset="0"/>
            </a:endParaRPr>
          </a:p>
        </p:txBody>
      </p:sp>
    </p:spTree>
    <p:extLst>
      <p:ext uri="{BB962C8B-B14F-4D97-AF65-F5344CB8AC3E}">
        <p14:creationId xmlns:p14="http://schemas.microsoft.com/office/powerpoint/2010/main" val="3958187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omps.canstockphoto.com/can-stock-photo_csp148958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1257" y="3309259"/>
            <a:ext cx="2312761" cy="278674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3309258"/>
            <a:ext cx="3161393" cy="2649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0" y="128457"/>
            <a:ext cx="9042400" cy="4616648"/>
          </a:xfrm>
          <a:prstGeom prst="rect">
            <a:avLst/>
          </a:prstGeom>
        </p:spPr>
        <p:txBody>
          <a:bodyPr wrap="square">
            <a:spAutoFit/>
          </a:bodyPr>
          <a:lstStyle/>
          <a:p>
            <a:r>
              <a:rPr lang="es-MX" sz="2000" dirty="0">
                <a:latin typeface="Agency FB" panose="020B0503020202020204" pitchFamily="34" charset="0"/>
              </a:rPr>
              <a:t>g) </a:t>
            </a:r>
            <a:r>
              <a:rPr lang="es-MX" sz="2000" b="1" dirty="0">
                <a:latin typeface="Agency FB" panose="020B0503020202020204" pitchFamily="34" charset="0"/>
              </a:rPr>
              <a:t>Distribución de las ideas en párrafos y estructura adecuada del texto</a:t>
            </a:r>
            <a:r>
              <a:rPr lang="es-MX" sz="2000" dirty="0">
                <a:latin typeface="Agency FB" panose="020B0503020202020204" pitchFamily="34" charset="0"/>
              </a:rPr>
              <a:t>: "Un párrafo para cada idea y una idea para cada párrafo" puede ser un lema al escribir. El </a:t>
            </a:r>
            <a:r>
              <a:rPr lang="es-MX" sz="2000" dirty="0" smtClean="0">
                <a:latin typeface="Agency FB" panose="020B0503020202020204" pitchFamily="34" charset="0"/>
              </a:rPr>
              <a:t>párrafo </a:t>
            </a:r>
            <a:r>
              <a:rPr lang="es-MX" sz="2000" dirty="0">
                <a:latin typeface="Agency FB" panose="020B0503020202020204" pitchFamily="34" charset="0"/>
              </a:rPr>
              <a:t>bien construido contiene oraciones que se relacionan con una idea central y conforma una unidad de pensamiento que se separa de la siguiente unidad por punto y aparte. No </a:t>
            </a:r>
            <a:r>
              <a:rPr lang="es-MX" sz="2000" dirty="0" smtClean="0">
                <a:latin typeface="Agency FB" panose="020B0503020202020204" pitchFamily="34" charset="0"/>
              </a:rPr>
              <a:t>conviene </a:t>
            </a:r>
            <a:r>
              <a:rPr lang="es-MX" sz="2000" dirty="0">
                <a:latin typeface="Agency FB" panose="020B0503020202020204" pitchFamily="34" charset="0"/>
              </a:rPr>
              <a:t>mezclar ideas centrales en un mismo párrafo ni escribir párrafos muy cortos ni demasiado largos.</a:t>
            </a:r>
          </a:p>
          <a:p>
            <a:r>
              <a:rPr lang="es-MX" sz="2000" dirty="0" smtClean="0">
                <a:latin typeface="Agency FB" panose="020B0503020202020204" pitchFamily="34" charset="0"/>
              </a:rPr>
              <a:t>h</a:t>
            </a:r>
            <a:r>
              <a:rPr lang="es-MX" sz="2000" dirty="0">
                <a:latin typeface="Agency FB" panose="020B0503020202020204" pitchFamily="34" charset="0"/>
              </a:rPr>
              <a:t>) </a:t>
            </a:r>
            <a:r>
              <a:rPr lang="es-MX" sz="2000" b="1" dirty="0">
                <a:latin typeface="Agency FB" panose="020B0503020202020204" pitchFamily="34" charset="0"/>
              </a:rPr>
              <a:t>Estructura adecuada del texto</a:t>
            </a:r>
            <a:r>
              <a:rPr lang="es-MX" sz="2000" dirty="0">
                <a:latin typeface="Agency FB" panose="020B0503020202020204" pitchFamily="34" charset="0"/>
              </a:rPr>
              <a:t>: los textos tienen una organización, un cuerpo, una estructura</a:t>
            </a:r>
            <a:r>
              <a:rPr lang="es-MX" sz="2000" dirty="0" smtClean="0">
                <a:latin typeface="Agency FB" panose="020B0503020202020204" pitchFamily="34" charset="0"/>
              </a:rPr>
              <a:t>. </a:t>
            </a:r>
          </a:p>
          <a:p>
            <a:r>
              <a:rPr lang="es-MX" sz="2000" dirty="0" smtClean="0">
                <a:latin typeface="Agency FB" panose="020B0503020202020204" pitchFamily="34" charset="0"/>
              </a:rPr>
              <a:t>¡Teniendo todo claro, es tiempo de iniciar…!</a:t>
            </a:r>
          </a:p>
          <a:p>
            <a:endParaRPr lang="es-MX" sz="2000" dirty="0" smtClean="0">
              <a:latin typeface="Agency FB" panose="020B0503020202020204" pitchFamily="34" charset="0"/>
            </a:endParaRPr>
          </a:p>
          <a:p>
            <a:pPr algn="ctr"/>
            <a:r>
              <a:rPr lang="es-MX" sz="2000" b="1" i="1" dirty="0">
                <a:latin typeface="Agency FB" panose="020B0503020202020204" pitchFamily="34" charset="0"/>
              </a:rPr>
              <a:t>¡ES HORA DE CREA TU PROPIO ESCRITO</a:t>
            </a:r>
            <a:r>
              <a:rPr lang="es-MX" sz="2000" b="1" i="1" dirty="0" smtClean="0">
                <a:latin typeface="Agency FB" panose="020B0503020202020204" pitchFamily="34" charset="0"/>
              </a:rPr>
              <a:t>!</a:t>
            </a:r>
            <a:endParaRPr lang="es-MX" sz="2000" dirty="0" smtClean="0">
              <a:latin typeface="Agency FB" panose="020B0503020202020204" pitchFamily="34" charset="0"/>
            </a:endParaRPr>
          </a:p>
          <a:p>
            <a:pPr algn="ctr"/>
            <a:r>
              <a:rPr lang="es-MX" sz="2000" b="1" i="1" dirty="0" smtClean="0">
                <a:latin typeface="Agency FB" panose="020B0503020202020204" pitchFamily="34" charset="0"/>
              </a:rPr>
              <a:t>¡</a:t>
            </a:r>
            <a:r>
              <a:rPr lang="es-MX" sz="2000" b="1" i="1" dirty="0">
                <a:latin typeface="Agency FB" panose="020B0503020202020204" pitchFamily="34" charset="0"/>
              </a:rPr>
              <a:t> </a:t>
            </a:r>
            <a:r>
              <a:rPr lang="es-MX" sz="2000" b="1" i="1" dirty="0" smtClean="0">
                <a:latin typeface="Agency FB" panose="020B0503020202020204" pitchFamily="34" charset="0"/>
              </a:rPr>
              <a:t>consiste en iniciar organizando un </a:t>
            </a:r>
            <a:r>
              <a:rPr lang="es-MX" sz="2000" b="1" i="1" dirty="0">
                <a:latin typeface="Agency FB" panose="020B0503020202020204" pitchFamily="34" charset="0"/>
              </a:rPr>
              <a:t>plan o esquema de elaboración del </a:t>
            </a:r>
            <a:r>
              <a:rPr lang="es-MX" sz="2000" b="1" i="1" dirty="0" smtClean="0">
                <a:latin typeface="Agency FB" panose="020B0503020202020204" pitchFamily="34" charset="0"/>
              </a:rPr>
              <a:t>texto!</a:t>
            </a:r>
          </a:p>
          <a:p>
            <a:r>
              <a:rPr lang="es-MX" sz="2000" dirty="0">
                <a:latin typeface="Agency FB" panose="020B0503020202020204" pitchFamily="34" charset="0"/>
              </a:rPr>
              <a:t> </a:t>
            </a:r>
            <a:r>
              <a:rPr lang="es-MX" sz="2000" dirty="0" smtClean="0">
                <a:latin typeface="Agency FB" panose="020B0503020202020204" pitchFamily="34" charset="0"/>
              </a:rPr>
              <a:t>            </a:t>
            </a:r>
          </a:p>
          <a:p>
            <a:r>
              <a:rPr lang="es-MX" sz="2000" b="1" dirty="0" smtClean="0">
                <a:latin typeface="Agency FB" panose="020B0503020202020204" pitchFamily="34" charset="0"/>
              </a:rPr>
              <a:t>I) Diseñar un plan                                                        II)Procesar borradores </a:t>
            </a:r>
          </a:p>
          <a:p>
            <a:pPr algn="ctr"/>
            <a:endParaRPr lang="es-MX" b="1" dirty="0"/>
          </a:p>
          <a:p>
            <a:endParaRPr lang="es-MX" dirty="0"/>
          </a:p>
          <a:p>
            <a:endParaRPr lang="es-MX" dirty="0">
              <a:latin typeface="Agency FB" panose="020B0503020202020204" pitchFamily="34" charset="0"/>
            </a:endParaRPr>
          </a:p>
        </p:txBody>
      </p:sp>
    </p:spTree>
    <p:extLst>
      <p:ext uri="{BB962C8B-B14F-4D97-AF65-F5344CB8AC3E}">
        <p14:creationId xmlns:p14="http://schemas.microsoft.com/office/powerpoint/2010/main" val="3711446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3371" y="203200"/>
            <a:ext cx="5210629" cy="5845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101600" y="203200"/>
            <a:ext cx="4107543" cy="5062924"/>
          </a:xfrm>
          <a:prstGeom prst="rect">
            <a:avLst/>
          </a:prstGeom>
          <a:noFill/>
        </p:spPr>
        <p:txBody>
          <a:bodyPr wrap="square" rtlCol="0">
            <a:spAutoFit/>
          </a:bodyPr>
          <a:lstStyle/>
          <a:p>
            <a:pPr algn="ctr"/>
            <a:endParaRPr lang="es-MX" sz="1700" dirty="0" smtClean="0">
              <a:latin typeface="Agency FB" panose="020B0503020202020204" pitchFamily="34" charset="0"/>
            </a:endParaRPr>
          </a:p>
          <a:p>
            <a:r>
              <a:rPr lang="es-MX" sz="1700" dirty="0" smtClean="0">
                <a:latin typeface="Agency FB" panose="020B0503020202020204" pitchFamily="34" charset="0"/>
              </a:rPr>
              <a:t>1.- ANTES DE INICAR DEBES DE TENER CLARO ¿QUÉ ES REDACTAR?</a:t>
            </a:r>
          </a:p>
          <a:p>
            <a:endParaRPr lang="es-MX" sz="1700" dirty="0" smtClean="0">
              <a:latin typeface="Agency FB" panose="020B0503020202020204" pitchFamily="34" charset="0"/>
            </a:endParaRPr>
          </a:p>
          <a:p>
            <a:r>
              <a:rPr lang="es-MX" sz="1700" dirty="0" smtClean="0">
                <a:latin typeface="Agency FB" panose="020B0503020202020204" pitchFamily="34" charset="0"/>
              </a:rPr>
              <a:t>2.- DISEÑA UN PLAN, PARA DESARROLLAR EL TEMA SOBRE “ALGUNAS CAUSAS Y CONSECUENCIAS DEL CALENTAMIENTO GLOBAL”. ES TU OPORTUNIDAD DE SENTIRTE ORGULLOSO DE TU  PROPIO TEXTO (MINIMO UNA CUARTILLA, VIJILA TU ORTOGRAFIA, LIMPIEZA, FLUIDEZ, ETC.) NO OLVIDES LOS ASPECTOR FONDO Y FORMA.</a:t>
            </a:r>
          </a:p>
          <a:p>
            <a:endParaRPr lang="es-MX" sz="1700" dirty="0" smtClean="0">
              <a:latin typeface="Agency FB" panose="020B0503020202020204" pitchFamily="34" charset="0"/>
            </a:endParaRPr>
          </a:p>
          <a:p>
            <a:r>
              <a:rPr lang="es-MX" sz="1700" dirty="0" smtClean="0">
                <a:latin typeface="Agency FB" panose="020B0503020202020204" pitchFamily="34" charset="0"/>
              </a:rPr>
              <a:t>3.- PÍDE A UN COMPAÑERO QUE TE HAGA UNA REVISIÓN DE ACUERDO CON EL PLAN QUE HAS RAZADO. CORRIGESEGUN LAS OBSERVACIONES DE TU COMPAÑERO.</a:t>
            </a:r>
          </a:p>
          <a:p>
            <a:endParaRPr lang="es-MX" sz="1700" dirty="0">
              <a:latin typeface="Agency FB" panose="020B0503020202020204" pitchFamily="34" charset="0"/>
            </a:endParaRPr>
          </a:p>
          <a:p>
            <a:r>
              <a:rPr lang="es-MX" sz="1700" dirty="0" smtClean="0">
                <a:latin typeface="Agency FB" panose="020B0503020202020204" pitchFamily="34" charset="0"/>
              </a:rPr>
              <a:t>4.- PIDE A LA PROFESORA DE ESPAÑOL LE DE UNA REVISIÓN.  </a:t>
            </a:r>
            <a:endParaRPr lang="es-MX" sz="1700" dirty="0">
              <a:latin typeface="Agency FB" panose="020B0503020202020204" pitchFamily="34" charset="0"/>
            </a:endParaRPr>
          </a:p>
          <a:p>
            <a:r>
              <a:rPr lang="es-MX" sz="1700" dirty="0" smtClean="0">
                <a:latin typeface="Agency FB" panose="020B0503020202020204" pitchFamily="34" charset="0"/>
              </a:rPr>
              <a:t> </a:t>
            </a:r>
          </a:p>
          <a:p>
            <a:r>
              <a:rPr lang="es-MX" sz="1700" dirty="0">
                <a:latin typeface="Agency FB" panose="020B0503020202020204" pitchFamily="34" charset="0"/>
              </a:rPr>
              <a:t>5</a:t>
            </a:r>
            <a:r>
              <a:rPr lang="es-MX" sz="1700" dirty="0" smtClean="0">
                <a:latin typeface="Agency FB" panose="020B0503020202020204" pitchFamily="34" charset="0"/>
              </a:rPr>
              <a:t>.- PUBLICA EN LA REVISTA DEL GRUPO DE ESPAÑOL I</a:t>
            </a:r>
          </a:p>
        </p:txBody>
      </p:sp>
    </p:spTree>
    <p:extLst>
      <p:ext uri="{BB962C8B-B14F-4D97-AF65-F5344CB8AC3E}">
        <p14:creationId xmlns:p14="http://schemas.microsoft.com/office/powerpoint/2010/main" val="636545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5" y="174171"/>
            <a:ext cx="8650514" cy="6023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2963526"/>
      </p:ext>
    </p:extLst>
  </p:cSld>
  <p:clrMapOvr>
    <a:masterClrMapping/>
  </p:clrMapOvr>
</p:sld>
</file>

<file path=ppt/theme/theme1.xml><?xml version="1.0" encoding="utf-8"?>
<a:theme xmlns:a="http://schemas.openxmlformats.org/drawingml/2006/main" name="Tema de Office">
  <a:themeElements>
    <a:clrScheme name="Alta costura">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TotalTime>
  <Words>413</Words>
  <Application>Microsoft Office PowerPoint</Application>
  <PresentationFormat>Presentación en pantalla (4:3)</PresentationFormat>
  <Paragraphs>83</Paragraphs>
  <Slides>12</Slides>
  <Notes>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12</vt:i4>
      </vt:variant>
    </vt:vector>
  </HeadingPairs>
  <TitlesOfParts>
    <vt:vector size="14" baseType="lpstr">
      <vt:lpstr>Tema de Office</vt:lpstr>
      <vt:lpstr>Microsoft Word 97 - 2003 Document</vt:lpstr>
      <vt:lpstr>Academia: Español</vt:lpstr>
      <vt:lpstr>Presentación de PowerPoint</vt:lpstr>
      <vt:lpstr>¡ REDACTAR ES FÁCIL SÓLO REQUIERES!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IDEASON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Gerardo Ortega</dc:creator>
  <cp:lastModifiedBy>Personal</cp:lastModifiedBy>
  <cp:revision>32</cp:revision>
  <dcterms:created xsi:type="dcterms:W3CDTF">2014-09-19T21:39:49Z</dcterms:created>
  <dcterms:modified xsi:type="dcterms:W3CDTF">2014-10-15T20:30:34Z</dcterms:modified>
</cp:coreProperties>
</file>