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94" r:id="rId2"/>
    <p:sldId id="274" r:id="rId3"/>
    <p:sldId id="257" r:id="rId4"/>
    <p:sldId id="259" r:id="rId5"/>
    <p:sldId id="288" r:id="rId6"/>
    <p:sldId id="272" r:id="rId7"/>
    <p:sldId id="289" r:id="rId8"/>
    <p:sldId id="281" r:id="rId9"/>
    <p:sldId id="290" r:id="rId10"/>
    <p:sldId id="291" r:id="rId11"/>
    <p:sldId id="292" r:id="rId12"/>
    <p:sldId id="293" r:id="rId13"/>
    <p:sldId id="266" r:id="rId14"/>
  </p:sldIdLst>
  <p:sldSz cx="9144000" cy="6858000" type="screen4x3"/>
  <p:notesSz cx="6858000" cy="9144000"/>
  <p:defaultTextStyle>
    <a:defPPr>
      <a:defRPr lang="es-MX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448" autoAdjust="0"/>
  </p:normalViewPr>
  <p:slideViewPr>
    <p:cSldViewPr>
      <p:cViewPr varScale="1">
        <p:scale>
          <a:sx n="70" d="100"/>
          <a:sy n="70" d="100"/>
        </p:scale>
        <p:origin x="66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FD11FB-E3D7-464A-B537-D546E4620B93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15/10/2014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6186C8-36C8-49F4-86FF-5479ABBDD9A5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2796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DDCBB26-CA7F-416E-8A47-8D60C23864BD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15/10/2014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6AD127-B1FE-490E-9D32-9330D3D4EB3D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684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F89382-B91F-4336-A17C-A5430A1DE6A5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15/10/2014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16BD7E-76F9-45EC-B4AA-488BB2D5B42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1916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7658B3-72BB-4615-8CD9-2F99EB12FC9A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15/10/2014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973315-7213-471B-B697-81DEBC49679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492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E25B17-1A20-47E0-95F6-105DAC889E35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15/10/2014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B6F1ED-0DFD-4CD4-922F-F249B4599BC4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76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F59F69-C7CA-47D3-9C7E-3925EB54EC31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15/10/2014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AFCD42-E0EE-443D-B724-831BF1A4C394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63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B59C4B-278E-430F-832D-3F843093F44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15/10/2014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6B47C1-2CC6-4CED-97F9-BE724CCB5F1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635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DD1E7E-B295-4DBD-8A71-18BDC3CE8EFE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15/10/2014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4525C1-F868-4AE2-ADBC-CBC11A10D805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670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EC450F-EB85-4D72-A5A3-A28675FEE5A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15/10/2014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56AD6A-1D55-4850-827F-20152A8E129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3166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68CCCB-2C7C-46E5-A8FA-17B0B3BD65F2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15/10/2014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E28248-F599-41F5-AD26-C78CFF679154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3479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CA8532-0238-4387-90AF-25E4B15D3901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15/10/2014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05E841-BF94-426A-B27B-2F174B1F31B9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212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FBD1FA2-A5B6-48F8-9880-FECC491F7E4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15/10/2014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FCDDA4C-0E4F-4F29-8E80-EA6923E16EFB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899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siliar.files.wordpress.com/2007/10/3-trabajando-con-formulas-y-funciones.pdf" TargetMode="External"/><Relationship Id="rId2" Type="http://schemas.openxmlformats.org/officeDocument/2006/relationships/hyperlink" Target="http://office.microsoft.com/es-es/excel-help/informaci&#243;n-general-y-ejemplos-de-validaci&#243;n-de-datos-HA001034657.aspx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PRES-05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9156" y="-8807"/>
            <a:ext cx="9144000" cy="7065818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72140" y="203651"/>
            <a:ext cx="8273146" cy="1233259"/>
          </a:xfrm>
        </p:spPr>
        <p:txBody>
          <a:bodyPr>
            <a:normAutofit/>
          </a:bodyPr>
          <a:lstStyle/>
          <a:p>
            <a:pPr algn="l"/>
            <a:r>
              <a:rPr lang="es-MX" sz="5400" b="1" dirty="0" smtClean="0">
                <a:solidFill>
                  <a:schemeClr val="bg2">
                    <a:lumMod val="90000"/>
                  </a:schemeClr>
                </a:solidFill>
              </a:rPr>
              <a:t>Academia: </a:t>
            </a:r>
            <a:r>
              <a:rPr lang="es-MX" sz="5400" b="1" dirty="0" smtClean="0">
                <a:solidFill>
                  <a:schemeClr val="bg2">
                    <a:lumMod val="90000"/>
                  </a:schemeClr>
                </a:solidFill>
              </a:rPr>
              <a:t>Informática</a:t>
            </a:r>
            <a:endParaRPr lang="es-MX" sz="5400" b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370114" y="1628800"/>
            <a:ext cx="5138057" cy="16755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auto">
              <a:spcAft>
                <a:spcPts val="0"/>
              </a:spcAft>
            </a:pPr>
            <a:r>
              <a:rPr lang="es-MX" sz="2000" b="1" dirty="0" smtClean="0">
                <a:solidFill>
                  <a:schemeClr val="bg2">
                    <a:lumMod val="90000"/>
                  </a:schemeClr>
                </a:solidFill>
              </a:rPr>
              <a:t>Tema: </a:t>
            </a:r>
            <a:r>
              <a:rPr lang="es-MX" sz="2000" b="1" dirty="0" smtClean="0">
                <a:solidFill>
                  <a:schemeClr val="bg2">
                    <a:lumMod val="90000"/>
                  </a:schemeClr>
                </a:solidFill>
              </a:rPr>
              <a:t>Fórmulas y Funciones</a:t>
            </a:r>
          </a:p>
          <a:p>
            <a:pPr algn="l" fontAlgn="auto">
              <a:spcAft>
                <a:spcPts val="0"/>
              </a:spcAft>
            </a:pPr>
            <a:endParaRPr lang="es-MX" sz="1200" b="1" dirty="0" smtClean="0">
              <a:solidFill>
                <a:schemeClr val="bg2">
                  <a:lumMod val="90000"/>
                </a:schemeClr>
              </a:solidFill>
            </a:endParaRPr>
          </a:p>
          <a:p>
            <a:pPr algn="l" fontAlgn="auto">
              <a:spcAft>
                <a:spcPts val="0"/>
              </a:spcAft>
            </a:pPr>
            <a:r>
              <a:rPr lang="es-MX" sz="2000" b="1" dirty="0" smtClean="0">
                <a:solidFill>
                  <a:schemeClr val="bg2">
                    <a:lumMod val="90000"/>
                  </a:schemeClr>
                </a:solidFill>
              </a:rPr>
              <a:t>Profesor (a):  </a:t>
            </a:r>
            <a:r>
              <a:rPr lang="es-ES" sz="2000" b="1" dirty="0" smtClean="0">
                <a:solidFill>
                  <a:schemeClr val="bg2">
                    <a:lumMod val="90000"/>
                  </a:schemeClr>
                </a:solidFill>
              </a:rPr>
              <a:t>Baños </a:t>
            </a:r>
            <a:r>
              <a:rPr lang="es-ES" sz="2000" b="1" dirty="0">
                <a:solidFill>
                  <a:schemeClr val="bg2">
                    <a:lumMod val="90000"/>
                  </a:schemeClr>
                </a:solidFill>
              </a:rPr>
              <a:t>García </a:t>
            </a:r>
            <a:r>
              <a:rPr lang="es-ES" sz="2000" b="1" dirty="0" err="1">
                <a:solidFill>
                  <a:schemeClr val="bg2">
                    <a:lumMod val="90000"/>
                  </a:schemeClr>
                </a:solidFill>
              </a:rPr>
              <a:t>Yesenia</a:t>
            </a:r>
            <a:r>
              <a:rPr lang="es-ES" sz="2000" b="1" dirty="0">
                <a:solidFill>
                  <a:schemeClr val="bg2">
                    <a:lumMod val="90000"/>
                  </a:schemeClr>
                </a:solidFill>
              </a:rPr>
              <a:t>, Lic. Comp</a:t>
            </a:r>
            <a:r>
              <a:rPr lang="es-ES" sz="2000" b="1" dirty="0" smtClean="0">
                <a:solidFill>
                  <a:schemeClr val="bg2">
                    <a:lumMod val="90000"/>
                  </a:schemeClr>
                </a:solidFill>
              </a:rPr>
              <a:t>.</a:t>
            </a:r>
          </a:p>
          <a:p>
            <a:pPr algn="l" fontAlgn="auto">
              <a:spcAft>
                <a:spcPts val="0"/>
              </a:spcAft>
            </a:pPr>
            <a:endParaRPr lang="es-ES" sz="2000" b="1" dirty="0">
              <a:solidFill>
                <a:schemeClr val="bg2">
                  <a:lumMod val="90000"/>
                </a:schemeClr>
              </a:solidFill>
            </a:endParaRPr>
          </a:p>
          <a:p>
            <a:pPr algn="l" fontAlgn="auto">
              <a:spcAft>
                <a:spcPts val="0"/>
              </a:spcAft>
            </a:pPr>
            <a:r>
              <a:rPr lang="es-MX" sz="2000" b="1" dirty="0" smtClean="0">
                <a:solidFill>
                  <a:schemeClr val="bg2">
                    <a:lumMod val="90000"/>
                  </a:schemeClr>
                </a:solidFill>
              </a:rPr>
              <a:t>Periodo</a:t>
            </a:r>
            <a:r>
              <a:rPr lang="es-MX" sz="2000" b="1" dirty="0" smtClean="0">
                <a:solidFill>
                  <a:schemeClr val="bg2">
                    <a:lumMod val="90000"/>
                  </a:schemeClr>
                </a:solidFill>
              </a:rPr>
              <a:t>: Julio – Diciembre 2014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688579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46330" y="334397"/>
            <a:ext cx="77141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 smtClean="0"/>
              <a:t>Categorías de funciones</a:t>
            </a:r>
            <a:endParaRPr lang="es-MX" sz="3600" b="1" dirty="0"/>
          </a:p>
        </p:txBody>
      </p:sp>
      <p:sp>
        <p:nvSpPr>
          <p:cNvPr id="31" name="30 Rectángulo redondeado"/>
          <p:cNvSpPr/>
          <p:nvPr/>
        </p:nvSpPr>
        <p:spPr>
          <a:xfrm>
            <a:off x="4355976" y="980728"/>
            <a:ext cx="4248472" cy="504056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>
              <a:buAutoNum type="arabicPeriod"/>
            </a:pPr>
            <a:r>
              <a:rPr lang="es-MX" sz="2400" dirty="0" smtClean="0"/>
              <a:t>Financieras.</a:t>
            </a:r>
          </a:p>
          <a:p>
            <a:pPr marL="514350" indent="-514350">
              <a:buAutoNum type="arabicPeriod"/>
            </a:pPr>
            <a:r>
              <a:rPr lang="es-MX" sz="2400" dirty="0" smtClean="0"/>
              <a:t>Fecha y hora</a:t>
            </a:r>
          </a:p>
          <a:p>
            <a:pPr marL="514350" indent="-514350">
              <a:buAutoNum type="arabicPeriod"/>
            </a:pPr>
            <a:r>
              <a:rPr lang="es-MX" sz="2400" dirty="0" smtClean="0"/>
              <a:t>Matemáticas y </a:t>
            </a:r>
          </a:p>
          <a:p>
            <a:pPr marL="514350" indent="-514350"/>
            <a:r>
              <a:rPr lang="es-MX" sz="2400" dirty="0" smtClean="0"/>
              <a:t>        trigonométricas.</a:t>
            </a:r>
          </a:p>
          <a:p>
            <a:pPr marL="514350" indent="-514350"/>
            <a:r>
              <a:rPr lang="es-MX" sz="2400" dirty="0" smtClean="0"/>
              <a:t>4.    Estadísticas.</a:t>
            </a:r>
          </a:p>
          <a:p>
            <a:pPr marL="514350" indent="-514350"/>
            <a:r>
              <a:rPr lang="es-MX" sz="2400" dirty="0" smtClean="0"/>
              <a:t>5.    Búsqueda y referencia.</a:t>
            </a:r>
          </a:p>
          <a:p>
            <a:pPr marL="514350" indent="-514350"/>
            <a:r>
              <a:rPr lang="es-MX" sz="2400" dirty="0" smtClean="0"/>
              <a:t>6.    Base de datos.</a:t>
            </a:r>
          </a:p>
          <a:p>
            <a:pPr marL="514350" indent="-514350"/>
            <a:r>
              <a:rPr lang="es-MX" sz="2400" dirty="0" smtClean="0"/>
              <a:t>7.    Texto.</a:t>
            </a:r>
          </a:p>
          <a:p>
            <a:pPr marL="514350" indent="-514350"/>
            <a:r>
              <a:rPr lang="es-MX" sz="2400" dirty="0" smtClean="0"/>
              <a:t>8.    Lógicas.</a:t>
            </a:r>
          </a:p>
          <a:p>
            <a:pPr marL="514350" indent="-514350"/>
            <a:r>
              <a:rPr lang="es-MX" sz="2400" dirty="0" smtClean="0"/>
              <a:t>9.    Información.</a:t>
            </a:r>
          </a:p>
          <a:p>
            <a:pPr marL="514350" indent="-514350"/>
            <a:r>
              <a:rPr lang="es-MX" sz="2400" dirty="0" smtClean="0"/>
              <a:t>10.  Ingeniería.</a:t>
            </a:r>
          </a:p>
          <a:p>
            <a:pPr marL="514350" indent="-514350"/>
            <a:r>
              <a:rPr lang="es-MX" sz="2400" dirty="0" smtClean="0"/>
              <a:t>11.  Cubo.</a:t>
            </a:r>
          </a:p>
          <a:p>
            <a:pPr marL="514350" indent="-514350"/>
            <a:r>
              <a:rPr lang="es-MX" sz="2400" dirty="0" smtClean="0"/>
              <a:t>12.  Definidas por el usuario.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39552" y="1976641"/>
            <a:ext cx="309634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dirty="0" smtClean="0">
                <a:latin typeface="+mn-lt"/>
              </a:rPr>
              <a:t>La hoja de cálculo Excel cuenta con categorías y estas a su vez con otras, por lo que existe una gran variedad de funciones.</a:t>
            </a:r>
          </a:p>
        </p:txBody>
      </p:sp>
      <p:sp>
        <p:nvSpPr>
          <p:cNvPr id="14" name="13 Flecha derecha"/>
          <p:cNvSpPr/>
          <p:nvPr/>
        </p:nvSpPr>
        <p:spPr>
          <a:xfrm>
            <a:off x="3779912" y="2852936"/>
            <a:ext cx="504056" cy="8640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46330" y="188640"/>
            <a:ext cx="77141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 smtClean="0"/>
              <a:t>Elementos de una función</a:t>
            </a:r>
            <a:endParaRPr lang="es-MX" sz="3600" b="1" dirty="0"/>
          </a:p>
        </p:txBody>
      </p:sp>
      <p:sp>
        <p:nvSpPr>
          <p:cNvPr id="31" name="30 Rectángulo redondeado"/>
          <p:cNvSpPr/>
          <p:nvPr/>
        </p:nvSpPr>
        <p:spPr>
          <a:xfrm>
            <a:off x="755576" y="980728"/>
            <a:ext cx="7704856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 smtClean="0"/>
              <a:t>1. Nombre de la función que permita identificarla.</a:t>
            </a:r>
            <a:endParaRPr lang="es-MX" sz="2800" dirty="0"/>
          </a:p>
        </p:txBody>
      </p:sp>
      <p:sp>
        <p:nvSpPr>
          <p:cNvPr id="22" name="21 Rectángulo redondeado"/>
          <p:cNvSpPr/>
          <p:nvPr/>
        </p:nvSpPr>
        <p:spPr>
          <a:xfrm>
            <a:off x="755576" y="3212976"/>
            <a:ext cx="7704856" cy="122413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 smtClean="0"/>
              <a:t>3. Argumentos: Son los valores y estos pueden ser de texto, numéricos, referencias de celdas, etc.</a:t>
            </a:r>
            <a:endParaRPr lang="es-MX" sz="2800" dirty="0"/>
          </a:p>
        </p:txBody>
      </p:sp>
      <p:sp>
        <p:nvSpPr>
          <p:cNvPr id="9" name="8 Rectángulo redondeado"/>
          <p:cNvSpPr/>
          <p:nvPr/>
        </p:nvSpPr>
        <p:spPr>
          <a:xfrm>
            <a:off x="755576" y="1772816"/>
            <a:ext cx="7704856" cy="129614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 smtClean="0"/>
              <a:t>2. Estructura: Después del nombre de la función, se abre paréntesis para los argumentos de la función y se cierra paréntesis.</a:t>
            </a:r>
            <a:endParaRPr lang="es-MX" sz="2800" dirty="0"/>
          </a:p>
        </p:txBody>
      </p:sp>
      <p:grpSp>
        <p:nvGrpSpPr>
          <p:cNvPr id="2" name="Grupo 1"/>
          <p:cNvGrpSpPr/>
          <p:nvPr/>
        </p:nvGrpSpPr>
        <p:grpSpPr>
          <a:xfrm>
            <a:off x="2627784" y="4581128"/>
            <a:ext cx="4104456" cy="1872208"/>
            <a:chOff x="2699792" y="4653136"/>
            <a:chExt cx="4104456" cy="1872208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699792" y="5301208"/>
              <a:ext cx="3387649" cy="6480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13 Redondear rectángulo de esquina sencilla"/>
            <p:cNvSpPr/>
            <p:nvPr/>
          </p:nvSpPr>
          <p:spPr>
            <a:xfrm>
              <a:off x="4283968" y="4653136"/>
              <a:ext cx="1800200" cy="288032"/>
            </a:xfrm>
            <a:prstGeom prst="round1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2400" dirty="0" smtClean="0"/>
                <a:t>Argumento</a:t>
              </a:r>
              <a:endParaRPr lang="es-MX" sz="2400" dirty="0"/>
            </a:p>
          </p:txBody>
        </p:sp>
        <p:sp>
          <p:nvSpPr>
            <p:cNvPr id="16" name="15 Flecha abajo"/>
            <p:cNvSpPr/>
            <p:nvPr/>
          </p:nvSpPr>
          <p:spPr>
            <a:xfrm>
              <a:off x="4932040" y="5013176"/>
              <a:ext cx="360040" cy="288032"/>
            </a:xfrm>
            <a:prstGeom prst="downArrow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7" name="16 Flecha abajo"/>
            <p:cNvSpPr/>
            <p:nvPr/>
          </p:nvSpPr>
          <p:spPr>
            <a:xfrm rot="10800000">
              <a:off x="3426335" y="5957446"/>
              <a:ext cx="360040" cy="351874"/>
            </a:xfrm>
            <a:prstGeom prst="downArrow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8" name="17 Redondear rectángulo de esquina sencilla"/>
            <p:cNvSpPr/>
            <p:nvPr/>
          </p:nvSpPr>
          <p:spPr>
            <a:xfrm>
              <a:off x="3851920" y="6237312"/>
              <a:ext cx="2952328" cy="288032"/>
            </a:xfrm>
            <a:prstGeom prst="round1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2400" dirty="0" smtClean="0"/>
                <a:t>Nombre de la función</a:t>
              </a:r>
              <a:endParaRPr lang="es-MX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46330" y="404664"/>
            <a:ext cx="77141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 smtClean="0"/>
              <a:t>Funciones vs Fórmulas</a:t>
            </a:r>
            <a:endParaRPr lang="es-MX" sz="3600" b="1" dirty="0"/>
          </a:p>
        </p:txBody>
      </p:sp>
      <p:graphicFrame>
        <p:nvGraphicFramePr>
          <p:cNvPr id="11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8769067"/>
              </p:ext>
            </p:extLst>
          </p:nvPr>
        </p:nvGraphicFramePr>
        <p:xfrm>
          <a:off x="683568" y="1340768"/>
          <a:ext cx="7920880" cy="424559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60440"/>
                <a:gridCol w="3960440"/>
              </a:tblGrid>
              <a:tr h="931958">
                <a:tc>
                  <a:txBody>
                    <a:bodyPr/>
                    <a:lstStyle/>
                    <a:p>
                      <a:pPr algn="ctr"/>
                      <a:r>
                        <a:rPr lang="es-MX" sz="3200" dirty="0" smtClean="0"/>
                        <a:t>Funciones</a:t>
                      </a:r>
                      <a:endParaRPr lang="es-MX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3200" dirty="0" smtClean="0"/>
                        <a:t>Fórmulas</a:t>
                      </a:r>
                      <a:endParaRPr lang="es-MX" sz="3200" dirty="0"/>
                    </a:p>
                  </a:txBody>
                  <a:tcPr/>
                </a:tc>
              </a:tr>
              <a:tr h="451970"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Se realizan en menor tiempo.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Se</a:t>
                      </a:r>
                      <a:r>
                        <a:rPr lang="es-MX" sz="2400" baseline="0" dirty="0" smtClean="0"/>
                        <a:t> emplea más tiempo.</a:t>
                      </a:r>
                      <a:endParaRPr lang="es-MX" sz="2400" dirty="0"/>
                    </a:p>
                  </a:txBody>
                  <a:tcPr/>
                </a:tc>
              </a:tr>
              <a:tr h="833856"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Minimiza</a:t>
                      </a:r>
                      <a:r>
                        <a:rPr lang="es-MX" sz="2400" baseline="0" dirty="0" smtClean="0"/>
                        <a:t> la complejidad de las operaciones.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Las operaciones suelen ser más complejas.</a:t>
                      </a:r>
                      <a:endParaRPr lang="es-MX" sz="2400" dirty="0"/>
                    </a:p>
                  </a:txBody>
                  <a:tcPr/>
                </a:tc>
              </a:tr>
              <a:tr h="833856"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Es más fácil</a:t>
                      </a:r>
                      <a:r>
                        <a:rPr lang="es-MX" sz="2400" baseline="0" dirty="0" smtClean="0"/>
                        <a:t> de trabajar.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Se complica su</a:t>
                      </a:r>
                      <a:r>
                        <a:rPr lang="es-MX" sz="2400" baseline="0" dirty="0" smtClean="0"/>
                        <a:t> trabajo cuando los datos son demasiados.</a:t>
                      </a:r>
                    </a:p>
                  </a:txBody>
                  <a:tcPr/>
                </a:tc>
              </a:tr>
              <a:tr h="833856">
                <a:tc>
                  <a:txBody>
                    <a:bodyPr/>
                    <a:lstStyle/>
                    <a:p>
                      <a:r>
                        <a:rPr lang="es-MX" sz="2400" dirty="0" smtClean="0"/>
                        <a:t>Resuelven el cálculo en menos pasos.</a:t>
                      </a:r>
                    </a:p>
                    <a:p>
                      <a:r>
                        <a:rPr lang="es-MX" sz="2400" dirty="0" smtClean="0"/>
                        <a:t>Ejemplo:    </a:t>
                      </a:r>
                      <a:r>
                        <a:rPr lang="es-MX" sz="1800" kern="1200" baseline="0" dirty="0" smtClean="0"/>
                        <a:t>=SUMA(A6:A11)</a:t>
                      </a:r>
                      <a:endParaRPr lang="es-MX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2400" baseline="0" dirty="0" smtClean="0"/>
                        <a:t>Se utilizan más pasos para resolver el cálculo.</a:t>
                      </a:r>
                    </a:p>
                    <a:p>
                      <a:r>
                        <a:rPr lang="es-MX" sz="2400" baseline="0" dirty="0" smtClean="0"/>
                        <a:t>Ejemplo:  =</a:t>
                      </a:r>
                      <a:r>
                        <a:rPr lang="es-MX" sz="1800" kern="1200" baseline="0" dirty="0" smtClean="0"/>
                        <a:t>A6+A7+A8+A9+A10+A11</a:t>
                      </a:r>
                      <a:endParaRPr lang="es-MX" sz="2400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611560" y="1829142"/>
            <a:ext cx="777686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eriod"/>
            </a:pPr>
            <a:r>
              <a:rPr lang="es-MX" sz="2800" dirty="0" smtClean="0"/>
              <a:t>Cecilia Pérez Chávez, </a:t>
            </a:r>
            <a:r>
              <a:rPr lang="es-MX" sz="2800" i="1" dirty="0" smtClean="0"/>
              <a:t>Informática para preparatoria</a:t>
            </a:r>
            <a:r>
              <a:rPr lang="es-MX" sz="2800" dirty="0" smtClean="0"/>
              <a:t>, Editorial ST, Primera Edición,  Junio 2010.</a:t>
            </a:r>
          </a:p>
          <a:p>
            <a:pPr marL="457200" indent="-457200" algn="just">
              <a:buAutoNum type="arabicPeriod"/>
            </a:pPr>
            <a:r>
              <a:rPr lang="es-MX" sz="2800" dirty="0" smtClean="0">
                <a:hlinkClick r:id="rId2"/>
              </a:rPr>
              <a:t>http://office.microsoft.com/es-es/excel-help/información-general-y-ejemplos-de-validación-de-datos-HA001034657.aspx</a:t>
            </a:r>
            <a:endParaRPr lang="es-MX" sz="2800" dirty="0" smtClean="0"/>
          </a:p>
          <a:p>
            <a:pPr marL="457200" indent="-457200" algn="just">
              <a:buFontTx/>
              <a:buAutoNum type="arabicPeriod"/>
            </a:pPr>
            <a:r>
              <a:rPr lang="es-MX" sz="2800" dirty="0" smtClean="0"/>
              <a:t> </a:t>
            </a:r>
            <a:r>
              <a:rPr lang="es-MX" sz="2800" u="sng" dirty="0" smtClean="0">
                <a:hlinkClick r:id="rId3"/>
              </a:rPr>
              <a:t>http://siliar.files.wordpress.com/2007/10/3-trabajando-con-formulas-y-funciones.pdf</a:t>
            </a:r>
            <a:endParaRPr lang="es-MX" sz="2800" dirty="0" smtClean="0"/>
          </a:p>
          <a:p>
            <a:pPr marL="457200" indent="-457200">
              <a:buAutoNum type="arabicPeriod"/>
            </a:pPr>
            <a:endParaRPr lang="es-MX" sz="2800" dirty="0" smtClean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/>
          <a:lstStyle/>
          <a:p>
            <a:r>
              <a:rPr lang="es-MX" b="1" dirty="0" smtClean="0"/>
              <a:t>Bibliografía y </a:t>
            </a:r>
            <a:r>
              <a:rPr lang="es-MX" b="1" dirty="0" err="1" smtClean="0"/>
              <a:t>Webgrafía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83078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2 CuadroTexto"/>
          <p:cNvSpPr txBox="1">
            <a:spLocks noChangeArrowheads="1"/>
          </p:cNvSpPr>
          <p:nvPr/>
        </p:nvSpPr>
        <p:spPr bwMode="auto">
          <a:xfrm>
            <a:off x="2304256" y="692696"/>
            <a:ext cx="406794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s-MX" sz="3600" b="1" dirty="0" smtClean="0"/>
              <a:t>Resumen</a:t>
            </a:r>
            <a:endParaRPr lang="es-MX" sz="3600" b="1" dirty="0"/>
          </a:p>
        </p:txBody>
      </p:sp>
      <p:sp>
        <p:nvSpPr>
          <p:cNvPr id="4099" name="3 CuadroTexto"/>
          <p:cNvSpPr txBox="1">
            <a:spLocks noChangeArrowheads="1"/>
          </p:cNvSpPr>
          <p:nvPr/>
        </p:nvSpPr>
        <p:spPr bwMode="auto">
          <a:xfrm>
            <a:off x="827584" y="4593902"/>
            <a:ext cx="756084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es-MX" sz="2800" b="1" dirty="0" smtClean="0"/>
              <a:t>Palabras clave: </a:t>
            </a:r>
            <a:r>
              <a:rPr lang="es-MX" sz="2600" dirty="0" smtClean="0"/>
              <a:t>fórmula, función, expresión, operando y operador.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92088" y="1852378"/>
            <a:ext cx="7596336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lang="es-MX" sz="3200" dirty="0" smtClean="0">
                <a:latin typeface="+mn-lt"/>
              </a:rPr>
              <a:t>Las fórmulas y funciones son utilizadas en la hoja de cálculo para realizar cálculos numéricos y obtener resultados de una forma rápida y eficaz.</a:t>
            </a:r>
            <a:endParaRPr kumimoji="0" lang="es-MX" sz="3200" i="0" u="none" strike="noStrike" cap="none" normalizeH="0" baseline="0" dirty="0" smtClean="0">
              <a:ln>
                <a:noFill/>
              </a:ln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2 CuadroTexto"/>
          <p:cNvSpPr txBox="1">
            <a:spLocks noChangeArrowheads="1"/>
          </p:cNvSpPr>
          <p:nvPr/>
        </p:nvSpPr>
        <p:spPr bwMode="auto">
          <a:xfrm>
            <a:off x="3168352" y="530448"/>
            <a:ext cx="25557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s-MX" sz="3600" b="1" dirty="0" err="1"/>
              <a:t>Abstract</a:t>
            </a:r>
            <a:endParaRPr lang="es-MX" sz="3600" b="1" dirty="0"/>
          </a:p>
        </p:txBody>
      </p:sp>
      <p:sp>
        <p:nvSpPr>
          <p:cNvPr id="4099" name="3 CuadroTexto"/>
          <p:cNvSpPr txBox="1">
            <a:spLocks noChangeArrowheads="1"/>
          </p:cNvSpPr>
          <p:nvPr/>
        </p:nvSpPr>
        <p:spPr bwMode="auto">
          <a:xfrm>
            <a:off x="899592" y="4365104"/>
            <a:ext cx="763284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just" eaLnBrk="1" hangingPunct="1"/>
            <a:r>
              <a:rPr lang="es-MX" sz="2800" b="1" dirty="0" err="1" smtClean="0"/>
              <a:t>Keywords</a:t>
            </a:r>
            <a:r>
              <a:rPr lang="es-MX" sz="2800" b="1" dirty="0" smtClean="0"/>
              <a:t>: </a:t>
            </a:r>
            <a:r>
              <a:rPr lang="en-US" sz="2800" dirty="0"/>
              <a:t>formula, function, expression, operating and operator.</a:t>
            </a:r>
            <a:endParaRPr lang="es-MX" sz="2800" dirty="0"/>
          </a:p>
        </p:txBody>
      </p:sp>
      <p:sp>
        <p:nvSpPr>
          <p:cNvPr id="4" name="3 Rectángulo"/>
          <p:cNvSpPr/>
          <p:nvPr/>
        </p:nvSpPr>
        <p:spPr>
          <a:xfrm>
            <a:off x="827584" y="1844824"/>
            <a:ext cx="763284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/>
              <a:t>The </a:t>
            </a:r>
            <a:r>
              <a:rPr lang="en-US" sz="3200" dirty="0"/>
              <a:t>formulas and functions are used in the spreadsheet to perform numerical calculations and results in a fast and efficient.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27584" y="694437"/>
            <a:ext cx="77141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 smtClean="0"/>
              <a:t>Fórmulas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755576" y="1954575"/>
            <a:ext cx="75608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3200" dirty="0" smtClean="0">
                <a:latin typeface="+mn-lt"/>
              </a:rPr>
              <a:t>Las formulas son expresiones alfanuméricas que a través de </a:t>
            </a:r>
            <a:r>
              <a:rPr lang="es-MX" sz="3200" dirty="0" err="1" smtClean="0">
                <a:latin typeface="+mn-lt"/>
              </a:rPr>
              <a:t>operandos</a:t>
            </a:r>
            <a:r>
              <a:rPr lang="es-MX" sz="3200" dirty="0" smtClean="0">
                <a:latin typeface="+mn-lt"/>
              </a:rPr>
              <a:t> y operadores permiten realizar cálculos matemáticos como: sumar, restar, dividir, multiplicar, promediar, etc., para obtener un resultado.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268760"/>
            <a:ext cx="75608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3200" dirty="0" smtClean="0">
                <a:latin typeface="+mn-lt"/>
              </a:rPr>
              <a:t>Es un conjunto de constantes, variables y operadores con los cuales se realiza las operaciones para obtener un resultado.</a:t>
            </a:r>
          </a:p>
        </p:txBody>
      </p:sp>
      <p:sp>
        <p:nvSpPr>
          <p:cNvPr id="4" name="3 Rectángulo redondeado"/>
          <p:cNvSpPr/>
          <p:nvPr/>
        </p:nvSpPr>
        <p:spPr>
          <a:xfrm>
            <a:off x="755576" y="476672"/>
            <a:ext cx="2448272" cy="64807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b="1" dirty="0" smtClean="0"/>
              <a:t>Expresión</a:t>
            </a:r>
            <a:endParaRPr lang="es-MX" sz="3600" b="1" dirty="0"/>
          </a:p>
        </p:txBody>
      </p:sp>
      <p:cxnSp>
        <p:nvCxnSpPr>
          <p:cNvPr id="9" name="8 Conector recto"/>
          <p:cNvCxnSpPr/>
          <p:nvPr/>
        </p:nvCxnSpPr>
        <p:spPr>
          <a:xfrm>
            <a:off x="2411760" y="3717032"/>
            <a:ext cx="0" cy="576064"/>
          </a:xfrm>
          <a:prstGeom prst="line">
            <a:avLst/>
          </a:prstGeom>
          <a:ln w="508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5148064" y="4293096"/>
            <a:ext cx="1740892" cy="0"/>
          </a:xfrm>
          <a:prstGeom prst="line">
            <a:avLst/>
          </a:prstGeom>
          <a:ln w="508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Rectángulo"/>
          <p:cNvSpPr/>
          <p:nvPr/>
        </p:nvSpPr>
        <p:spPr>
          <a:xfrm>
            <a:off x="1187624" y="4941168"/>
            <a:ext cx="70567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b="1" dirty="0" smtClean="0"/>
              <a:t>Ejemplo: </a:t>
            </a:r>
          </a:p>
          <a:p>
            <a:pPr algn="just"/>
            <a:r>
              <a:rPr lang="es-ES" sz="2800" b="1" dirty="0" smtClean="0">
                <a:solidFill>
                  <a:schemeClr val="bg1"/>
                </a:solidFill>
              </a:rPr>
              <a:t>		</a:t>
            </a:r>
            <a:r>
              <a:rPr lang="es-ES" sz="2800" b="1" dirty="0" smtClean="0"/>
              <a:t>resultado </a:t>
            </a:r>
            <a:r>
              <a:rPr lang="es-ES" sz="2800" b="1" dirty="0" smtClean="0">
                <a:sym typeface="Wingdings" pitchFamily="2" charset="2"/>
              </a:rPr>
              <a:t> </a:t>
            </a:r>
            <a:r>
              <a:rPr lang="es-ES" sz="2800" b="1" dirty="0" smtClean="0"/>
              <a:t>a-(3*b+6)/c	</a:t>
            </a:r>
            <a:endParaRPr lang="es-MX" sz="2800" b="1" dirty="0"/>
          </a:p>
        </p:txBody>
      </p:sp>
      <p:grpSp>
        <p:nvGrpSpPr>
          <p:cNvPr id="2" name="1 Grupo"/>
          <p:cNvGrpSpPr/>
          <p:nvPr/>
        </p:nvGrpSpPr>
        <p:grpSpPr>
          <a:xfrm>
            <a:off x="1403648" y="3140968"/>
            <a:ext cx="6336704" cy="1656184"/>
            <a:chOff x="1403648" y="3140968"/>
            <a:chExt cx="6336704" cy="1656184"/>
          </a:xfrm>
        </p:grpSpPr>
        <p:sp>
          <p:nvSpPr>
            <p:cNvPr id="5" name="4 Rectángulo"/>
            <p:cNvSpPr/>
            <p:nvPr/>
          </p:nvSpPr>
          <p:spPr>
            <a:xfrm>
              <a:off x="1403648" y="3140968"/>
              <a:ext cx="1872208" cy="576064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2800" dirty="0" smtClean="0">
                  <a:solidFill>
                    <a:schemeClr val="tx1"/>
                  </a:solidFill>
                </a:rPr>
                <a:t>Operando</a:t>
              </a:r>
              <a:endParaRPr lang="es-MX" sz="2800" dirty="0">
                <a:solidFill>
                  <a:schemeClr val="tx1"/>
                </a:solidFill>
              </a:endParaRPr>
            </a:p>
          </p:txBody>
        </p:sp>
        <p:sp>
          <p:nvSpPr>
            <p:cNvPr id="6" name="5 Rectángulo"/>
            <p:cNvSpPr/>
            <p:nvPr/>
          </p:nvSpPr>
          <p:spPr>
            <a:xfrm>
              <a:off x="5868144" y="3140968"/>
              <a:ext cx="1872208" cy="576064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2800" dirty="0" smtClean="0">
                  <a:solidFill>
                    <a:schemeClr val="tx1"/>
                  </a:solidFill>
                </a:rPr>
                <a:t>Operando</a:t>
              </a:r>
              <a:endParaRPr lang="es-MX" sz="2800" dirty="0">
                <a:solidFill>
                  <a:schemeClr val="tx1"/>
                </a:solidFill>
              </a:endParaRPr>
            </a:p>
          </p:txBody>
        </p:sp>
        <p:sp>
          <p:nvSpPr>
            <p:cNvPr id="7" name="6 Elipse"/>
            <p:cNvSpPr/>
            <p:nvPr/>
          </p:nvSpPr>
          <p:spPr>
            <a:xfrm>
              <a:off x="3419872" y="3140968"/>
              <a:ext cx="2304256" cy="648072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2800" dirty="0" smtClean="0">
                  <a:solidFill>
                    <a:schemeClr val="tx1"/>
                  </a:solidFill>
                </a:rPr>
                <a:t>Operador</a:t>
              </a:r>
              <a:endParaRPr lang="es-MX" sz="2800" dirty="0">
                <a:solidFill>
                  <a:schemeClr val="tx1"/>
                </a:solidFill>
              </a:endParaRPr>
            </a:p>
          </p:txBody>
        </p:sp>
        <p:cxnSp>
          <p:nvCxnSpPr>
            <p:cNvPr id="10" name="9 Conector recto"/>
            <p:cNvCxnSpPr/>
            <p:nvPr/>
          </p:nvCxnSpPr>
          <p:spPr>
            <a:xfrm>
              <a:off x="6876256" y="3717032"/>
              <a:ext cx="0" cy="576064"/>
            </a:xfrm>
            <a:prstGeom prst="line">
              <a:avLst/>
            </a:prstGeom>
            <a:ln w="508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17 Conector recto"/>
            <p:cNvCxnSpPr/>
            <p:nvPr/>
          </p:nvCxnSpPr>
          <p:spPr>
            <a:xfrm>
              <a:off x="2386360" y="4293096"/>
              <a:ext cx="1740892" cy="0"/>
            </a:xfrm>
            <a:prstGeom prst="line">
              <a:avLst/>
            </a:prstGeom>
            <a:ln w="508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21 CuadroTexto"/>
            <p:cNvSpPr txBox="1"/>
            <p:nvPr/>
          </p:nvSpPr>
          <p:spPr>
            <a:xfrm>
              <a:off x="4076328" y="4005064"/>
              <a:ext cx="11437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2800" dirty="0" smtClean="0">
                  <a:latin typeface="+mn-lt"/>
                </a:rPr>
                <a:t>Valor</a:t>
              </a:r>
            </a:p>
          </p:txBody>
        </p:sp>
        <p:sp>
          <p:nvSpPr>
            <p:cNvPr id="26" name="25 CuadroTexto"/>
            <p:cNvSpPr txBox="1"/>
            <p:nvPr/>
          </p:nvSpPr>
          <p:spPr>
            <a:xfrm>
              <a:off x="2771800" y="4273932"/>
              <a:ext cx="3600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2800" dirty="0" smtClean="0">
                  <a:latin typeface="+mn-lt"/>
                </a:rPr>
                <a:t>Constante o variable</a:t>
              </a:r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Elipse"/>
          <p:cNvSpPr/>
          <p:nvPr/>
        </p:nvSpPr>
        <p:spPr>
          <a:xfrm>
            <a:off x="827584" y="692696"/>
            <a:ext cx="2304256" cy="64807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/>
              <a:t>Operador</a:t>
            </a:r>
            <a:endParaRPr lang="es-MX" sz="28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827584" y="1467941"/>
            <a:ext cx="75608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/>
              <a:t>Es un signo que determina las operaciones a realizar y permite manipular los valores de variables y/o constantes.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971600" y="3501008"/>
            <a:ext cx="1872208" cy="57606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/>
              <a:t>Operando</a:t>
            </a:r>
            <a:endParaRPr lang="es-MX" sz="2800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827584" y="4131077"/>
            <a:ext cx="75608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/>
              <a:t>Es el valor que interviene de variables y/o constantes.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46330" y="188640"/>
            <a:ext cx="77141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 smtClean="0"/>
              <a:t>Tipos de Operadores (Jerarquía)</a:t>
            </a:r>
            <a:endParaRPr lang="es-MX" sz="3600" b="1" dirty="0"/>
          </a:p>
        </p:txBody>
      </p:sp>
      <p:sp>
        <p:nvSpPr>
          <p:cNvPr id="31" name="30 Rectángulo redondeado"/>
          <p:cNvSpPr/>
          <p:nvPr/>
        </p:nvSpPr>
        <p:spPr>
          <a:xfrm>
            <a:off x="1115616" y="1124744"/>
            <a:ext cx="2520280" cy="57606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800" dirty="0" smtClean="0"/>
              <a:t>1. Matemáticos</a:t>
            </a:r>
            <a:endParaRPr lang="es-MX" sz="2800" dirty="0"/>
          </a:p>
        </p:txBody>
      </p:sp>
      <p:sp>
        <p:nvSpPr>
          <p:cNvPr id="11" name="10 Rectángulo redondeado"/>
          <p:cNvSpPr/>
          <p:nvPr/>
        </p:nvSpPr>
        <p:spPr>
          <a:xfrm>
            <a:off x="5292080" y="980728"/>
            <a:ext cx="1728192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r>
              <a:rPr lang="es-MX" sz="2000" dirty="0" smtClean="0"/>
              <a:t>^</a:t>
            </a:r>
          </a:p>
          <a:p>
            <a:pPr marL="457200" indent="-457200">
              <a:buAutoNum type="arabicPeriod"/>
            </a:pPr>
            <a:r>
              <a:rPr lang="es-MX" sz="2000" dirty="0" smtClean="0"/>
              <a:t> *, /</a:t>
            </a:r>
          </a:p>
          <a:p>
            <a:pPr marL="457200" indent="-457200">
              <a:buAutoNum type="arabicPeriod"/>
            </a:pPr>
            <a:r>
              <a:rPr lang="es-MX" sz="2000" dirty="0" smtClean="0"/>
              <a:t> +, -</a:t>
            </a:r>
            <a:endParaRPr lang="es-MX" sz="2000" dirty="0"/>
          </a:p>
        </p:txBody>
      </p:sp>
      <p:sp>
        <p:nvSpPr>
          <p:cNvPr id="14" name="13 Rectángulo redondeado"/>
          <p:cNvSpPr/>
          <p:nvPr/>
        </p:nvSpPr>
        <p:spPr>
          <a:xfrm>
            <a:off x="1115616" y="2420888"/>
            <a:ext cx="2520280" cy="57606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800" dirty="0" smtClean="0"/>
              <a:t>2. Relacionales</a:t>
            </a:r>
            <a:endParaRPr lang="es-MX" sz="2800" dirty="0"/>
          </a:p>
        </p:txBody>
      </p:sp>
      <p:sp>
        <p:nvSpPr>
          <p:cNvPr id="15" name="14 Rectángulo redondeado"/>
          <p:cNvSpPr/>
          <p:nvPr/>
        </p:nvSpPr>
        <p:spPr>
          <a:xfrm>
            <a:off x="5220072" y="2204864"/>
            <a:ext cx="3312368" cy="172819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>
              <a:buAutoNum type="arabicPeriod"/>
              <a:tabLst>
                <a:tab pos="2876550" algn="l"/>
              </a:tabLst>
            </a:pPr>
            <a:r>
              <a:rPr lang="es-ES" dirty="0" smtClean="0"/>
              <a:t>Mayor que                 &gt;</a:t>
            </a:r>
          </a:p>
          <a:p>
            <a:pPr marL="457200" indent="-457200" algn="just">
              <a:buAutoNum type="arabicPeriod"/>
              <a:tabLst>
                <a:tab pos="2876550" algn="l"/>
              </a:tabLst>
            </a:pPr>
            <a:r>
              <a:rPr lang="es-ES" dirty="0" smtClean="0"/>
              <a:t>Menor que                &lt;</a:t>
            </a:r>
          </a:p>
          <a:p>
            <a:pPr marL="457200" indent="-457200" algn="just">
              <a:tabLst>
                <a:tab pos="2876550" algn="l"/>
              </a:tabLst>
            </a:pPr>
            <a:r>
              <a:rPr lang="es-ES" dirty="0" smtClean="0"/>
              <a:t>3.     Mayor igual que       &gt;=</a:t>
            </a:r>
          </a:p>
          <a:p>
            <a:pPr marL="457200" indent="-457200" algn="just">
              <a:tabLst>
                <a:tab pos="2876550" algn="l"/>
              </a:tabLst>
            </a:pPr>
            <a:r>
              <a:rPr lang="es-ES" dirty="0" smtClean="0"/>
              <a:t>4.     Menor igual que      &lt;=</a:t>
            </a:r>
          </a:p>
          <a:p>
            <a:pPr marL="457200" indent="-457200" algn="just">
              <a:tabLst>
                <a:tab pos="2876550" algn="l"/>
              </a:tabLst>
            </a:pPr>
            <a:r>
              <a:rPr lang="es-ES" dirty="0" smtClean="0"/>
              <a:t>5.     Igual                           =</a:t>
            </a:r>
          </a:p>
          <a:p>
            <a:pPr marL="457200" indent="-457200" algn="just">
              <a:tabLst>
                <a:tab pos="2876550" algn="l"/>
              </a:tabLst>
            </a:pPr>
            <a:r>
              <a:rPr lang="es-ES" dirty="0" smtClean="0"/>
              <a:t>6.     Diferencia                 &lt; &gt;   !=</a:t>
            </a:r>
          </a:p>
        </p:txBody>
      </p:sp>
      <p:sp>
        <p:nvSpPr>
          <p:cNvPr id="16" name="15 Rectángulo redondeado"/>
          <p:cNvSpPr/>
          <p:nvPr/>
        </p:nvSpPr>
        <p:spPr>
          <a:xfrm>
            <a:off x="1115616" y="4221088"/>
            <a:ext cx="2520280" cy="57606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800" dirty="0" smtClean="0"/>
              <a:t>3. Lógicos</a:t>
            </a:r>
            <a:endParaRPr lang="es-MX" sz="2800" dirty="0"/>
          </a:p>
        </p:txBody>
      </p:sp>
      <p:sp>
        <p:nvSpPr>
          <p:cNvPr id="17" name="16 Rectángulo redondeado"/>
          <p:cNvSpPr/>
          <p:nvPr/>
        </p:nvSpPr>
        <p:spPr>
          <a:xfrm>
            <a:off x="5292080" y="4149080"/>
            <a:ext cx="1728192" cy="10081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r>
              <a:rPr lang="es-MX" sz="2000" dirty="0" smtClean="0"/>
              <a:t>AND</a:t>
            </a:r>
          </a:p>
          <a:p>
            <a:pPr marL="457200" indent="-457200">
              <a:buAutoNum type="arabicPeriod"/>
            </a:pPr>
            <a:r>
              <a:rPr lang="es-MX" sz="2000" dirty="0" smtClean="0"/>
              <a:t>OR</a:t>
            </a:r>
          </a:p>
          <a:p>
            <a:pPr marL="457200" indent="-457200">
              <a:buAutoNum type="arabicPeriod"/>
            </a:pPr>
            <a:r>
              <a:rPr lang="es-MX" sz="2000" dirty="0" smtClean="0"/>
              <a:t> NOT</a:t>
            </a:r>
            <a:endParaRPr lang="es-MX" sz="2000" dirty="0"/>
          </a:p>
        </p:txBody>
      </p:sp>
      <p:sp>
        <p:nvSpPr>
          <p:cNvPr id="18" name="17 Rectángulo redondeado"/>
          <p:cNvSpPr/>
          <p:nvPr/>
        </p:nvSpPr>
        <p:spPr>
          <a:xfrm>
            <a:off x="1115616" y="5517232"/>
            <a:ext cx="2520280" cy="57606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800" dirty="0" smtClean="0"/>
              <a:t>3. Asignación</a:t>
            </a:r>
            <a:endParaRPr lang="es-MX" sz="2800" dirty="0"/>
          </a:p>
        </p:txBody>
      </p:sp>
      <p:sp>
        <p:nvSpPr>
          <p:cNvPr id="19" name="18 Rectángulo redondeado"/>
          <p:cNvSpPr/>
          <p:nvPr/>
        </p:nvSpPr>
        <p:spPr>
          <a:xfrm>
            <a:off x="5292080" y="5445224"/>
            <a:ext cx="1728192" cy="7200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r>
              <a:rPr lang="es-MX" sz="2000" dirty="0" smtClean="0"/>
              <a:t>=</a:t>
            </a:r>
          </a:p>
          <a:p>
            <a:pPr marL="457200" indent="-457200">
              <a:buFontTx/>
              <a:buAutoNum type="arabicPeriod"/>
            </a:pPr>
            <a:r>
              <a:rPr lang="es-ES" sz="2000" dirty="0" smtClean="0">
                <a:sym typeface="Wingdings" pitchFamily="2" charset="2"/>
              </a:rPr>
              <a:t></a:t>
            </a:r>
            <a:endParaRPr lang="es-MX" sz="2000" dirty="0" smtClean="0"/>
          </a:p>
        </p:txBody>
      </p:sp>
      <p:sp>
        <p:nvSpPr>
          <p:cNvPr id="20" name="19 Flecha derecha"/>
          <p:cNvSpPr/>
          <p:nvPr/>
        </p:nvSpPr>
        <p:spPr>
          <a:xfrm>
            <a:off x="4067944" y="1268760"/>
            <a:ext cx="1080120" cy="28803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20 Flecha derecha"/>
          <p:cNvSpPr/>
          <p:nvPr/>
        </p:nvSpPr>
        <p:spPr>
          <a:xfrm>
            <a:off x="4067944" y="2564904"/>
            <a:ext cx="1080120" cy="28803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3" name="22 Flecha derecha"/>
          <p:cNvSpPr/>
          <p:nvPr/>
        </p:nvSpPr>
        <p:spPr>
          <a:xfrm>
            <a:off x="4067944" y="4365104"/>
            <a:ext cx="1080120" cy="28803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4" name="23 Flecha derecha"/>
          <p:cNvSpPr/>
          <p:nvPr/>
        </p:nvSpPr>
        <p:spPr>
          <a:xfrm>
            <a:off x="4067944" y="5661248"/>
            <a:ext cx="1080120" cy="28803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24 Flecha abajo"/>
          <p:cNvSpPr/>
          <p:nvPr/>
        </p:nvSpPr>
        <p:spPr>
          <a:xfrm>
            <a:off x="539552" y="1268760"/>
            <a:ext cx="360040" cy="4608512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683568" y="44624"/>
            <a:ext cx="77141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 smtClean="0"/>
              <a:t>Pasos para crear una fórmula</a:t>
            </a:r>
            <a:endParaRPr lang="es-MX" sz="3600" b="1" dirty="0"/>
          </a:p>
        </p:txBody>
      </p:sp>
      <p:sp>
        <p:nvSpPr>
          <p:cNvPr id="31" name="30 Rectángulo redondeado"/>
          <p:cNvSpPr/>
          <p:nvPr/>
        </p:nvSpPr>
        <p:spPr>
          <a:xfrm>
            <a:off x="683568" y="764704"/>
            <a:ext cx="7704856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 smtClean="0"/>
              <a:t>1. Seleccionar la celda para ingresar la fórmula.</a:t>
            </a:r>
            <a:endParaRPr lang="es-MX" sz="2800" dirty="0"/>
          </a:p>
        </p:txBody>
      </p:sp>
      <p:sp>
        <p:nvSpPr>
          <p:cNvPr id="22" name="21 Rectángulo redondeado"/>
          <p:cNvSpPr/>
          <p:nvPr/>
        </p:nvSpPr>
        <p:spPr>
          <a:xfrm>
            <a:off x="683568" y="2924944"/>
            <a:ext cx="7704856" cy="122413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 smtClean="0"/>
              <a:t>3. Se introducen los valores y la operación que se va a realizar.  Los valores pueden ser escritos o hacer referencia a la celda que los contiene.</a:t>
            </a:r>
            <a:endParaRPr lang="es-MX" sz="2800" dirty="0"/>
          </a:p>
        </p:txBody>
      </p:sp>
      <p:sp>
        <p:nvSpPr>
          <p:cNvPr id="9" name="8 Rectángulo redondeado"/>
          <p:cNvSpPr/>
          <p:nvPr/>
        </p:nvSpPr>
        <p:spPr>
          <a:xfrm>
            <a:off x="683568" y="1484784"/>
            <a:ext cx="7704856" cy="129614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 smtClean="0"/>
              <a:t>2. Anteponer el signo </a:t>
            </a:r>
            <a:r>
              <a:rPr lang="es-MX" sz="2800" b="1" dirty="0" smtClean="0"/>
              <a:t>=</a:t>
            </a:r>
            <a:r>
              <a:rPr lang="es-MX" sz="2800" dirty="0" smtClean="0"/>
              <a:t> ya que de esta forma se le indica a Excel de que se trata de una fórmula , de lo contrario, lo toma como texto.</a:t>
            </a:r>
            <a:endParaRPr lang="es-MX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5786" y="4221088"/>
            <a:ext cx="3338182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4221088"/>
            <a:ext cx="3469092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CuadroTexto"/>
          <p:cNvSpPr txBox="1"/>
          <p:nvPr/>
        </p:nvSpPr>
        <p:spPr>
          <a:xfrm>
            <a:off x="4067082" y="4293096"/>
            <a:ext cx="936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 smtClean="0"/>
              <a:t>ó</a:t>
            </a:r>
            <a:endParaRPr lang="es-MX" sz="3600" b="1" dirty="0"/>
          </a:p>
        </p:txBody>
      </p:sp>
      <p:sp>
        <p:nvSpPr>
          <p:cNvPr id="13" name="12 Rectángulo redondeado"/>
          <p:cNvSpPr/>
          <p:nvPr/>
        </p:nvSpPr>
        <p:spPr>
          <a:xfrm>
            <a:off x="683568" y="5013176"/>
            <a:ext cx="7704856" cy="57606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800" dirty="0" smtClean="0"/>
              <a:t>4. Presionar </a:t>
            </a:r>
            <a:r>
              <a:rPr lang="es-MX" sz="2800" dirty="0" err="1" smtClean="0"/>
              <a:t>Enter</a:t>
            </a:r>
            <a:r>
              <a:rPr lang="es-MX" sz="2800" dirty="0" smtClean="0"/>
              <a:t> para obtener el resultado.</a:t>
            </a:r>
            <a:endParaRPr lang="es-MX" sz="28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832" y="5679529"/>
            <a:ext cx="3742928" cy="701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27584" y="694437"/>
            <a:ext cx="77141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 smtClean="0"/>
              <a:t>Funciones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755576" y="1954575"/>
            <a:ext cx="75608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3200" dirty="0" smtClean="0">
                <a:latin typeface="+mn-lt"/>
              </a:rPr>
              <a:t>Las funciones son formulas predefinidas que tiene la hoja de cálculo Excel y que al igual que las formulas inicia con el signo = y permiten realizar cálculos precisos, pero minimizando la complejidad de las operaciones.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56"/>
  <p:tag name="ARTICULATE_USED_LAYOUT" val="1"/>
</p:tagLst>
</file>

<file path=ppt/theme/theme1.xml><?xml version="1.0" encoding="utf-8"?>
<a:theme xmlns:a="http://schemas.openxmlformats.org/drawingml/2006/main" name="Plantilla Web Prepa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1977</TotalTime>
  <Words>629</Words>
  <Application>Microsoft Office PowerPoint</Application>
  <PresentationFormat>Presentación en pantalla (4:3)</PresentationFormat>
  <Paragraphs>92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Plantilla Web Prepa 1</vt:lpstr>
      <vt:lpstr>Academia: Informática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Bibliografía y Webgrafía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COMPUTO</cp:lastModifiedBy>
  <cp:revision>242</cp:revision>
  <dcterms:created xsi:type="dcterms:W3CDTF">2012-04-09T15:19:16Z</dcterms:created>
  <dcterms:modified xsi:type="dcterms:W3CDTF">2014-10-15T21:14:21Z</dcterms:modified>
</cp:coreProperties>
</file>