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74" r:id="rId3"/>
    <p:sldId id="257" r:id="rId4"/>
    <p:sldId id="259" r:id="rId5"/>
    <p:sldId id="272" r:id="rId6"/>
    <p:sldId id="281" r:id="rId7"/>
    <p:sldId id="283" r:id="rId8"/>
    <p:sldId id="284" r:id="rId9"/>
    <p:sldId id="285" r:id="rId10"/>
    <p:sldId id="286" r:id="rId11"/>
    <p:sldId id="287" r:id="rId12"/>
    <p:sldId id="266" r:id="rId13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48" autoAdjust="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FD11FB-E3D7-464A-B537-D546E4620B93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186C8-36C8-49F4-86FF-5479ABBDD9A5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899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CBB26-CA7F-416E-8A47-8D60C23864BD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AD127-B1FE-490E-9D32-9330D3D4EB3D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73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F89382-B91F-4336-A17C-A5430A1DE6A5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6BD7E-76F9-45EC-B4AA-488BB2D5B42E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449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658B3-72BB-4615-8CD9-2F99EB12FC9A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73315-7213-471B-B697-81DEBC49679E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437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E25B17-1A20-47E0-95F6-105DAC889E35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B6F1ED-0DFD-4CD4-922F-F249B4599BC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227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F59F69-C7CA-47D3-9C7E-3925EB54EC31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FCD42-E0EE-443D-B724-831BF1A4C39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134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B59C4B-278E-430F-832D-3F843093F44F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B47C1-2CC6-4CED-97F9-BE724CCB5F12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791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DD1E7E-B295-4DBD-8A71-18BDC3CE8EFE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4525C1-F868-4AE2-ADBC-CBC11A10D805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7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EC450F-EB85-4D72-A5A3-A28675FEE5AF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6AD6A-1D55-4850-827F-20152A8E1299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808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68CCCB-2C7C-46E5-A8FA-17B0B3BD65F2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28248-F599-41F5-AD26-C78CFF67915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03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CA8532-0238-4387-90AF-25E4B15D3901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05E841-BF94-426A-B27B-2F174B1F31B9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3822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BD1FA2-A5B6-48F8-9880-FECC491F7E4F}" type="datetimeFigureOut">
              <a:rPr lang="es-MX" smtClean="0"/>
              <a:pPr>
                <a:defRPr/>
              </a:pPr>
              <a:t>15/10/2014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CDDA4C-0E4F-4F29-8E80-EA6923E16EF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98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ES-0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156" y="-8807"/>
            <a:ext cx="9144000" cy="706581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2140" y="203651"/>
            <a:ext cx="8273146" cy="1233259"/>
          </a:xfrm>
        </p:spPr>
        <p:txBody>
          <a:bodyPr>
            <a:normAutofit/>
          </a:bodyPr>
          <a:lstStyle/>
          <a:p>
            <a:pPr algn="l"/>
            <a:r>
              <a:rPr lang="es-MX" sz="5400" b="1" dirty="0" smtClean="0">
                <a:solidFill>
                  <a:schemeClr val="bg2">
                    <a:lumMod val="90000"/>
                  </a:schemeClr>
                </a:solidFill>
              </a:rPr>
              <a:t>Academia: </a:t>
            </a:r>
            <a:r>
              <a:rPr lang="es-MX" sz="5400" b="1" dirty="0" smtClean="0">
                <a:solidFill>
                  <a:schemeClr val="bg2">
                    <a:lumMod val="90000"/>
                  </a:schemeClr>
                </a:solidFill>
              </a:rPr>
              <a:t>Informática</a:t>
            </a:r>
            <a:endParaRPr lang="es-MX" sz="5400" b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370114" y="1537382"/>
            <a:ext cx="5138057" cy="16755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Tema:  Validación de datos</a:t>
            </a:r>
          </a:p>
          <a:p>
            <a:pPr algn="l" fontAlgn="auto">
              <a:spcAft>
                <a:spcPts val="0"/>
              </a:spcAft>
            </a:pPr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 fontAlgn="auto">
              <a:spcAft>
                <a:spcPts val="0"/>
              </a:spcAft>
            </a:pP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Profesor (a):  </a:t>
            </a:r>
            <a:r>
              <a:rPr lang="es-ES" sz="2000" b="1" dirty="0" smtClean="0">
                <a:solidFill>
                  <a:schemeClr val="bg2">
                    <a:lumMod val="90000"/>
                  </a:schemeClr>
                </a:solidFill>
              </a:rPr>
              <a:t>Baños </a:t>
            </a:r>
            <a:r>
              <a:rPr lang="es-ES" sz="2000" b="1" dirty="0">
                <a:solidFill>
                  <a:schemeClr val="bg2">
                    <a:lumMod val="90000"/>
                  </a:schemeClr>
                </a:solidFill>
              </a:rPr>
              <a:t>García </a:t>
            </a:r>
            <a:r>
              <a:rPr lang="es-ES" sz="2000" b="1" dirty="0" err="1">
                <a:solidFill>
                  <a:schemeClr val="bg2">
                    <a:lumMod val="90000"/>
                  </a:schemeClr>
                </a:solidFill>
              </a:rPr>
              <a:t>Yesenia</a:t>
            </a:r>
            <a:r>
              <a:rPr lang="es-ES" sz="2000" b="1" dirty="0">
                <a:solidFill>
                  <a:schemeClr val="bg2">
                    <a:lumMod val="90000"/>
                  </a:schemeClr>
                </a:solidFill>
              </a:rPr>
              <a:t>, Lic. Comp</a:t>
            </a:r>
            <a:r>
              <a:rPr lang="es-ES" sz="2000" b="1" dirty="0" smtClean="0">
                <a:solidFill>
                  <a:schemeClr val="bg2">
                    <a:lumMod val="90000"/>
                  </a:schemeClr>
                </a:solidFill>
              </a:rPr>
              <a:t>.</a:t>
            </a:r>
          </a:p>
          <a:p>
            <a:pPr algn="l" fontAlgn="auto">
              <a:spcAft>
                <a:spcPts val="0"/>
              </a:spcAft>
            </a:pPr>
            <a:endParaRPr lang="es-ES" sz="1200" b="1" dirty="0">
              <a:solidFill>
                <a:schemeClr val="bg2">
                  <a:lumMod val="90000"/>
                </a:schemeClr>
              </a:solidFill>
            </a:endParaRPr>
          </a:p>
          <a:p>
            <a:pPr algn="l" fontAlgn="auto">
              <a:spcAft>
                <a:spcPts val="0"/>
              </a:spcAft>
            </a:pP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Periodo: Julio – Diciembre 2014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175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188640"/>
            <a:ext cx="7714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/>
              <a:t>Ejemplo de validación de celda</a:t>
            </a:r>
            <a:endParaRPr lang="es-MX" sz="32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83568" y="76470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>
                <a:latin typeface="+mn-lt"/>
              </a:rPr>
              <a:t>Se desea validar una celda para introducir calificaciones  donde el valor mínimo es 5 y máximo 10.</a:t>
            </a:r>
          </a:p>
        </p:txBody>
      </p:sp>
      <p:sp>
        <p:nvSpPr>
          <p:cNvPr id="5" name="4 Proceso alternativo"/>
          <p:cNvSpPr/>
          <p:nvPr/>
        </p:nvSpPr>
        <p:spPr>
          <a:xfrm>
            <a:off x="827584" y="1628800"/>
            <a:ext cx="6912768" cy="432048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b="1" dirty="0" smtClean="0"/>
              <a:t>1. Posicionarse en la celda que se va introducir el dato.</a:t>
            </a:r>
            <a:endParaRPr lang="es-MX" sz="2000" b="1" dirty="0"/>
          </a:p>
        </p:txBody>
      </p:sp>
      <p:sp>
        <p:nvSpPr>
          <p:cNvPr id="6" name="5 Proceso alternativo"/>
          <p:cNvSpPr/>
          <p:nvPr/>
        </p:nvSpPr>
        <p:spPr>
          <a:xfrm>
            <a:off x="827584" y="2204864"/>
            <a:ext cx="6912768" cy="432048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b="1" dirty="0" smtClean="0"/>
              <a:t>2. Activar el cuadro de diálogo Validación de datos.</a:t>
            </a:r>
            <a:endParaRPr lang="es-MX" sz="2000" b="1" dirty="0"/>
          </a:p>
        </p:txBody>
      </p:sp>
      <p:sp>
        <p:nvSpPr>
          <p:cNvPr id="7" name="6 Proceso alternativo"/>
          <p:cNvSpPr/>
          <p:nvPr/>
        </p:nvSpPr>
        <p:spPr>
          <a:xfrm>
            <a:off x="827584" y="2780928"/>
            <a:ext cx="6912768" cy="64807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b="1" dirty="0" smtClean="0"/>
              <a:t>3. Elegir de la lista desplegable Permitir : Número entero, se activarán los cuadros de Datos, Mínimo y Máximo.</a:t>
            </a:r>
            <a:endParaRPr lang="es-MX" sz="2000" b="1" dirty="0"/>
          </a:p>
        </p:txBody>
      </p:sp>
      <p:sp>
        <p:nvSpPr>
          <p:cNvPr id="8" name="7 Proceso alternativo"/>
          <p:cNvSpPr/>
          <p:nvPr/>
        </p:nvSpPr>
        <p:spPr>
          <a:xfrm>
            <a:off x="827584" y="3573016"/>
            <a:ext cx="6912768" cy="432048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b="1" dirty="0" smtClean="0"/>
              <a:t>4. Despliega el cuadro Datos y elige la opción Entre.</a:t>
            </a:r>
            <a:endParaRPr lang="es-MX" sz="2000" b="1" dirty="0"/>
          </a:p>
        </p:txBody>
      </p:sp>
      <p:sp>
        <p:nvSpPr>
          <p:cNvPr id="9" name="8 Proceso alternativo"/>
          <p:cNvSpPr/>
          <p:nvPr/>
        </p:nvSpPr>
        <p:spPr>
          <a:xfrm>
            <a:off x="827584" y="4149080"/>
            <a:ext cx="6912768" cy="432048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b="1" dirty="0" smtClean="0"/>
              <a:t>5. Se anota en el cuadro Mínimo el valor 5 y en Máximo 10.</a:t>
            </a:r>
            <a:endParaRPr lang="es-MX" sz="2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712560"/>
            <a:ext cx="2448272" cy="1943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1"/>
          <p:cNvGrpSpPr/>
          <p:nvPr/>
        </p:nvGrpSpPr>
        <p:grpSpPr>
          <a:xfrm>
            <a:off x="2195736" y="4653136"/>
            <a:ext cx="1296144" cy="1008112"/>
            <a:chOff x="2195736" y="4653136"/>
            <a:chExt cx="1296144" cy="1008112"/>
          </a:xfrm>
        </p:grpSpPr>
        <p:cxnSp>
          <p:nvCxnSpPr>
            <p:cNvPr id="12" name="11 Conector recto"/>
            <p:cNvCxnSpPr/>
            <p:nvPr/>
          </p:nvCxnSpPr>
          <p:spPr>
            <a:xfrm>
              <a:off x="2195736" y="4653136"/>
              <a:ext cx="0" cy="1008112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13 Conector recto de flecha"/>
            <p:cNvCxnSpPr/>
            <p:nvPr/>
          </p:nvCxnSpPr>
          <p:spPr>
            <a:xfrm>
              <a:off x="2195736" y="5627340"/>
              <a:ext cx="12961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roceso alternativo"/>
          <p:cNvSpPr/>
          <p:nvPr/>
        </p:nvSpPr>
        <p:spPr>
          <a:xfrm>
            <a:off x="827584" y="289540"/>
            <a:ext cx="3312368" cy="1656184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/>
              <a:t>6. En la ficha Mensaje de entrada, se escribe lo que se desea que aparezca al posicionarse en la celda validada.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2925" y="145524"/>
            <a:ext cx="2965499" cy="233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9 Conector recto de flecha"/>
          <p:cNvCxnSpPr/>
          <p:nvPr/>
        </p:nvCxnSpPr>
        <p:spPr>
          <a:xfrm>
            <a:off x="4283968" y="1153636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11 Proceso alternativo"/>
          <p:cNvSpPr/>
          <p:nvPr/>
        </p:nvSpPr>
        <p:spPr>
          <a:xfrm>
            <a:off x="5364088" y="2665804"/>
            <a:ext cx="3312368" cy="1656184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/>
              <a:t>7. En la ficha Mensaje de error,  se elige el tipo de mensaje que aparecerá cuando el dato sea invalido.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161748"/>
            <a:ext cx="3024336" cy="2394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13 Conector recto de flecha"/>
          <p:cNvCxnSpPr/>
          <p:nvPr/>
        </p:nvCxnSpPr>
        <p:spPr>
          <a:xfrm flipH="1">
            <a:off x="4211960" y="338588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16 Proceso alternativo"/>
          <p:cNvSpPr/>
          <p:nvPr/>
        </p:nvSpPr>
        <p:spPr>
          <a:xfrm>
            <a:off x="899592" y="4754036"/>
            <a:ext cx="3312368" cy="1656184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/>
              <a:t>8. Una vez configurada la validación de datos se da un clic en el botón Aceptar.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610020"/>
            <a:ext cx="2088232" cy="184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18 Conector recto de flecha"/>
          <p:cNvCxnSpPr/>
          <p:nvPr/>
        </p:nvCxnSpPr>
        <p:spPr>
          <a:xfrm>
            <a:off x="4427984" y="561813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11560" y="1829142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MX" sz="2800" dirty="0" smtClean="0"/>
              <a:t>Cecilia Pérez Chávez, </a:t>
            </a:r>
            <a:r>
              <a:rPr lang="es-MX" sz="2800" i="1" dirty="0" smtClean="0"/>
              <a:t>Informática para preparatoria</a:t>
            </a:r>
            <a:r>
              <a:rPr lang="es-MX" sz="2800" dirty="0" smtClean="0"/>
              <a:t>, Editorial ST, Primera Edición,  Junio 2010.</a:t>
            </a:r>
          </a:p>
          <a:p>
            <a:pPr marL="457200" indent="-457200" algn="just">
              <a:buAutoNum type="arabicPeriod"/>
            </a:pPr>
            <a:endParaRPr lang="es-MX" sz="2800" dirty="0" smtClean="0"/>
          </a:p>
          <a:p>
            <a:pPr marL="457200" indent="-457200">
              <a:buAutoNum type="arabicPeriod"/>
            </a:pPr>
            <a:endParaRPr lang="es-MX" sz="2800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562958"/>
            <a:ext cx="8229600" cy="1143000"/>
          </a:xfrm>
        </p:spPr>
        <p:txBody>
          <a:bodyPr/>
          <a:lstStyle/>
          <a:p>
            <a:r>
              <a:rPr lang="es-MX" b="1" dirty="0" smtClean="0"/>
              <a:t>Bibliografía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83078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CuadroTexto"/>
          <p:cNvSpPr txBox="1">
            <a:spLocks noChangeArrowheads="1"/>
          </p:cNvSpPr>
          <p:nvPr/>
        </p:nvSpPr>
        <p:spPr bwMode="auto">
          <a:xfrm>
            <a:off x="2898068" y="743224"/>
            <a:ext cx="34198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s-MX" sz="3600" b="1" dirty="0" smtClean="0"/>
              <a:t>Resumen</a:t>
            </a:r>
            <a:endParaRPr lang="es-MX" sz="3600" b="1" dirty="0"/>
          </a:p>
        </p:txBody>
      </p:sp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827584" y="4593902"/>
            <a:ext cx="756084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s-MX" sz="2800" b="1" dirty="0" smtClean="0"/>
              <a:t>Palabras clave: </a:t>
            </a:r>
            <a:r>
              <a:rPr lang="es-MX" sz="2600" dirty="0" smtClean="0"/>
              <a:t>Validación de datos, número, fecha y hora, longitud y lista de valores.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92088" y="1852377"/>
            <a:ext cx="759633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s-MX" sz="3200" dirty="0">
                <a:latin typeface="+mn-lt"/>
              </a:rPr>
              <a:t>La </a:t>
            </a:r>
            <a:r>
              <a:rPr lang="es-MX" sz="3200" dirty="0" smtClean="0">
                <a:latin typeface="+mn-lt"/>
              </a:rPr>
              <a:t>validación de datos en una hoja de cálculo permite definir el tipo de datos a introducir en una celda. Por lo que evita que los usuarios introduzcan datos no válidos. </a:t>
            </a:r>
            <a:endParaRPr kumimoji="0" lang="es-MX" sz="3200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CuadroTexto"/>
          <p:cNvSpPr txBox="1">
            <a:spLocks noChangeArrowheads="1"/>
          </p:cNvSpPr>
          <p:nvPr/>
        </p:nvSpPr>
        <p:spPr bwMode="auto">
          <a:xfrm>
            <a:off x="0" y="530448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s-MX" sz="3600" b="1" dirty="0" err="1"/>
              <a:t>Abstract</a:t>
            </a:r>
            <a:endParaRPr lang="es-MX" sz="3600" b="1" dirty="0"/>
          </a:p>
        </p:txBody>
      </p:sp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899592" y="4365104"/>
            <a:ext cx="763284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s-MX" sz="2800" b="1" dirty="0" err="1" smtClean="0"/>
              <a:t>Keywords</a:t>
            </a:r>
            <a:r>
              <a:rPr lang="es-MX" sz="2800" b="1" dirty="0" smtClean="0"/>
              <a:t>: </a:t>
            </a:r>
            <a:r>
              <a:rPr lang="en-US" sz="2800" dirty="0" smtClean="0"/>
              <a:t>Data validation, number, date and time, longitude and values list.</a:t>
            </a:r>
            <a:endParaRPr lang="es-MX" sz="2800" dirty="0"/>
          </a:p>
        </p:txBody>
      </p:sp>
      <p:sp>
        <p:nvSpPr>
          <p:cNvPr id="4" name="3 Rectángulo"/>
          <p:cNvSpPr/>
          <p:nvPr/>
        </p:nvSpPr>
        <p:spPr>
          <a:xfrm>
            <a:off x="827584" y="1844824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/>
              <a:t>Data validation in spreadsheet to define the type of data to be entered in a cell.  It prevents users from entering invalid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550421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Validación de datos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55576" y="1700808"/>
            <a:ext cx="756084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latin typeface="+mn-lt"/>
              </a:rPr>
              <a:t>La validación de datos en la hoja de cálculo es una forma de controlar la introducción de datos que no cumplen con los requisitos definidos.</a:t>
            </a:r>
          </a:p>
          <a:p>
            <a:pPr algn="just"/>
            <a:endParaRPr lang="es-MX" sz="2800" dirty="0" smtClean="0">
              <a:latin typeface="+mn-lt"/>
            </a:endParaRPr>
          </a:p>
          <a:p>
            <a:pPr algn="just"/>
            <a:r>
              <a:rPr lang="es-MX" sz="2800" dirty="0" smtClean="0">
                <a:latin typeface="+mn-lt"/>
              </a:rPr>
              <a:t>La validación de datos es útil porque se pueden diseñar una serie de formularios donde es necesario definir la celda, fila, columna y el tipo de dato a introducir.</a:t>
            </a:r>
          </a:p>
          <a:p>
            <a:pPr algn="just"/>
            <a:endParaRPr lang="es-MX" sz="2600" dirty="0"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332656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Pasos para validar una o varias celdas</a:t>
            </a:r>
            <a:endParaRPr lang="es-MX" sz="3600" b="1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1187624" y="1196752"/>
            <a:ext cx="7128792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1. Seleccionar la(s) celda(s) que se validará(n)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1187624" y="2276872"/>
            <a:ext cx="7128792" cy="144016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2. Se selecciona el comando Validación de datos que se encuentra en el grupo de Herramientas de datos de la ficha Datos.</a:t>
            </a:r>
            <a:endParaRPr lang="es-MX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221088"/>
            <a:ext cx="60674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32 Conector recto de flecha"/>
          <p:cNvCxnSpPr/>
          <p:nvPr/>
        </p:nvCxnSpPr>
        <p:spPr>
          <a:xfrm>
            <a:off x="6804248" y="3717032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404664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Pasos para validar una o varias celdas</a:t>
            </a:r>
            <a:endParaRPr lang="es-MX" sz="3600" b="1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899592" y="1196752"/>
            <a:ext cx="3456384" cy="230425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3. Elige la opción Validación de datos, se activará el cuadro de diálogo correspondiente.</a:t>
            </a:r>
            <a:endParaRPr lang="es-MX" sz="28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 de flecha"/>
          <p:cNvCxnSpPr/>
          <p:nvPr/>
        </p:nvCxnSpPr>
        <p:spPr>
          <a:xfrm>
            <a:off x="4427984" y="227687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124744"/>
            <a:ext cx="3032745" cy="24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21 Rectángulo redondeado"/>
          <p:cNvSpPr/>
          <p:nvPr/>
        </p:nvSpPr>
        <p:spPr>
          <a:xfrm>
            <a:off x="3779912" y="3861048"/>
            <a:ext cx="4752528" cy="208823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4. La pestaña Configuración tiene el cuadro despegable Permitir; el cuál muestra los diferentes tipos de datos.</a:t>
            </a:r>
            <a:endParaRPr lang="es-MX" sz="2800" dirty="0">
              <a:solidFill>
                <a:schemeClr val="tx1"/>
              </a:solidFill>
            </a:endParaRPr>
          </a:p>
        </p:txBody>
      </p:sp>
      <p:cxnSp>
        <p:nvCxnSpPr>
          <p:cNvPr id="23" name="22 Conector recto de flecha"/>
          <p:cNvCxnSpPr/>
          <p:nvPr/>
        </p:nvCxnSpPr>
        <p:spPr>
          <a:xfrm flipH="1">
            <a:off x="2843808" y="494116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933056"/>
            <a:ext cx="1584176" cy="199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404664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Tipos de datos que se pueden validar</a:t>
            </a:r>
            <a:endParaRPr lang="es-MX" sz="3600" b="1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899592" y="1196752"/>
            <a:ext cx="7344816" cy="48965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sz="2800" b="1" dirty="0" smtClean="0"/>
              <a:t>Número.- </a:t>
            </a:r>
            <a:r>
              <a:rPr lang="es-MX" sz="2800" dirty="0" smtClean="0"/>
              <a:t>La entrada debe ser un número entero o decimal. Se puede establecer un valor mínimo o máximo.</a:t>
            </a:r>
          </a:p>
          <a:p>
            <a:pPr algn="just"/>
            <a:r>
              <a:rPr lang="es-MX" sz="2800" b="1" dirty="0" smtClean="0"/>
              <a:t>Fecha y hora.- </a:t>
            </a:r>
            <a:r>
              <a:rPr lang="es-MX" sz="2800" dirty="0" smtClean="0"/>
              <a:t>Se establece un mínimo o máximo.</a:t>
            </a:r>
          </a:p>
          <a:p>
            <a:pPr algn="just"/>
            <a:r>
              <a:rPr lang="es-MX" sz="2800" b="1" dirty="0" smtClean="0"/>
              <a:t>Longitud.- </a:t>
            </a:r>
            <a:r>
              <a:rPr lang="es-MX" sz="2800" dirty="0" smtClean="0"/>
              <a:t>Se establece un límite de caracteres que se pueden escribir en una celda.</a:t>
            </a:r>
          </a:p>
          <a:p>
            <a:pPr algn="just"/>
            <a:r>
              <a:rPr lang="es-MX" sz="2800" b="1" dirty="0" smtClean="0"/>
              <a:t>Lista de valores.- </a:t>
            </a:r>
            <a:r>
              <a:rPr lang="es-MX" sz="2800" dirty="0" smtClean="0"/>
              <a:t>Se realiza una lista de opciones de donde el usuario elegirá.</a:t>
            </a:r>
            <a:endParaRPr lang="es-MX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260648"/>
            <a:ext cx="7714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Tipos de mensaje que se pueden mostrar en la validación</a:t>
            </a:r>
            <a:endParaRPr lang="es-MX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755576" y="1484784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latin typeface="+mn-lt"/>
              </a:rPr>
              <a:t>Una vez que se valida la celda se puede o no definir dos tipos de mensajes: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55576" y="2636912"/>
            <a:ext cx="3528392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Mensaje de entrada</a:t>
            </a:r>
            <a:endParaRPr lang="es-MX" sz="28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5576" y="3284984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latin typeface="+mn-lt"/>
              </a:rPr>
              <a:t>Se visualiza cuando se da clic en la celda validada, antes de que se introduzcan los datos.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755576" y="4581128"/>
            <a:ext cx="3528392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Mensaje de error</a:t>
            </a:r>
            <a:endParaRPr lang="es-MX" sz="28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55576" y="5211197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latin typeface="+mn-lt"/>
              </a:rPr>
              <a:t>Se visualiza cuando los datos introducidos son erróneos no cumplen con los requisitos definidos.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188640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Tipos de mensaje de error</a:t>
            </a:r>
            <a:endParaRPr lang="es-MX" sz="3600" b="1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683568" y="908720"/>
            <a:ext cx="7776864" cy="52565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sz="2800" b="1" dirty="0" smtClean="0"/>
              <a:t>Mensaje de información.- </a:t>
            </a:r>
            <a:r>
              <a:rPr lang="es-MX" sz="2800" dirty="0" smtClean="0"/>
              <a:t>No impide ala entrada de datos no válidos, incluye un icono de información, un botón </a:t>
            </a:r>
            <a:r>
              <a:rPr lang="es-MX" sz="2800" b="1" dirty="0" smtClean="0"/>
              <a:t>Aceptar</a:t>
            </a:r>
            <a:r>
              <a:rPr lang="es-MX" sz="2800" dirty="0" smtClean="0"/>
              <a:t> que introduce los datos y un botón </a:t>
            </a:r>
            <a:r>
              <a:rPr lang="es-MX" sz="2800" b="1" dirty="0" smtClean="0"/>
              <a:t>Cancelar</a:t>
            </a:r>
            <a:r>
              <a:rPr lang="es-MX" sz="2800" dirty="0" smtClean="0"/>
              <a:t>, que restaura el valor anterior.</a:t>
            </a:r>
          </a:p>
          <a:p>
            <a:pPr algn="just"/>
            <a:r>
              <a:rPr lang="es-MX" sz="2800" b="1" dirty="0" smtClean="0"/>
              <a:t>Mensaje de advertencia.- </a:t>
            </a:r>
            <a:r>
              <a:rPr lang="es-MX" sz="2800" dirty="0" smtClean="0"/>
              <a:t>No impide la entrada de datos, incluye el texto, un icono de advertencia y tres botones: </a:t>
            </a:r>
            <a:r>
              <a:rPr lang="es-MX" sz="2800" b="1" dirty="0" smtClean="0"/>
              <a:t>Si, No y Cancelar.</a:t>
            </a:r>
            <a:r>
              <a:rPr lang="es-MX" sz="2800" dirty="0" smtClean="0"/>
              <a:t> </a:t>
            </a:r>
            <a:r>
              <a:rPr lang="es-MX" sz="2800" b="1" dirty="0" smtClean="0"/>
              <a:t>Mensaje de detención.- </a:t>
            </a:r>
            <a:r>
              <a:rPr lang="es-MX" sz="2800" dirty="0" smtClean="0"/>
              <a:t>No permite la entrada de datos,  incluye el texto, un icono de detención y dos botones: </a:t>
            </a:r>
            <a:r>
              <a:rPr lang="es-MX" sz="2800" b="1" dirty="0" smtClean="0"/>
              <a:t>Reintentar y Cancelar.</a:t>
            </a:r>
            <a:endParaRPr lang="es-MX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6"/>
  <p:tag name="ARTICULATE_USED_LAYOUT" val="1"/>
</p:tagLst>
</file>

<file path=ppt/theme/theme1.xml><?xml version="1.0" encoding="utf-8"?>
<a:theme xmlns:a="http://schemas.openxmlformats.org/drawingml/2006/main" name="Plantilla Web Prepa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685</Words>
  <Application>Microsoft Office PowerPoint</Application>
  <PresentationFormat>Presentación en pantalla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Plantilla Web Prepa 1</vt:lpstr>
      <vt:lpstr>Academia: Informática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COMPUTO</cp:lastModifiedBy>
  <cp:revision>190</cp:revision>
  <dcterms:created xsi:type="dcterms:W3CDTF">2012-04-09T15:19:16Z</dcterms:created>
  <dcterms:modified xsi:type="dcterms:W3CDTF">2014-10-15T21:16:56Z</dcterms:modified>
</cp:coreProperties>
</file>