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63" r:id="rId4"/>
    <p:sldId id="258" r:id="rId5"/>
    <p:sldId id="264" r:id="rId6"/>
    <p:sldId id="265" r:id="rId7"/>
    <p:sldId id="266" r:id="rId8"/>
    <p:sldId id="267" r:id="rId9"/>
    <p:sldId id="269" r:id="rId10"/>
    <p:sldId id="270" r:id="rId11"/>
    <p:sldId id="268" r:id="rId12"/>
    <p:sldId id="271" r:id="rId13"/>
    <p:sldId id="272" r:id="rId14"/>
    <p:sldId id="260" r:id="rId15"/>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69B701-7B3E-40D3-9B9A-C98468FAB6A4}" type="datetimeFigureOut">
              <a:rPr lang="es-MX" smtClean="0"/>
              <a:t>14/10/2014</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04C5FB-B32D-47FE-8B42-9AB9B3DC486E}" type="slidenum">
              <a:rPr lang="es-MX" smtClean="0"/>
              <a:t>‹Nº›</a:t>
            </a:fld>
            <a:endParaRPr lang="es-MX"/>
          </a:p>
        </p:txBody>
      </p:sp>
    </p:spTree>
    <p:extLst>
      <p:ext uri="{BB962C8B-B14F-4D97-AF65-F5344CB8AC3E}">
        <p14:creationId xmlns:p14="http://schemas.microsoft.com/office/powerpoint/2010/main" val="1725276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dirty="0" err="1" smtClean="0"/>
              <a:t>forms</a:t>
            </a:r>
            <a:endParaRPr lang="es-MX" dirty="0"/>
          </a:p>
        </p:txBody>
      </p:sp>
      <p:sp>
        <p:nvSpPr>
          <p:cNvPr id="4" name="Marcador de número de diapositiva 3"/>
          <p:cNvSpPr>
            <a:spLocks noGrp="1"/>
          </p:cNvSpPr>
          <p:nvPr>
            <p:ph type="sldNum" sz="quarter" idx="10"/>
          </p:nvPr>
        </p:nvSpPr>
        <p:spPr/>
        <p:txBody>
          <a:bodyPr/>
          <a:lstStyle/>
          <a:p>
            <a:fld id="{4404C5FB-B32D-47FE-8B42-9AB9B3DC486E}" type="slidenum">
              <a:rPr lang="es-MX" smtClean="0"/>
              <a:t>7</a:t>
            </a:fld>
            <a:endParaRPr lang="es-MX"/>
          </a:p>
        </p:txBody>
      </p:sp>
    </p:spTree>
    <p:extLst>
      <p:ext uri="{BB962C8B-B14F-4D97-AF65-F5344CB8AC3E}">
        <p14:creationId xmlns:p14="http://schemas.microsoft.com/office/powerpoint/2010/main" val="3932125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4404C5FB-B32D-47FE-8B42-9AB9B3DC486E}" type="slidenum">
              <a:rPr lang="es-MX" smtClean="0"/>
              <a:t>14</a:t>
            </a:fld>
            <a:endParaRPr lang="es-MX"/>
          </a:p>
        </p:txBody>
      </p:sp>
    </p:spTree>
    <p:extLst>
      <p:ext uri="{BB962C8B-B14F-4D97-AF65-F5344CB8AC3E}">
        <p14:creationId xmlns:p14="http://schemas.microsoft.com/office/powerpoint/2010/main" val="1456140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t>14/10/2014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t>‹Nº›</a:t>
            </a:fld>
            <a:endParaRPr lang="es-ES"/>
          </a:p>
        </p:txBody>
      </p:sp>
    </p:spTree>
    <p:extLst>
      <p:ext uri="{BB962C8B-B14F-4D97-AF65-F5344CB8AC3E}">
        <p14:creationId xmlns:p14="http://schemas.microsoft.com/office/powerpoint/2010/main" val="1479579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t>14/10/2014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t>‹Nº›</a:t>
            </a:fld>
            <a:endParaRPr lang="es-ES"/>
          </a:p>
        </p:txBody>
      </p:sp>
    </p:spTree>
    <p:extLst>
      <p:ext uri="{BB962C8B-B14F-4D97-AF65-F5344CB8AC3E}">
        <p14:creationId xmlns:p14="http://schemas.microsoft.com/office/powerpoint/2010/main" val="996141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t>14/10/2014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t>‹Nº›</a:t>
            </a:fld>
            <a:endParaRPr lang="es-ES"/>
          </a:p>
        </p:txBody>
      </p:sp>
    </p:spTree>
    <p:extLst>
      <p:ext uri="{BB962C8B-B14F-4D97-AF65-F5344CB8AC3E}">
        <p14:creationId xmlns:p14="http://schemas.microsoft.com/office/powerpoint/2010/main" val="2152642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B7183175-6399-754D-AAA8-CE37BE8AC21C}" type="datetimeFigureOut">
              <a:rPr lang="es-ES" smtClean="0"/>
              <a:t>14/10/2014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t>‹Nº›</a:t>
            </a:fld>
            <a:endParaRPr lang="es-ES"/>
          </a:p>
        </p:txBody>
      </p:sp>
    </p:spTree>
    <p:extLst>
      <p:ext uri="{BB962C8B-B14F-4D97-AF65-F5344CB8AC3E}">
        <p14:creationId xmlns:p14="http://schemas.microsoft.com/office/powerpoint/2010/main" val="130283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B7183175-6399-754D-AAA8-CE37BE8AC21C}" type="datetimeFigureOut">
              <a:rPr lang="es-ES" smtClean="0"/>
              <a:t>14/10/2014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1465EC8-3B85-854F-89CD-4AC270FC047F}" type="slidenum">
              <a:rPr lang="es-ES" smtClean="0"/>
              <a:t>‹Nº›</a:t>
            </a:fld>
            <a:endParaRPr lang="es-ES"/>
          </a:p>
        </p:txBody>
      </p:sp>
    </p:spTree>
    <p:extLst>
      <p:ext uri="{BB962C8B-B14F-4D97-AF65-F5344CB8AC3E}">
        <p14:creationId xmlns:p14="http://schemas.microsoft.com/office/powerpoint/2010/main" val="357827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B7183175-6399-754D-AAA8-CE37BE8AC21C}" type="datetimeFigureOut">
              <a:rPr lang="es-ES" smtClean="0"/>
              <a:t>14/10/2014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t>‹Nº›</a:t>
            </a:fld>
            <a:endParaRPr lang="es-ES"/>
          </a:p>
        </p:txBody>
      </p:sp>
    </p:spTree>
    <p:extLst>
      <p:ext uri="{BB962C8B-B14F-4D97-AF65-F5344CB8AC3E}">
        <p14:creationId xmlns:p14="http://schemas.microsoft.com/office/powerpoint/2010/main" val="332374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B7183175-6399-754D-AAA8-CE37BE8AC21C}" type="datetimeFigureOut">
              <a:rPr lang="es-ES" smtClean="0"/>
              <a:t>14/10/2014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01465EC8-3B85-854F-89CD-4AC270FC047F}" type="slidenum">
              <a:rPr lang="es-ES" smtClean="0"/>
              <a:t>‹Nº›</a:t>
            </a:fld>
            <a:endParaRPr lang="es-ES"/>
          </a:p>
        </p:txBody>
      </p:sp>
    </p:spTree>
    <p:extLst>
      <p:ext uri="{BB962C8B-B14F-4D97-AF65-F5344CB8AC3E}">
        <p14:creationId xmlns:p14="http://schemas.microsoft.com/office/powerpoint/2010/main" val="1681909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B7183175-6399-754D-AAA8-CE37BE8AC21C}" type="datetimeFigureOut">
              <a:rPr lang="es-ES" smtClean="0"/>
              <a:t>14/10/2014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01465EC8-3B85-854F-89CD-4AC270FC047F}" type="slidenum">
              <a:rPr lang="es-ES" smtClean="0"/>
              <a:t>‹Nº›</a:t>
            </a:fld>
            <a:endParaRPr lang="es-ES"/>
          </a:p>
        </p:txBody>
      </p:sp>
    </p:spTree>
    <p:extLst>
      <p:ext uri="{BB962C8B-B14F-4D97-AF65-F5344CB8AC3E}">
        <p14:creationId xmlns:p14="http://schemas.microsoft.com/office/powerpoint/2010/main" val="2326535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7183175-6399-754D-AAA8-CE37BE8AC21C}" type="datetimeFigureOut">
              <a:rPr lang="es-ES" smtClean="0"/>
              <a:t>14/10/2014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01465EC8-3B85-854F-89CD-4AC270FC047F}" type="slidenum">
              <a:rPr lang="es-ES" smtClean="0"/>
              <a:t>‹Nº›</a:t>
            </a:fld>
            <a:endParaRPr lang="es-ES"/>
          </a:p>
        </p:txBody>
      </p:sp>
    </p:spTree>
    <p:extLst>
      <p:ext uri="{BB962C8B-B14F-4D97-AF65-F5344CB8AC3E}">
        <p14:creationId xmlns:p14="http://schemas.microsoft.com/office/powerpoint/2010/main" val="622951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B7183175-6399-754D-AAA8-CE37BE8AC21C}" type="datetimeFigureOut">
              <a:rPr lang="es-ES" smtClean="0"/>
              <a:t>14/10/2014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t>‹Nº›</a:t>
            </a:fld>
            <a:endParaRPr lang="es-ES"/>
          </a:p>
        </p:txBody>
      </p:sp>
    </p:spTree>
    <p:extLst>
      <p:ext uri="{BB962C8B-B14F-4D97-AF65-F5344CB8AC3E}">
        <p14:creationId xmlns:p14="http://schemas.microsoft.com/office/powerpoint/2010/main" val="314372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B7183175-6399-754D-AAA8-CE37BE8AC21C}" type="datetimeFigureOut">
              <a:rPr lang="es-ES" smtClean="0"/>
              <a:t>14/10/2014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1465EC8-3B85-854F-89CD-4AC270FC047F}" type="slidenum">
              <a:rPr lang="es-ES" smtClean="0"/>
              <a:t>‹Nº›</a:t>
            </a:fld>
            <a:endParaRPr lang="es-ES"/>
          </a:p>
        </p:txBody>
      </p:sp>
    </p:spTree>
    <p:extLst>
      <p:ext uri="{BB962C8B-B14F-4D97-AF65-F5344CB8AC3E}">
        <p14:creationId xmlns:p14="http://schemas.microsoft.com/office/powerpoint/2010/main" val="3769747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183175-6399-754D-AAA8-CE37BE8AC21C}" type="datetimeFigureOut">
              <a:rPr lang="es-ES" smtClean="0"/>
              <a:t>14/10/2014</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465EC8-3B85-854F-89CD-4AC270FC047F}" type="slidenum">
              <a:rPr lang="es-ES" smtClean="0"/>
              <a:t>‹Nº›</a:t>
            </a:fld>
            <a:endParaRPr lang="es-ES"/>
          </a:p>
        </p:txBody>
      </p:sp>
    </p:spTree>
    <p:extLst>
      <p:ext uri="{BB962C8B-B14F-4D97-AF65-F5344CB8AC3E}">
        <p14:creationId xmlns:p14="http://schemas.microsoft.com/office/powerpoint/2010/main" val="508788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library.bcu.ac.uk/learner/writingguides/1.06.ht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ieltsbuddy.com/ielts-sample-letters.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descr="PRES-05.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7065818"/>
          </a:xfrm>
          <a:prstGeom prst="rect">
            <a:avLst/>
          </a:prstGeom>
        </p:spPr>
      </p:pic>
      <p:sp>
        <p:nvSpPr>
          <p:cNvPr id="2" name="1 Título"/>
          <p:cNvSpPr>
            <a:spLocks noGrp="1"/>
          </p:cNvSpPr>
          <p:nvPr>
            <p:ph type="ctrTitle"/>
          </p:nvPr>
        </p:nvSpPr>
        <p:spPr>
          <a:xfrm>
            <a:off x="272140" y="203651"/>
            <a:ext cx="8273146" cy="1233259"/>
          </a:xfrm>
        </p:spPr>
        <p:txBody>
          <a:bodyPr>
            <a:normAutofit/>
          </a:bodyPr>
          <a:lstStyle/>
          <a:p>
            <a:pPr algn="l"/>
            <a:r>
              <a:rPr lang="es-MX" b="1" dirty="0" smtClean="0">
                <a:solidFill>
                  <a:schemeClr val="bg2">
                    <a:lumMod val="90000"/>
                  </a:schemeClr>
                </a:solidFill>
              </a:rPr>
              <a:t>Academia:</a:t>
            </a:r>
            <a:r>
              <a:rPr lang="es-MX" dirty="0" smtClean="0">
                <a:solidFill>
                  <a:schemeClr val="bg2">
                    <a:lumMod val="90000"/>
                  </a:schemeClr>
                </a:solidFill>
              </a:rPr>
              <a:t> Idiomas</a:t>
            </a:r>
            <a:endParaRPr lang="es-MX" dirty="0">
              <a:solidFill>
                <a:schemeClr val="bg2">
                  <a:lumMod val="90000"/>
                </a:schemeClr>
              </a:solidFill>
            </a:endParaRPr>
          </a:p>
        </p:txBody>
      </p:sp>
      <p:sp>
        <p:nvSpPr>
          <p:cNvPr id="3" name="2 Subtítulo"/>
          <p:cNvSpPr>
            <a:spLocks noGrp="1"/>
          </p:cNvSpPr>
          <p:nvPr>
            <p:ph type="subTitle" idx="1"/>
          </p:nvPr>
        </p:nvSpPr>
        <p:spPr>
          <a:xfrm>
            <a:off x="370114" y="1393366"/>
            <a:ext cx="5138057" cy="2220691"/>
          </a:xfrm>
        </p:spPr>
        <p:txBody>
          <a:bodyPr>
            <a:noAutofit/>
          </a:bodyPr>
          <a:lstStyle/>
          <a:p>
            <a:pPr algn="l"/>
            <a:r>
              <a:rPr lang="es-MX" sz="2000" b="1" dirty="0" smtClean="0">
                <a:solidFill>
                  <a:schemeClr val="bg2">
                    <a:lumMod val="90000"/>
                  </a:schemeClr>
                </a:solidFill>
              </a:rPr>
              <a:t>Tema: </a:t>
            </a:r>
            <a:r>
              <a:rPr lang="es-MX" sz="2000" b="1" dirty="0" err="1" smtClean="0">
                <a:solidFill>
                  <a:schemeClr val="bg2">
                    <a:lumMod val="90000"/>
                  </a:schemeClr>
                </a:solidFill>
              </a:rPr>
              <a:t>Writing</a:t>
            </a:r>
            <a:r>
              <a:rPr lang="es-MX" sz="2000" b="1" dirty="0" smtClean="0">
                <a:solidFill>
                  <a:schemeClr val="bg2">
                    <a:lumMod val="90000"/>
                  </a:schemeClr>
                </a:solidFill>
              </a:rPr>
              <a:t> </a:t>
            </a:r>
            <a:r>
              <a:rPr lang="es-MX" sz="2000" b="1" dirty="0" err="1" smtClean="0">
                <a:solidFill>
                  <a:schemeClr val="bg2">
                    <a:lumMod val="90000"/>
                  </a:schemeClr>
                </a:solidFill>
              </a:rPr>
              <a:t>letters</a:t>
            </a:r>
            <a:endParaRPr lang="es-MX" sz="2000" b="1" dirty="0" smtClean="0">
              <a:solidFill>
                <a:schemeClr val="bg2">
                  <a:lumMod val="90000"/>
                </a:schemeClr>
              </a:solidFill>
            </a:endParaRPr>
          </a:p>
          <a:p>
            <a:pPr algn="l"/>
            <a:endParaRPr lang="es-MX" sz="1200" b="1" dirty="0" smtClean="0">
              <a:solidFill>
                <a:schemeClr val="bg2">
                  <a:lumMod val="90000"/>
                </a:schemeClr>
              </a:solidFill>
            </a:endParaRPr>
          </a:p>
          <a:p>
            <a:pPr algn="l"/>
            <a:r>
              <a:rPr lang="es-MX" sz="2000" b="1" dirty="0" smtClean="0">
                <a:solidFill>
                  <a:schemeClr val="bg2">
                    <a:lumMod val="90000"/>
                  </a:schemeClr>
                </a:solidFill>
              </a:rPr>
              <a:t>Profesor (a): Blanca Estela Ortiz Salvador</a:t>
            </a:r>
          </a:p>
          <a:p>
            <a:pPr algn="l"/>
            <a:endParaRPr lang="es-MX" sz="1200" b="1" dirty="0" smtClean="0">
              <a:solidFill>
                <a:schemeClr val="bg2">
                  <a:lumMod val="90000"/>
                </a:schemeClr>
              </a:solidFill>
            </a:endParaRPr>
          </a:p>
          <a:p>
            <a:pPr algn="l"/>
            <a:r>
              <a:rPr lang="es-MX" sz="2000" b="1" dirty="0" smtClean="0">
                <a:solidFill>
                  <a:schemeClr val="bg2">
                    <a:lumMod val="90000"/>
                  </a:schemeClr>
                </a:solidFill>
              </a:rPr>
              <a:t>Periodo: Julio – Diciembre 2014</a:t>
            </a:r>
          </a:p>
        </p:txBody>
      </p:sp>
    </p:spTree>
    <p:extLst>
      <p:ext uri="{BB962C8B-B14F-4D97-AF65-F5344CB8AC3E}">
        <p14:creationId xmlns:p14="http://schemas.microsoft.com/office/powerpoint/2010/main" val="2939879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Semi</a:t>
            </a:r>
            <a:r>
              <a:rPr lang="es-MX" dirty="0" smtClean="0"/>
              <a:t>-formal </a:t>
            </a:r>
            <a:r>
              <a:rPr lang="es-MX" dirty="0" err="1" smtClean="0"/>
              <a:t>style</a:t>
            </a:r>
            <a:endParaRPr lang="es-MX" dirty="0"/>
          </a:p>
        </p:txBody>
      </p:sp>
      <p:sp>
        <p:nvSpPr>
          <p:cNvPr id="3" name="Marcador de contenido 2"/>
          <p:cNvSpPr>
            <a:spLocks noGrp="1"/>
          </p:cNvSpPr>
          <p:nvPr>
            <p:ph idx="1"/>
          </p:nvPr>
        </p:nvSpPr>
        <p:spPr/>
        <p:txBody>
          <a:bodyPr/>
          <a:lstStyle/>
          <a:p>
            <a:r>
              <a:rPr lang="es-MX" dirty="0" err="1" smtClean="0"/>
              <a:t>We</a:t>
            </a:r>
            <a:r>
              <a:rPr lang="es-MX" dirty="0" smtClean="0"/>
              <a:t> </a:t>
            </a:r>
            <a:r>
              <a:rPr lang="es-MX" dirty="0" err="1" smtClean="0"/>
              <a:t>write</a:t>
            </a:r>
            <a:r>
              <a:rPr lang="es-MX" dirty="0" smtClean="0"/>
              <a:t> </a:t>
            </a:r>
            <a:r>
              <a:rPr lang="es-MX" dirty="0" err="1" smtClean="0"/>
              <a:t>semi</a:t>
            </a:r>
            <a:r>
              <a:rPr lang="es-MX" dirty="0" smtClean="0"/>
              <a:t>-formal </a:t>
            </a:r>
            <a:r>
              <a:rPr lang="es-MX" dirty="0" err="1" smtClean="0"/>
              <a:t>letters</a:t>
            </a:r>
            <a:r>
              <a:rPr lang="es-MX" dirty="0" smtClean="0"/>
              <a:t> </a:t>
            </a:r>
            <a:r>
              <a:rPr lang="es-MX" dirty="0" err="1" smtClean="0"/>
              <a:t>to</a:t>
            </a:r>
            <a:r>
              <a:rPr lang="es-MX" dirty="0" smtClean="0"/>
              <a:t> </a:t>
            </a:r>
            <a:r>
              <a:rPr lang="es-MX" dirty="0" err="1" smtClean="0"/>
              <a:t>people</a:t>
            </a:r>
            <a:r>
              <a:rPr lang="es-MX" dirty="0" smtClean="0"/>
              <a:t> </a:t>
            </a:r>
            <a:r>
              <a:rPr lang="es-MX" dirty="0" err="1" smtClean="0"/>
              <a:t>that</a:t>
            </a:r>
            <a:r>
              <a:rPr lang="es-MX" dirty="0" smtClean="0"/>
              <a:t> </a:t>
            </a:r>
            <a:r>
              <a:rPr lang="es-MX" dirty="0" err="1" smtClean="0"/>
              <a:t>we</a:t>
            </a:r>
            <a:r>
              <a:rPr lang="es-MX" dirty="0" smtClean="0"/>
              <a:t> do </a:t>
            </a:r>
            <a:r>
              <a:rPr lang="es-MX" dirty="0" err="1" smtClean="0"/>
              <a:t>not</a:t>
            </a:r>
            <a:r>
              <a:rPr lang="es-MX" dirty="0" smtClean="0"/>
              <a:t> </a:t>
            </a:r>
            <a:r>
              <a:rPr lang="es-MX" dirty="0" err="1" smtClean="0"/>
              <a:t>know</a:t>
            </a:r>
            <a:r>
              <a:rPr lang="es-MX" dirty="0" smtClean="0"/>
              <a:t> </a:t>
            </a:r>
            <a:r>
              <a:rPr lang="es-MX" dirty="0" err="1" smtClean="0"/>
              <a:t>well</a:t>
            </a:r>
            <a:r>
              <a:rPr lang="es-MX" dirty="0" smtClean="0"/>
              <a:t>. </a:t>
            </a:r>
            <a:r>
              <a:rPr lang="es-MX" dirty="0" err="1" smtClean="0"/>
              <a:t>They</a:t>
            </a:r>
            <a:r>
              <a:rPr lang="es-MX" dirty="0" smtClean="0"/>
              <a:t> are </a:t>
            </a:r>
            <a:r>
              <a:rPr lang="es-MX" dirty="0" err="1" smtClean="0"/>
              <a:t>usually</a:t>
            </a:r>
            <a:r>
              <a:rPr lang="es-MX" dirty="0" smtClean="0"/>
              <a:t> more </a:t>
            </a:r>
            <a:r>
              <a:rPr lang="es-MX" dirty="0" err="1" smtClean="0"/>
              <a:t>polite</a:t>
            </a:r>
            <a:r>
              <a:rPr lang="es-MX" dirty="0" smtClean="0"/>
              <a:t> </a:t>
            </a:r>
            <a:r>
              <a:rPr lang="es-MX" dirty="0" err="1" smtClean="0"/>
              <a:t>than</a:t>
            </a:r>
            <a:r>
              <a:rPr lang="es-MX" dirty="0" smtClean="0"/>
              <a:t> informal </a:t>
            </a:r>
            <a:r>
              <a:rPr lang="es-MX" dirty="0" err="1" smtClean="0"/>
              <a:t>letters</a:t>
            </a:r>
            <a:r>
              <a:rPr lang="es-MX" dirty="0" smtClean="0"/>
              <a:t> and are </a:t>
            </a:r>
            <a:r>
              <a:rPr lang="es-MX" dirty="0" err="1" smtClean="0"/>
              <a:t>written</a:t>
            </a:r>
            <a:r>
              <a:rPr lang="es-MX" dirty="0" smtClean="0"/>
              <a:t> in a neutral </a:t>
            </a:r>
            <a:r>
              <a:rPr lang="es-MX" dirty="0" err="1" smtClean="0"/>
              <a:t>style</a:t>
            </a:r>
            <a:r>
              <a:rPr lang="es-MX" dirty="0" smtClean="0"/>
              <a:t>. </a:t>
            </a:r>
            <a:r>
              <a:rPr lang="es-MX" dirty="0" err="1" smtClean="0"/>
              <a:t>It</a:t>
            </a:r>
            <a:r>
              <a:rPr lang="es-MX" dirty="0" smtClean="0"/>
              <a:t> </a:t>
            </a:r>
            <a:r>
              <a:rPr lang="es-MX" dirty="0" err="1" smtClean="0"/>
              <a:t>is</a:t>
            </a:r>
            <a:r>
              <a:rPr lang="es-MX" dirty="0" smtClean="0"/>
              <a:t> </a:t>
            </a:r>
            <a:r>
              <a:rPr lang="es-MX" dirty="0" err="1" smtClean="0"/>
              <a:t>important</a:t>
            </a:r>
            <a:r>
              <a:rPr lang="es-MX" dirty="0" smtClean="0"/>
              <a:t>, </a:t>
            </a:r>
            <a:r>
              <a:rPr lang="es-MX" dirty="0" err="1" smtClean="0"/>
              <a:t>when</a:t>
            </a:r>
            <a:r>
              <a:rPr lang="es-MX" dirty="0" smtClean="0"/>
              <a:t> </a:t>
            </a:r>
            <a:r>
              <a:rPr lang="es-MX" dirty="0" err="1" smtClean="0"/>
              <a:t>writing</a:t>
            </a:r>
            <a:r>
              <a:rPr lang="es-MX" dirty="0" smtClean="0"/>
              <a:t> </a:t>
            </a:r>
            <a:r>
              <a:rPr lang="es-MX" dirty="0" err="1" smtClean="0"/>
              <a:t>this</a:t>
            </a:r>
            <a:r>
              <a:rPr lang="es-MX" dirty="0" smtClean="0"/>
              <a:t> </a:t>
            </a:r>
            <a:r>
              <a:rPr lang="es-MX" dirty="0" err="1" smtClean="0"/>
              <a:t>type</a:t>
            </a:r>
            <a:r>
              <a:rPr lang="es-MX" dirty="0" smtClean="0"/>
              <a:t> of </a:t>
            </a:r>
            <a:r>
              <a:rPr lang="es-MX" dirty="0" err="1" smtClean="0"/>
              <a:t>letter</a:t>
            </a:r>
            <a:r>
              <a:rPr lang="es-MX" dirty="0" smtClean="0"/>
              <a:t>, </a:t>
            </a:r>
            <a:r>
              <a:rPr lang="es-MX" dirty="0" err="1" smtClean="0"/>
              <a:t>to</a:t>
            </a:r>
            <a:r>
              <a:rPr lang="es-MX" dirty="0" smtClean="0"/>
              <a:t> </a:t>
            </a:r>
            <a:r>
              <a:rPr lang="es-MX" dirty="0" err="1" smtClean="0"/>
              <a:t>make</a:t>
            </a:r>
            <a:r>
              <a:rPr lang="es-MX" dirty="0" smtClean="0"/>
              <a:t> </a:t>
            </a:r>
            <a:r>
              <a:rPr lang="es-MX" dirty="0" err="1" smtClean="0"/>
              <a:t>sure</a:t>
            </a:r>
            <a:r>
              <a:rPr lang="es-MX" dirty="0" smtClean="0"/>
              <a:t> </a:t>
            </a:r>
            <a:r>
              <a:rPr lang="es-MX" dirty="0" err="1" smtClean="0"/>
              <a:t>than</a:t>
            </a:r>
            <a:r>
              <a:rPr lang="es-MX" dirty="0" smtClean="0"/>
              <a:t> </a:t>
            </a:r>
            <a:r>
              <a:rPr lang="es-MX" dirty="0" err="1" smtClean="0"/>
              <a:t>our</a:t>
            </a:r>
            <a:r>
              <a:rPr lang="es-MX" dirty="0" smtClean="0"/>
              <a:t> </a:t>
            </a:r>
            <a:r>
              <a:rPr lang="es-MX" dirty="0" err="1" smtClean="0"/>
              <a:t>writing</a:t>
            </a:r>
            <a:r>
              <a:rPr lang="es-MX" dirty="0" smtClean="0"/>
              <a:t> </a:t>
            </a:r>
            <a:r>
              <a:rPr lang="es-MX" dirty="0" err="1" smtClean="0"/>
              <a:t>is</a:t>
            </a:r>
            <a:r>
              <a:rPr lang="es-MX" dirty="0" smtClean="0"/>
              <a:t> </a:t>
            </a:r>
            <a:r>
              <a:rPr lang="es-MX" dirty="0" err="1" smtClean="0"/>
              <a:t>neither</a:t>
            </a:r>
            <a:r>
              <a:rPr lang="es-MX" dirty="0" smtClean="0"/>
              <a:t> </a:t>
            </a:r>
            <a:r>
              <a:rPr lang="es-MX" dirty="0" err="1" smtClean="0"/>
              <a:t>too</a:t>
            </a:r>
            <a:r>
              <a:rPr lang="es-MX" dirty="0" smtClean="0"/>
              <a:t> formal </a:t>
            </a:r>
            <a:r>
              <a:rPr lang="es-MX" dirty="0" err="1" smtClean="0"/>
              <a:t>nor</a:t>
            </a:r>
            <a:r>
              <a:rPr lang="es-MX" dirty="0" smtClean="0"/>
              <a:t> </a:t>
            </a:r>
            <a:r>
              <a:rPr lang="es-MX" dirty="0" err="1" smtClean="0"/>
              <a:t>too</a:t>
            </a:r>
            <a:r>
              <a:rPr lang="es-MX" dirty="0" smtClean="0"/>
              <a:t> informal.</a:t>
            </a:r>
            <a:endParaRPr lang="es-MX" dirty="0"/>
          </a:p>
        </p:txBody>
      </p:sp>
    </p:spTree>
    <p:extLst>
      <p:ext uri="{BB962C8B-B14F-4D97-AF65-F5344CB8AC3E}">
        <p14:creationId xmlns:p14="http://schemas.microsoft.com/office/powerpoint/2010/main" val="1007554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Informal </a:t>
            </a:r>
            <a:r>
              <a:rPr lang="es-MX" dirty="0" err="1" smtClean="0"/>
              <a:t>letter</a:t>
            </a:r>
            <a:r>
              <a:rPr lang="es-MX" dirty="0" smtClean="0"/>
              <a:t> </a:t>
            </a:r>
            <a:r>
              <a:rPr lang="es-MX" dirty="0" err="1" smtClean="0"/>
              <a:t>example</a:t>
            </a:r>
            <a:r>
              <a:rPr lang="es-MX" dirty="0" smtClean="0"/>
              <a:t>.</a:t>
            </a:r>
            <a:endParaRPr lang="es-MX" dirty="0"/>
          </a:p>
        </p:txBody>
      </p:sp>
      <p:sp>
        <p:nvSpPr>
          <p:cNvPr id="3" name="Marcador de contenido 2"/>
          <p:cNvSpPr>
            <a:spLocks noGrp="1"/>
          </p:cNvSpPr>
          <p:nvPr>
            <p:ph idx="1"/>
          </p:nvPr>
        </p:nvSpPr>
        <p:spPr/>
        <p:txBody>
          <a:bodyPr>
            <a:normAutofit fontScale="40000" lnSpcReduction="20000"/>
          </a:bodyPr>
          <a:lstStyle/>
          <a:p>
            <a:pPr marL="0" indent="0" algn="just">
              <a:buNone/>
            </a:pPr>
            <a:r>
              <a:rPr lang="en-US" sz="3400" i="1" dirty="0">
                <a:latin typeface="Arial" panose="020B0604020202020204" pitchFamily="34" charset="0"/>
                <a:cs typeface="Arial" panose="020B0604020202020204" pitchFamily="34" charset="0"/>
              </a:rPr>
              <a:t>Dear </a:t>
            </a:r>
            <a:r>
              <a:rPr lang="en-US" sz="3400" i="1" dirty="0" smtClean="0">
                <a:latin typeface="Arial" panose="020B0604020202020204" pitchFamily="34" charset="0"/>
                <a:cs typeface="Arial" panose="020B0604020202020204" pitchFamily="34" charset="0"/>
              </a:rPr>
              <a:t>Ana,</a:t>
            </a:r>
            <a:endParaRPr lang="en-US" sz="3400" i="1" dirty="0">
              <a:latin typeface="Arial" panose="020B0604020202020204" pitchFamily="34" charset="0"/>
              <a:cs typeface="Arial" panose="020B0604020202020204" pitchFamily="34" charset="0"/>
            </a:endParaRPr>
          </a:p>
          <a:p>
            <a:pPr marL="0" indent="0" algn="just">
              <a:buNone/>
            </a:pPr>
            <a:endParaRPr lang="en-US" sz="3400" i="1" dirty="0">
              <a:latin typeface="Arial" panose="020B0604020202020204" pitchFamily="34" charset="0"/>
              <a:cs typeface="Arial" panose="020B0604020202020204" pitchFamily="34" charset="0"/>
            </a:endParaRPr>
          </a:p>
          <a:p>
            <a:pPr marL="0" indent="0" algn="just">
              <a:buNone/>
            </a:pPr>
            <a:r>
              <a:rPr lang="en-US" sz="3400" i="1" dirty="0">
                <a:latin typeface="Arial" panose="020B0604020202020204" pitchFamily="34" charset="0"/>
                <a:cs typeface="Arial" panose="020B0604020202020204" pitchFamily="34" charset="0"/>
              </a:rPr>
              <a:t> Thank you a lot for your last letter. It was a nice surprise to hear from you. I'm sorry I haven't written to you earlier but I had to </a:t>
            </a:r>
            <a:r>
              <a:rPr lang="en-US" sz="3400" i="1" dirty="0" err="1">
                <a:latin typeface="Arial" panose="020B0604020202020204" pitchFamily="34" charset="0"/>
                <a:cs typeface="Arial" panose="020B0604020202020204" pitchFamily="34" charset="0"/>
              </a:rPr>
              <a:t>organise</a:t>
            </a:r>
            <a:r>
              <a:rPr lang="en-US" sz="3400" i="1" dirty="0">
                <a:latin typeface="Arial" panose="020B0604020202020204" pitchFamily="34" charset="0"/>
                <a:cs typeface="Arial" panose="020B0604020202020204" pitchFamily="34" charset="0"/>
              </a:rPr>
              <a:t> some things concerning my trip.</a:t>
            </a:r>
          </a:p>
          <a:p>
            <a:pPr marL="0" indent="0" algn="just">
              <a:buNone/>
            </a:pPr>
            <a:endParaRPr lang="en-US" sz="3400" i="1" dirty="0">
              <a:latin typeface="Arial" panose="020B0604020202020204" pitchFamily="34" charset="0"/>
              <a:cs typeface="Arial" panose="020B0604020202020204" pitchFamily="34" charset="0"/>
            </a:endParaRPr>
          </a:p>
          <a:p>
            <a:pPr marL="0" indent="0" algn="just">
              <a:buNone/>
            </a:pPr>
            <a:r>
              <a:rPr lang="en-US" sz="3400" i="1" dirty="0">
                <a:latin typeface="Arial" panose="020B0604020202020204" pitchFamily="34" charset="0"/>
                <a:cs typeface="Arial" panose="020B0604020202020204" pitchFamily="34" charset="0"/>
              </a:rPr>
              <a:t> As you probably remember I've always wanted to visit some unusual places. And now, at last, off I went! But you'd never guess where I've chosen to spend my holiday. It's Antarctica! You would never think of it, would you? I'm so excited about the whole event!</a:t>
            </a:r>
          </a:p>
          <a:p>
            <a:pPr marL="0" indent="0" algn="just">
              <a:buNone/>
            </a:pPr>
            <a:endParaRPr lang="en-US" sz="3400" i="1" dirty="0">
              <a:latin typeface="Arial" panose="020B0604020202020204" pitchFamily="34" charset="0"/>
              <a:cs typeface="Arial" panose="020B0604020202020204" pitchFamily="34" charset="0"/>
            </a:endParaRPr>
          </a:p>
          <a:p>
            <a:pPr marL="0" indent="0" algn="just">
              <a:buNone/>
            </a:pPr>
            <a:r>
              <a:rPr lang="en-US" sz="3400" i="1" dirty="0">
                <a:latin typeface="Arial" panose="020B0604020202020204" pitchFamily="34" charset="0"/>
                <a:cs typeface="Arial" panose="020B0604020202020204" pitchFamily="34" charset="0"/>
              </a:rPr>
              <a:t> The people I travel with are incredible. It's their fourteenth expedition there. They know every path in the snow by heart and they are very helpful. They share their knowledge and experience with me. Would you believe that here everything is different? You even need to set your tent in a special way. It's all very challenging. Tomorrow we plan to move further North so I may not be able to stay in touch for a while.</a:t>
            </a:r>
          </a:p>
          <a:p>
            <a:pPr marL="0" indent="0" algn="just">
              <a:buNone/>
            </a:pPr>
            <a:endParaRPr lang="en-US" sz="3400" i="1" dirty="0">
              <a:latin typeface="Arial" panose="020B0604020202020204" pitchFamily="34" charset="0"/>
              <a:cs typeface="Arial" panose="020B0604020202020204" pitchFamily="34" charset="0"/>
            </a:endParaRPr>
          </a:p>
          <a:p>
            <a:pPr marL="0" indent="0" algn="just">
              <a:buNone/>
            </a:pPr>
            <a:r>
              <a:rPr lang="en-US" sz="3400" i="1" dirty="0">
                <a:latin typeface="Arial" panose="020B0604020202020204" pitchFamily="34" charset="0"/>
                <a:cs typeface="Arial" panose="020B0604020202020204" pitchFamily="34" charset="0"/>
              </a:rPr>
              <a:t> Anyway, I'd like to meet you when I get back. Hope you are enjoying your holiday. Do write back soon. </a:t>
            </a:r>
          </a:p>
          <a:p>
            <a:pPr marL="0" indent="0" algn="just">
              <a:buNone/>
            </a:pPr>
            <a:endParaRPr lang="en-US" sz="3400" i="1" dirty="0">
              <a:latin typeface="Arial" panose="020B0604020202020204" pitchFamily="34" charset="0"/>
              <a:cs typeface="Arial" panose="020B0604020202020204" pitchFamily="34" charset="0"/>
            </a:endParaRPr>
          </a:p>
          <a:p>
            <a:pPr marL="0" indent="0" algn="just">
              <a:buNone/>
            </a:pPr>
            <a:r>
              <a:rPr lang="en-US" sz="3400" i="1" dirty="0">
                <a:latin typeface="Arial" panose="020B0604020202020204" pitchFamily="34" charset="0"/>
                <a:cs typeface="Arial" panose="020B0604020202020204" pitchFamily="34" charset="0"/>
              </a:rPr>
              <a:t> Love,</a:t>
            </a:r>
          </a:p>
          <a:p>
            <a:pPr marL="0" indent="0" algn="just">
              <a:buNone/>
            </a:pPr>
            <a:r>
              <a:rPr lang="en-US" sz="3400" i="1" dirty="0">
                <a:latin typeface="Arial" panose="020B0604020202020204" pitchFamily="34" charset="0"/>
                <a:cs typeface="Arial" panose="020B0604020202020204" pitchFamily="34" charset="0"/>
              </a:rPr>
              <a:t> </a:t>
            </a:r>
            <a:r>
              <a:rPr lang="en-US" sz="3400" i="1" dirty="0" smtClean="0">
                <a:latin typeface="Arial" panose="020B0604020202020204" pitchFamily="34" charset="0"/>
                <a:cs typeface="Arial" panose="020B0604020202020204" pitchFamily="34" charset="0"/>
              </a:rPr>
              <a:t>Rebeca.</a:t>
            </a:r>
            <a:endParaRPr lang="en-US" sz="3400" i="1" dirty="0">
              <a:latin typeface="Arial" panose="020B0604020202020204" pitchFamily="34" charset="0"/>
              <a:cs typeface="Arial" panose="020B0604020202020204" pitchFamily="34" charset="0"/>
            </a:endParaRPr>
          </a:p>
          <a:p>
            <a:endParaRPr lang="es-MX" dirty="0"/>
          </a:p>
        </p:txBody>
      </p:sp>
    </p:spTree>
    <p:extLst>
      <p:ext uri="{BB962C8B-B14F-4D97-AF65-F5344CB8AC3E}">
        <p14:creationId xmlns:p14="http://schemas.microsoft.com/office/powerpoint/2010/main" val="1183246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Formal </a:t>
            </a:r>
            <a:r>
              <a:rPr lang="es-MX" dirty="0" err="1" smtClean="0"/>
              <a:t>letter</a:t>
            </a:r>
            <a:r>
              <a:rPr lang="es-MX" dirty="0" smtClean="0"/>
              <a:t> </a:t>
            </a:r>
            <a:r>
              <a:rPr lang="es-MX" dirty="0" err="1" smtClean="0"/>
              <a:t>example</a:t>
            </a:r>
            <a:r>
              <a:rPr lang="es-MX" dirty="0" smtClean="0"/>
              <a:t>.</a:t>
            </a:r>
            <a:endParaRPr lang="es-MX" dirty="0"/>
          </a:p>
        </p:txBody>
      </p:sp>
      <p:sp>
        <p:nvSpPr>
          <p:cNvPr id="3" name="Marcador de contenido 2"/>
          <p:cNvSpPr>
            <a:spLocks noGrp="1"/>
          </p:cNvSpPr>
          <p:nvPr>
            <p:ph idx="1"/>
          </p:nvPr>
        </p:nvSpPr>
        <p:spPr/>
        <p:txBody>
          <a:bodyPr>
            <a:normAutofit/>
          </a:bodyPr>
          <a:lstStyle/>
          <a:p>
            <a:pPr marL="0" indent="0" algn="just">
              <a:buNone/>
            </a:pPr>
            <a:r>
              <a:rPr lang="en-US" sz="1600" i="1" dirty="0">
                <a:latin typeface="Arial" panose="020B0604020202020204" pitchFamily="34" charset="0"/>
                <a:cs typeface="Arial" panose="020B0604020202020204" pitchFamily="34" charset="0"/>
              </a:rPr>
              <a:t>Dear </a:t>
            </a:r>
            <a:r>
              <a:rPr lang="en-US" sz="1600" i="1" dirty="0" smtClean="0">
                <a:latin typeface="Arial" panose="020B0604020202020204" pitchFamily="34" charset="0"/>
                <a:cs typeface="Arial" panose="020B0604020202020204" pitchFamily="34" charset="0"/>
              </a:rPr>
              <a:t>Sir,</a:t>
            </a:r>
            <a:endParaRPr lang="en-US" sz="1600" i="1" dirty="0">
              <a:latin typeface="Arial" panose="020B0604020202020204" pitchFamily="34" charset="0"/>
              <a:cs typeface="Arial" panose="020B0604020202020204" pitchFamily="34" charset="0"/>
            </a:endParaRPr>
          </a:p>
          <a:p>
            <a:pPr marL="0" indent="0" algn="just">
              <a:buNone/>
            </a:pPr>
            <a:r>
              <a:rPr lang="en-US" sz="1600" i="1" dirty="0">
                <a:latin typeface="Arial" panose="020B0604020202020204" pitchFamily="34" charset="0"/>
                <a:cs typeface="Arial" panose="020B0604020202020204" pitchFamily="34" charset="0"/>
              </a:rPr>
              <a:t>I understand from my colleague, Professor </a:t>
            </a:r>
            <a:r>
              <a:rPr lang="en-US" sz="1600" i="1" dirty="0" smtClean="0">
                <a:latin typeface="Arial" panose="020B0604020202020204" pitchFamily="34" charset="0"/>
                <a:cs typeface="Arial" panose="020B0604020202020204" pitchFamily="34" charset="0"/>
              </a:rPr>
              <a:t>Ernesto Pérez, </a:t>
            </a:r>
            <a:r>
              <a:rPr lang="en-US" sz="1600" i="1" dirty="0">
                <a:latin typeface="Arial" panose="020B0604020202020204" pitchFamily="34" charset="0"/>
                <a:cs typeface="Arial" panose="020B0604020202020204" pitchFamily="34" charset="0"/>
              </a:rPr>
              <a:t>who visited your Loughton plant last month, that you sometimes allow groups of students to tour the factory and see for themselves how Japanese production techniques operate in a European environment. Professor </a:t>
            </a:r>
            <a:r>
              <a:rPr lang="en-US" sz="1600" i="1" dirty="0" smtClean="0">
                <a:latin typeface="Arial" panose="020B0604020202020204" pitchFamily="34" charset="0"/>
                <a:cs typeface="Arial" panose="020B0604020202020204" pitchFamily="34" charset="0"/>
              </a:rPr>
              <a:t>Pérez himself </a:t>
            </a:r>
            <a:r>
              <a:rPr lang="en-US" sz="1600" i="1" dirty="0">
                <a:latin typeface="Arial" panose="020B0604020202020204" pitchFamily="34" charset="0"/>
                <a:cs typeface="Arial" panose="020B0604020202020204" pitchFamily="34" charset="0"/>
              </a:rPr>
              <a:t>was most impressed by his own visit, and recommended that I write to you.</a:t>
            </a:r>
          </a:p>
          <a:p>
            <a:pPr marL="0" indent="0" algn="just">
              <a:buNone/>
            </a:pPr>
            <a:r>
              <a:rPr lang="en-US" sz="1600" i="1" dirty="0">
                <a:latin typeface="Arial" panose="020B0604020202020204" pitchFamily="34" charset="0"/>
                <a:cs typeface="Arial" panose="020B0604020202020204" pitchFamily="34" charset="0"/>
              </a:rPr>
              <a:t>Would it be possible for a group of 20 Business Studies students - male and female, aged between 18 and 22 - from Whitcomb Polytechnic to visit you before the end of this term, which is on the 21 December? I </a:t>
            </a:r>
            <a:r>
              <a:rPr lang="en-US" sz="1600" i="1" dirty="0" err="1">
                <a:latin typeface="Arial" panose="020B0604020202020204" pitchFamily="34" charset="0"/>
                <a:cs typeface="Arial" panose="020B0604020202020204" pitchFamily="34" charset="0"/>
              </a:rPr>
              <a:t>realise</a:t>
            </a:r>
            <a:r>
              <a:rPr lang="en-US" sz="1600" i="1" dirty="0">
                <a:latin typeface="Arial" panose="020B0604020202020204" pitchFamily="34" charset="0"/>
                <a:cs typeface="Arial" panose="020B0604020202020204" pitchFamily="34" charset="0"/>
              </a:rPr>
              <a:t> that you must receive many requests for such visits, and that the time available may already be booked up. If it is not, and you are able to see us, I should be most grateful if you could suggest a date and let me know of any normal conditions you lay down for visits of this kind.</a:t>
            </a:r>
          </a:p>
          <a:p>
            <a:pPr marL="0" indent="0" algn="just">
              <a:buNone/>
            </a:pPr>
            <a:r>
              <a:rPr lang="en-US" sz="1600" i="1" dirty="0">
                <a:latin typeface="Arial" panose="020B0604020202020204" pitchFamily="34" charset="0"/>
                <a:cs typeface="Arial" panose="020B0604020202020204" pitchFamily="34" charset="0"/>
              </a:rPr>
              <a:t>I look forward to hearing from you.</a:t>
            </a:r>
          </a:p>
          <a:p>
            <a:pPr marL="0" indent="0" algn="just">
              <a:buNone/>
            </a:pPr>
            <a:r>
              <a:rPr lang="en-US" sz="1600" i="1" dirty="0">
                <a:latin typeface="Arial" panose="020B0604020202020204" pitchFamily="34" charset="0"/>
                <a:cs typeface="Arial" panose="020B0604020202020204" pitchFamily="34" charset="0"/>
              </a:rPr>
              <a:t>Yours </a:t>
            </a:r>
            <a:r>
              <a:rPr lang="en-US" sz="1600" i="1" dirty="0" smtClean="0">
                <a:latin typeface="Arial" panose="020B0604020202020204" pitchFamily="34" charset="0"/>
                <a:cs typeface="Arial" panose="020B0604020202020204" pitchFamily="34" charset="0"/>
              </a:rPr>
              <a:t>faithfully,</a:t>
            </a:r>
            <a:endParaRPr lang="en-US" sz="1600" i="1" dirty="0">
              <a:latin typeface="Arial" panose="020B0604020202020204" pitchFamily="34" charset="0"/>
              <a:cs typeface="Arial" panose="020B0604020202020204" pitchFamily="34" charset="0"/>
            </a:endParaRPr>
          </a:p>
          <a:p>
            <a:pPr marL="0" indent="0">
              <a:buNone/>
            </a:pPr>
            <a:r>
              <a:rPr lang="en-US" sz="1600" i="1" dirty="0">
                <a:latin typeface="Arial" panose="020B0604020202020204" pitchFamily="34" charset="0"/>
                <a:cs typeface="Arial" panose="020B0604020202020204" pitchFamily="34" charset="0"/>
              </a:rPr>
              <a:t/>
            </a:r>
            <a:br>
              <a:rPr lang="en-US" sz="1600" i="1" dirty="0">
                <a:latin typeface="Arial" panose="020B0604020202020204" pitchFamily="34" charset="0"/>
                <a:cs typeface="Arial" panose="020B0604020202020204" pitchFamily="34" charset="0"/>
              </a:rPr>
            </a:br>
            <a:r>
              <a:rPr lang="en-US" sz="1600" i="1" dirty="0">
                <a:latin typeface="Arial" panose="020B0604020202020204" pitchFamily="34" charset="0"/>
                <a:cs typeface="Arial" panose="020B0604020202020204" pitchFamily="34" charset="0"/>
              </a:rPr>
              <a:t>B </a:t>
            </a:r>
            <a:r>
              <a:rPr lang="en-US" sz="1600" i="1" dirty="0" smtClean="0">
                <a:latin typeface="Arial" panose="020B0604020202020204" pitchFamily="34" charset="0"/>
                <a:cs typeface="Arial" panose="020B0604020202020204" pitchFamily="34" charset="0"/>
              </a:rPr>
              <a:t>Fernandez(</a:t>
            </a:r>
            <a:r>
              <a:rPr lang="en-US" sz="1600" i="1" dirty="0" err="1" smtClean="0">
                <a:latin typeface="Arial" panose="020B0604020202020204" pitchFamily="34" charset="0"/>
                <a:cs typeface="Arial" panose="020B0604020202020204" pitchFamily="34" charset="0"/>
              </a:rPr>
              <a:t>Dr</a:t>
            </a:r>
            <a:r>
              <a:rPr lang="en-US" sz="1600" i="1" dirty="0">
                <a:latin typeface="Arial" panose="020B0604020202020204" pitchFamily="34" charset="0"/>
                <a:cs typeface="Arial" panose="020B0604020202020204" pitchFamily="34" charset="0"/>
              </a:rPr>
              <a:t>)</a:t>
            </a:r>
            <a:br>
              <a:rPr lang="en-US" sz="1600" i="1" dirty="0">
                <a:latin typeface="Arial" panose="020B0604020202020204" pitchFamily="34" charset="0"/>
                <a:cs typeface="Arial" panose="020B0604020202020204" pitchFamily="34" charset="0"/>
              </a:rPr>
            </a:br>
            <a:r>
              <a:rPr lang="en-US" sz="1600" i="1" dirty="0">
                <a:latin typeface="Arial" panose="020B0604020202020204" pitchFamily="34" charset="0"/>
                <a:cs typeface="Arial" panose="020B0604020202020204" pitchFamily="34" charset="0"/>
              </a:rPr>
              <a:t>Senior Lecturer</a:t>
            </a:r>
          </a:p>
        </p:txBody>
      </p:sp>
    </p:spTree>
    <p:extLst>
      <p:ext uri="{BB962C8B-B14F-4D97-AF65-F5344CB8AC3E}">
        <p14:creationId xmlns:p14="http://schemas.microsoft.com/office/powerpoint/2010/main" val="63209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err="1" smtClean="0"/>
              <a:t>Semi</a:t>
            </a:r>
            <a:r>
              <a:rPr lang="es-MX" dirty="0" smtClean="0"/>
              <a:t>-formal </a:t>
            </a:r>
            <a:r>
              <a:rPr lang="es-MX" dirty="0" err="1" smtClean="0"/>
              <a:t>letter</a:t>
            </a:r>
            <a:r>
              <a:rPr lang="es-MX" dirty="0" smtClean="0"/>
              <a:t> </a:t>
            </a:r>
            <a:r>
              <a:rPr lang="es-MX" dirty="0" err="1" smtClean="0"/>
              <a:t>example</a:t>
            </a:r>
            <a:r>
              <a:rPr lang="es-MX" dirty="0" smtClean="0"/>
              <a:t>.</a:t>
            </a:r>
            <a:endParaRPr lang="es-MX" dirty="0"/>
          </a:p>
        </p:txBody>
      </p:sp>
      <p:sp>
        <p:nvSpPr>
          <p:cNvPr id="3" name="Marcador de contenido 2"/>
          <p:cNvSpPr>
            <a:spLocks noGrp="1"/>
          </p:cNvSpPr>
          <p:nvPr>
            <p:ph idx="1"/>
          </p:nvPr>
        </p:nvSpPr>
        <p:spPr/>
        <p:txBody>
          <a:bodyPr>
            <a:normAutofit fontScale="47500" lnSpcReduction="20000"/>
          </a:bodyPr>
          <a:lstStyle/>
          <a:p>
            <a:pPr algn="just"/>
            <a:r>
              <a:rPr lang="en-US" i="1" dirty="0">
                <a:latin typeface="Arial" panose="020B0604020202020204" pitchFamily="34" charset="0"/>
                <a:cs typeface="Arial" panose="020B0604020202020204" pitchFamily="34" charset="0"/>
              </a:rPr>
              <a:t>Dear </a:t>
            </a:r>
            <a:r>
              <a:rPr lang="en-US" i="1" dirty="0" smtClean="0">
                <a:latin typeface="Arial" panose="020B0604020202020204" pitchFamily="34" charset="0"/>
                <a:cs typeface="Arial" panose="020B0604020202020204" pitchFamily="34" charset="0"/>
              </a:rPr>
              <a:t>Mr. Rosales,</a:t>
            </a:r>
            <a:endParaRPr lang="en-US" i="1" dirty="0">
              <a:latin typeface="Arial" panose="020B0604020202020204" pitchFamily="34" charset="0"/>
              <a:cs typeface="Arial" panose="020B0604020202020204" pitchFamily="34" charset="0"/>
            </a:endParaRPr>
          </a:p>
          <a:p>
            <a:pPr algn="just"/>
            <a:endParaRPr lang="en-US" i="1" dirty="0">
              <a:latin typeface="Arial" panose="020B0604020202020204" pitchFamily="34" charset="0"/>
              <a:cs typeface="Arial" panose="020B0604020202020204" pitchFamily="34" charset="0"/>
            </a:endParaRPr>
          </a:p>
          <a:p>
            <a:pPr algn="just"/>
            <a:r>
              <a:rPr lang="en-US" i="1" dirty="0">
                <a:latin typeface="Arial" panose="020B0604020202020204" pitchFamily="34" charset="0"/>
                <a:cs typeface="Arial" panose="020B0604020202020204" pitchFamily="34" charset="0"/>
              </a:rPr>
              <a:t>I am writing to you to request that you allow me to pay my rent late this month.</a:t>
            </a:r>
          </a:p>
          <a:p>
            <a:pPr algn="just"/>
            <a:endParaRPr lang="en-US" i="1" dirty="0">
              <a:latin typeface="Arial" panose="020B0604020202020204" pitchFamily="34" charset="0"/>
              <a:cs typeface="Arial" panose="020B0604020202020204" pitchFamily="34" charset="0"/>
            </a:endParaRPr>
          </a:p>
          <a:p>
            <a:pPr algn="just"/>
            <a:r>
              <a:rPr lang="en-US" i="1" dirty="0">
                <a:latin typeface="Arial" panose="020B0604020202020204" pitchFamily="34" charset="0"/>
                <a:cs typeface="Arial" panose="020B0604020202020204" pitchFamily="34" charset="0"/>
              </a:rPr>
              <a:t>I’ve been a tenant with you for a number of years now, and, as you know, I have always paid my rent on time. However, I am having a few financial problems at the moment. Last month, I was made redundant from my job because the company I work for is closing down. Because I have not worked at the company for long, I have not received a redundancy payment, therefore leaving me short of money this month.</a:t>
            </a:r>
          </a:p>
          <a:p>
            <a:pPr algn="just"/>
            <a:endParaRPr lang="en-US" i="1" dirty="0">
              <a:latin typeface="Arial" panose="020B0604020202020204" pitchFamily="34" charset="0"/>
              <a:cs typeface="Arial" panose="020B0604020202020204" pitchFamily="34" charset="0"/>
            </a:endParaRPr>
          </a:p>
          <a:p>
            <a:pPr algn="just"/>
            <a:r>
              <a:rPr lang="en-US" i="1" dirty="0">
                <a:latin typeface="Arial" panose="020B0604020202020204" pitchFamily="34" charset="0"/>
                <a:cs typeface="Arial" panose="020B0604020202020204" pitchFamily="34" charset="0"/>
              </a:rPr>
              <a:t>I can assure you that I will be able to pay the rent on the 15th of next month. I have now found another job, and they have kindly agreed to give me an advance on my wages, but they are unable to arrange this until next week. </a:t>
            </a:r>
          </a:p>
          <a:p>
            <a:pPr algn="just"/>
            <a:endParaRPr lang="en-US" i="1" dirty="0">
              <a:latin typeface="Arial" panose="020B0604020202020204" pitchFamily="34" charset="0"/>
              <a:cs typeface="Arial" panose="020B0604020202020204" pitchFamily="34" charset="0"/>
            </a:endParaRPr>
          </a:p>
          <a:p>
            <a:pPr algn="just"/>
            <a:r>
              <a:rPr lang="en-US" i="1" dirty="0">
                <a:latin typeface="Arial" panose="020B0604020202020204" pitchFamily="34" charset="0"/>
                <a:cs typeface="Arial" panose="020B0604020202020204" pitchFamily="34" charset="0"/>
              </a:rPr>
              <a:t>I hope this will be acceptable to you, but please contact me if it is a problem.</a:t>
            </a:r>
          </a:p>
          <a:p>
            <a:pPr algn="just"/>
            <a:endParaRPr lang="en-US" i="1" dirty="0">
              <a:latin typeface="Arial" panose="020B0604020202020204" pitchFamily="34" charset="0"/>
              <a:cs typeface="Arial" panose="020B0604020202020204" pitchFamily="34" charset="0"/>
            </a:endParaRPr>
          </a:p>
          <a:p>
            <a:pPr algn="just"/>
            <a:r>
              <a:rPr lang="en-US" i="1" dirty="0">
                <a:latin typeface="Arial" panose="020B0604020202020204" pitchFamily="34" charset="0"/>
                <a:cs typeface="Arial" panose="020B0604020202020204" pitchFamily="34" charset="0"/>
              </a:rPr>
              <a:t>Yours sincerely,</a:t>
            </a:r>
          </a:p>
          <a:p>
            <a:pPr algn="just"/>
            <a:endParaRPr lang="en-US" i="1" dirty="0">
              <a:latin typeface="Arial" panose="020B0604020202020204" pitchFamily="34" charset="0"/>
              <a:cs typeface="Arial" panose="020B0604020202020204" pitchFamily="34" charset="0"/>
            </a:endParaRPr>
          </a:p>
          <a:p>
            <a:pPr algn="just"/>
            <a:r>
              <a:rPr lang="en-US" i="1" dirty="0" smtClean="0">
                <a:latin typeface="Arial" panose="020B0604020202020204" pitchFamily="34" charset="0"/>
                <a:cs typeface="Arial" panose="020B0604020202020204" pitchFamily="34" charset="0"/>
              </a:rPr>
              <a:t>Jonathan Rodriguez.</a:t>
            </a:r>
            <a:endParaRPr lang="en-US" i="1" dirty="0">
              <a:latin typeface="Arial" panose="020B0604020202020204" pitchFamily="34" charset="0"/>
              <a:cs typeface="Arial" panose="020B0604020202020204" pitchFamily="34" charset="0"/>
            </a:endParaRPr>
          </a:p>
          <a:p>
            <a:endParaRPr lang="es-MX" dirty="0"/>
          </a:p>
        </p:txBody>
      </p:sp>
    </p:spTree>
    <p:extLst>
      <p:ext uri="{BB962C8B-B14F-4D97-AF65-F5344CB8AC3E}">
        <p14:creationId xmlns:p14="http://schemas.microsoft.com/office/powerpoint/2010/main" val="1042585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274638"/>
            <a:ext cx="8229600" cy="476476"/>
          </a:xfrm>
        </p:spPr>
        <p:txBody>
          <a:bodyPr>
            <a:noAutofit/>
          </a:bodyPr>
          <a:lstStyle/>
          <a:p>
            <a:r>
              <a:rPr lang="es-MX" sz="2800" b="1" dirty="0" smtClean="0"/>
              <a:t>Referencia</a:t>
            </a:r>
            <a:endParaRPr lang="es-MX" sz="2800" b="1" dirty="0"/>
          </a:p>
        </p:txBody>
      </p:sp>
      <p:sp>
        <p:nvSpPr>
          <p:cNvPr id="5" name="4 Marcador de contenido"/>
          <p:cNvSpPr>
            <a:spLocks noGrp="1"/>
          </p:cNvSpPr>
          <p:nvPr>
            <p:ph idx="1"/>
          </p:nvPr>
        </p:nvSpPr>
        <p:spPr/>
        <p:txBody>
          <a:bodyPr>
            <a:normAutofit lnSpcReduction="10000"/>
          </a:bodyPr>
          <a:lstStyle/>
          <a:p>
            <a:r>
              <a:rPr lang="es-MX" dirty="0"/>
              <a:t>Birmingham City </a:t>
            </a:r>
            <a:r>
              <a:rPr lang="es-MX" dirty="0" err="1" smtClean="0"/>
              <a:t>University</a:t>
            </a:r>
            <a:r>
              <a:rPr lang="es-MX" dirty="0" smtClean="0"/>
              <a:t> </a:t>
            </a:r>
            <a:r>
              <a:rPr lang="es-MX" dirty="0"/>
              <a:t>(2011</a:t>
            </a:r>
            <a:r>
              <a:rPr lang="es-MX" dirty="0" smtClean="0"/>
              <a:t>).</a:t>
            </a:r>
            <a:r>
              <a:rPr lang="es-MX" dirty="0" err="1" smtClean="0"/>
              <a:t>Study</a:t>
            </a:r>
            <a:r>
              <a:rPr lang="es-MX" dirty="0" smtClean="0"/>
              <a:t> </a:t>
            </a:r>
            <a:r>
              <a:rPr lang="es-MX" dirty="0"/>
              <a:t>guides: </a:t>
            </a:r>
            <a:r>
              <a:rPr lang="es-MX" dirty="0" err="1"/>
              <a:t>Writing</a:t>
            </a:r>
            <a:r>
              <a:rPr lang="es-MX" dirty="0"/>
              <a:t>. Consultado en </a:t>
            </a:r>
            <a:r>
              <a:rPr lang="es-MX" dirty="0">
                <a:hlinkClick r:id="rId3"/>
              </a:rPr>
              <a:t>http://library.bcu.ac.uk/learner/writingguides/1.06.htm</a:t>
            </a:r>
            <a:endParaRPr lang="es-MX" dirty="0"/>
          </a:p>
          <a:p>
            <a:r>
              <a:rPr lang="es-MX" dirty="0" smtClean="0"/>
              <a:t>Evans, V and </a:t>
            </a:r>
            <a:r>
              <a:rPr lang="es-MX" dirty="0" err="1" smtClean="0"/>
              <a:t>Obee</a:t>
            </a:r>
            <a:r>
              <a:rPr lang="es-MX" dirty="0" smtClean="0"/>
              <a:t>, B. (2003) </a:t>
            </a:r>
            <a:r>
              <a:rPr lang="es-MX" dirty="0" err="1" smtClean="0"/>
              <a:t>Upstream</a:t>
            </a:r>
            <a:r>
              <a:rPr lang="es-MX" dirty="0" smtClean="0"/>
              <a:t>, </a:t>
            </a:r>
            <a:r>
              <a:rPr lang="es-MX" dirty="0" err="1" smtClean="0"/>
              <a:t>upper</a:t>
            </a:r>
            <a:r>
              <a:rPr lang="es-MX" dirty="0" smtClean="0"/>
              <a:t> </a:t>
            </a:r>
            <a:r>
              <a:rPr lang="es-MX" dirty="0" err="1" smtClean="0"/>
              <a:t>intermediate</a:t>
            </a:r>
            <a:r>
              <a:rPr lang="es-MX" dirty="0" smtClean="0"/>
              <a:t>. Express Publishing, USA.</a:t>
            </a:r>
          </a:p>
          <a:p>
            <a:r>
              <a:rPr lang="es-MX" dirty="0" smtClean="0"/>
              <a:t>IELTS </a:t>
            </a:r>
            <a:r>
              <a:rPr lang="es-MX" dirty="0" err="1" smtClean="0"/>
              <a:t>Sample</a:t>
            </a:r>
            <a:r>
              <a:rPr lang="es-MX" dirty="0" smtClean="0"/>
              <a:t> </a:t>
            </a:r>
            <a:r>
              <a:rPr lang="es-MX" dirty="0" err="1" smtClean="0"/>
              <a:t>leters</a:t>
            </a:r>
            <a:r>
              <a:rPr lang="es-MX" dirty="0" smtClean="0"/>
              <a:t>. (2013). Consultado en </a:t>
            </a:r>
            <a:r>
              <a:rPr lang="es-MX" dirty="0" smtClean="0">
                <a:hlinkClick r:id="rId4"/>
              </a:rPr>
              <a:t>http</a:t>
            </a:r>
            <a:r>
              <a:rPr lang="es-MX" dirty="0">
                <a:hlinkClick r:id="rId4"/>
              </a:rPr>
              <a:t>://</a:t>
            </a:r>
            <a:r>
              <a:rPr lang="es-MX" dirty="0" smtClean="0">
                <a:hlinkClick r:id="rId4"/>
              </a:rPr>
              <a:t>www.ieltsbuddy.com/ielts-sample-letters.html</a:t>
            </a:r>
            <a:endParaRPr lang="es-MX" dirty="0" smtClean="0"/>
          </a:p>
          <a:p>
            <a:endParaRPr lang="es-MX" dirty="0" smtClean="0"/>
          </a:p>
          <a:p>
            <a:endParaRPr lang="es-MX" dirty="0"/>
          </a:p>
        </p:txBody>
      </p:sp>
    </p:spTree>
    <p:extLst>
      <p:ext uri="{BB962C8B-B14F-4D97-AF65-F5344CB8AC3E}">
        <p14:creationId xmlns:p14="http://schemas.microsoft.com/office/powerpoint/2010/main" val="1268929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254353"/>
            <a:ext cx="8229600" cy="3448276"/>
          </a:xfrm>
        </p:spPr>
        <p:txBody>
          <a:bodyPr>
            <a:noAutofit/>
          </a:bodyPr>
          <a:lstStyle/>
          <a:p>
            <a:pPr algn="just"/>
            <a:r>
              <a:rPr lang="es-MX" sz="2800" dirty="0" err="1" smtClean="0"/>
              <a:t>Abstract</a:t>
            </a:r>
            <a:r>
              <a:rPr lang="es-MX" sz="2800" dirty="0" smtClean="0"/>
              <a:t/>
            </a:r>
            <a:br>
              <a:rPr lang="es-MX" sz="2800" dirty="0" smtClean="0"/>
            </a:br>
            <a:r>
              <a:rPr lang="es-MX" sz="2800" dirty="0" err="1" smtClean="0"/>
              <a:t>Letters</a:t>
            </a:r>
            <a:r>
              <a:rPr lang="es-MX" sz="2800" dirty="0" smtClean="0"/>
              <a:t> are </a:t>
            </a:r>
            <a:r>
              <a:rPr lang="es-MX" sz="2800" dirty="0" err="1" smtClean="0"/>
              <a:t>written</a:t>
            </a:r>
            <a:r>
              <a:rPr lang="es-MX" sz="2800" dirty="0" smtClean="0"/>
              <a:t> </a:t>
            </a:r>
            <a:r>
              <a:rPr lang="es-MX" sz="2800" dirty="0" err="1" smtClean="0"/>
              <a:t>for</a:t>
            </a:r>
            <a:r>
              <a:rPr lang="es-MX" sz="2800" dirty="0" smtClean="0"/>
              <a:t> a </a:t>
            </a:r>
            <a:r>
              <a:rPr lang="es-MX" sz="2800" dirty="0" err="1" smtClean="0"/>
              <a:t>variety</a:t>
            </a:r>
            <a:r>
              <a:rPr lang="es-MX" sz="2800" dirty="0" smtClean="0"/>
              <a:t> of </a:t>
            </a:r>
            <a:r>
              <a:rPr lang="es-MX" sz="2800" dirty="0" err="1" smtClean="0"/>
              <a:t>reasons</a:t>
            </a:r>
            <a:r>
              <a:rPr lang="es-MX" sz="2800" dirty="0" smtClean="0"/>
              <a:t>. </a:t>
            </a:r>
            <a:r>
              <a:rPr lang="es-MX" sz="2800" dirty="0" err="1" smtClean="0"/>
              <a:t>These</a:t>
            </a:r>
            <a:r>
              <a:rPr lang="es-MX" sz="2800" dirty="0" smtClean="0"/>
              <a:t> </a:t>
            </a:r>
            <a:r>
              <a:rPr lang="es-MX" sz="2800" dirty="0" err="1" smtClean="0"/>
              <a:t>include</a:t>
            </a:r>
            <a:r>
              <a:rPr lang="es-MX" sz="2800" dirty="0" smtClean="0"/>
              <a:t>: </a:t>
            </a:r>
            <a:r>
              <a:rPr lang="es-MX" sz="2800" dirty="0" err="1" smtClean="0"/>
              <a:t>giving</a:t>
            </a:r>
            <a:r>
              <a:rPr lang="es-MX" sz="2800" dirty="0" smtClean="0"/>
              <a:t> </a:t>
            </a:r>
            <a:r>
              <a:rPr lang="es-MX" sz="2800" dirty="0" err="1" smtClean="0"/>
              <a:t>information</a:t>
            </a:r>
            <a:r>
              <a:rPr lang="es-MX" sz="2800" dirty="0" smtClean="0"/>
              <a:t>, </a:t>
            </a:r>
            <a:r>
              <a:rPr lang="es-MX" sz="2800" dirty="0" err="1" smtClean="0"/>
              <a:t>requesting</a:t>
            </a:r>
            <a:r>
              <a:rPr lang="es-MX" sz="2800" dirty="0"/>
              <a:t> </a:t>
            </a:r>
            <a:r>
              <a:rPr lang="es-MX" sz="2800" dirty="0" err="1" smtClean="0"/>
              <a:t>information</a:t>
            </a:r>
            <a:r>
              <a:rPr lang="es-MX" sz="2800" dirty="0" smtClean="0"/>
              <a:t>, </a:t>
            </a:r>
            <a:r>
              <a:rPr lang="es-MX" sz="2800" dirty="0" err="1" smtClean="0"/>
              <a:t>making</a:t>
            </a:r>
            <a:r>
              <a:rPr lang="es-MX" sz="2800" dirty="0" smtClean="0"/>
              <a:t> </a:t>
            </a:r>
            <a:r>
              <a:rPr lang="es-MX" sz="2800" dirty="0" err="1" smtClean="0"/>
              <a:t>complaints</a:t>
            </a:r>
            <a:r>
              <a:rPr lang="es-MX" sz="2800" dirty="0" smtClean="0"/>
              <a:t>, </a:t>
            </a:r>
            <a:r>
              <a:rPr lang="es-MX" sz="2800" dirty="0" err="1" smtClean="0"/>
              <a:t>making</a:t>
            </a:r>
            <a:r>
              <a:rPr lang="es-MX" sz="2800" dirty="0" smtClean="0"/>
              <a:t> </a:t>
            </a:r>
            <a:r>
              <a:rPr lang="es-MX" sz="2800" dirty="0" err="1" smtClean="0"/>
              <a:t>corrections</a:t>
            </a:r>
            <a:r>
              <a:rPr lang="es-MX" sz="2800" dirty="0" smtClean="0"/>
              <a:t>, </a:t>
            </a:r>
            <a:r>
              <a:rPr lang="es-MX" sz="2800" dirty="0" err="1" smtClean="0"/>
              <a:t>making</a:t>
            </a:r>
            <a:r>
              <a:rPr lang="es-MX" sz="2800" dirty="0" smtClean="0"/>
              <a:t> </a:t>
            </a:r>
            <a:r>
              <a:rPr lang="es-MX" sz="2800" dirty="0" err="1" smtClean="0"/>
              <a:t>suggestions</a:t>
            </a:r>
            <a:r>
              <a:rPr lang="es-MX" sz="2800" dirty="0" smtClean="0"/>
              <a:t>, </a:t>
            </a:r>
            <a:r>
              <a:rPr lang="es-MX" sz="2800" dirty="0" err="1" smtClean="0"/>
              <a:t>giving</a:t>
            </a:r>
            <a:r>
              <a:rPr lang="es-MX" sz="2800" dirty="0" smtClean="0"/>
              <a:t> </a:t>
            </a:r>
            <a:r>
              <a:rPr lang="es-MX" sz="2800" dirty="0" err="1" smtClean="0"/>
              <a:t>advice</a:t>
            </a:r>
            <a:r>
              <a:rPr lang="es-MX" sz="2800" dirty="0" smtClean="0"/>
              <a:t>, etc.</a:t>
            </a:r>
            <a:br>
              <a:rPr lang="es-MX" sz="2800" dirty="0" smtClean="0"/>
            </a:br>
            <a:r>
              <a:rPr lang="es-MX" sz="2800" dirty="0" err="1" smtClean="0"/>
              <a:t>The</a:t>
            </a:r>
            <a:r>
              <a:rPr lang="es-MX" sz="2800" dirty="0" smtClean="0"/>
              <a:t> </a:t>
            </a:r>
            <a:r>
              <a:rPr lang="es-MX" sz="2800" dirty="0" err="1" smtClean="0"/>
              <a:t>style</a:t>
            </a:r>
            <a:r>
              <a:rPr lang="es-MX" sz="2800" dirty="0" smtClean="0"/>
              <a:t> of </a:t>
            </a:r>
            <a:r>
              <a:rPr lang="es-MX" sz="2800" dirty="0" err="1" smtClean="0"/>
              <a:t>writing</a:t>
            </a:r>
            <a:r>
              <a:rPr lang="es-MX" sz="2800" dirty="0" smtClean="0"/>
              <a:t> in </a:t>
            </a:r>
            <a:r>
              <a:rPr lang="es-MX" sz="2800" dirty="0" err="1" smtClean="0"/>
              <a:t>your</a:t>
            </a:r>
            <a:r>
              <a:rPr lang="es-MX" sz="2800" dirty="0" smtClean="0"/>
              <a:t> </a:t>
            </a:r>
            <a:r>
              <a:rPr lang="es-MX" sz="2800" dirty="0" err="1" smtClean="0"/>
              <a:t>letter</a:t>
            </a:r>
            <a:r>
              <a:rPr lang="es-MX" sz="2800" dirty="0" smtClean="0"/>
              <a:t> can be formal, </a:t>
            </a:r>
            <a:r>
              <a:rPr lang="es-MX" sz="2800" dirty="0" err="1" smtClean="0"/>
              <a:t>semi</a:t>
            </a:r>
            <a:r>
              <a:rPr lang="es-MX" sz="2800" dirty="0" smtClean="0"/>
              <a:t>-formal </a:t>
            </a:r>
            <a:r>
              <a:rPr lang="es-MX" sz="2800" dirty="0" err="1" smtClean="0"/>
              <a:t>or</a:t>
            </a:r>
            <a:r>
              <a:rPr lang="es-MX" sz="2800" dirty="0" smtClean="0"/>
              <a:t> informal </a:t>
            </a:r>
            <a:r>
              <a:rPr lang="es-MX" sz="2800" dirty="0" err="1" smtClean="0"/>
              <a:t>depending</a:t>
            </a:r>
            <a:r>
              <a:rPr lang="es-MX" sz="2800" dirty="0" smtClean="0"/>
              <a:t> </a:t>
            </a:r>
            <a:r>
              <a:rPr lang="es-MX" sz="2800" dirty="0" err="1" smtClean="0"/>
              <a:t>on</a:t>
            </a:r>
            <a:r>
              <a:rPr lang="es-MX" sz="2800" dirty="0" smtClean="0"/>
              <a:t> </a:t>
            </a:r>
            <a:r>
              <a:rPr lang="es-MX" sz="2800" dirty="0" err="1" smtClean="0"/>
              <a:t>the</a:t>
            </a:r>
            <a:r>
              <a:rPr lang="es-MX" sz="2800" dirty="0" smtClean="0"/>
              <a:t> </a:t>
            </a:r>
            <a:r>
              <a:rPr lang="es-MX" sz="2800" dirty="0" err="1" smtClean="0"/>
              <a:t>rubric</a:t>
            </a:r>
            <a:r>
              <a:rPr lang="es-MX" sz="2800" dirty="0" smtClean="0"/>
              <a:t> and </a:t>
            </a:r>
            <a:r>
              <a:rPr lang="es-MX" sz="2800" dirty="0" err="1" smtClean="0"/>
              <a:t>the</a:t>
            </a:r>
            <a:r>
              <a:rPr lang="es-MX" sz="2800" dirty="0" smtClean="0"/>
              <a:t> target </a:t>
            </a:r>
            <a:r>
              <a:rPr lang="es-MX" sz="2800" dirty="0" err="1" smtClean="0"/>
              <a:t>reader</a:t>
            </a:r>
            <a:r>
              <a:rPr lang="es-MX" sz="2800" dirty="0" smtClean="0"/>
              <a:t>.</a:t>
            </a:r>
            <a:br>
              <a:rPr lang="es-MX" sz="2800" dirty="0" smtClean="0"/>
            </a:br>
            <a:endParaRPr lang="es-MX" sz="2800" dirty="0"/>
          </a:p>
        </p:txBody>
      </p:sp>
      <p:sp>
        <p:nvSpPr>
          <p:cNvPr id="4" name="3 CuadroTexto"/>
          <p:cNvSpPr txBox="1"/>
          <p:nvPr/>
        </p:nvSpPr>
        <p:spPr>
          <a:xfrm>
            <a:off x="239486" y="4800600"/>
            <a:ext cx="8719457" cy="369332"/>
          </a:xfrm>
          <a:prstGeom prst="rect">
            <a:avLst/>
          </a:prstGeom>
          <a:noFill/>
        </p:spPr>
        <p:txBody>
          <a:bodyPr wrap="square" rtlCol="0">
            <a:spAutoFit/>
          </a:bodyPr>
          <a:lstStyle/>
          <a:p>
            <a:r>
              <a:rPr lang="es-MX" dirty="0" smtClean="0"/>
              <a:t>Palabras clave (</a:t>
            </a:r>
            <a:r>
              <a:rPr lang="es-MX" dirty="0" err="1" smtClean="0"/>
              <a:t>keywords</a:t>
            </a:r>
            <a:r>
              <a:rPr lang="es-MX" dirty="0" smtClean="0"/>
              <a:t>): </a:t>
            </a:r>
            <a:r>
              <a:rPr lang="es-MX" dirty="0" err="1" smtClean="0"/>
              <a:t>letters</a:t>
            </a:r>
            <a:r>
              <a:rPr lang="es-MX" dirty="0" smtClean="0"/>
              <a:t>, formal </a:t>
            </a:r>
            <a:r>
              <a:rPr lang="es-MX" dirty="0" err="1" smtClean="0"/>
              <a:t>letters</a:t>
            </a:r>
            <a:r>
              <a:rPr lang="es-MX" dirty="0" smtClean="0"/>
              <a:t>, informal </a:t>
            </a:r>
            <a:r>
              <a:rPr lang="es-MX" dirty="0" err="1" smtClean="0"/>
              <a:t>letters</a:t>
            </a:r>
            <a:r>
              <a:rPr lang="es-MX" dirty="0" smtClean="0"/>
              <a:t>, </a:t>
            </a:r>
            <a:r>
              <a:rPr lang="es-MX" dirty="0" err="1" smtClean="0"/>
              <a:t>writing</a:t>
            </a:r>
            <a:r>
              <a:rPr lang="es-MX" dirty="0" smtClean="0"/>
              <a:t> </a:t>
            </a:r>
            <a:r>
              <a:rPr lang="es-MX" dirty="0" err="1" smtClean="0"/>
              <a:t>letters</a:t>
            </a:r>
            <a:r>
              <a:rPr lang="es-MX" dirty="0" smtClean="0"/>
              <a:t>. </a:t>
            </a:r>
            <a:endParaRPr lang="es-MX" dirty="0"/>
          </a:p>
        </p:txBody>
      </p:sp>
      <p:sp>
        <p:nvSpPr>
          <p:cNvPr id="5" name="1 Título"/>
          <p:cNvSpPr txBox="1">
            <a:spLocks/>
          </p:cNvSpPr>
          <p:nvPr/>
        </p:nvSpPr>
        <p:spPr>
          <a:xfrm>
            <a:off x="457200" y="318181"/>
            <a:ext cx="8229600" cy="563562"/>
          </a:xfrm>
          <a:prstGeom prst="rect">
            <a:avLst/>
          </a:prstGeom>
        </p:spPr>
        <p:txBody>
          <a:bodyPr vert="horz" lIns="91440" tIns="45720" rIns="91440" bIns="45720" rtlCol="0" anchor="ctr">
            <a:normAutofit fontScale="8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s-MX" b="1" dirty="0" smtClean="0"/>
              <a:t>Tema: </a:t>
            </a:r>
            <a:r>
              <a:rPr lang="es-MX" b="1" dirty="0" err="1" smtClean="0"/>
              <a:t>Writing</a:t>
            </a:r>
            <a:r>
              <a:rPr lang="es-MX" b="1" dirty="0" smtClean="0"/>
              <a:t> </a:t>
            </a:r>
            <a:r>
              <a:rPr lang="es-MX" b="1" dirty="0" err="1" smtClean="0"/>
              <a:t>letters</a:t>
            </a:r>
            <a:r>
              <a:rPr lang="es-MX" b="1" dirty="0" smtClean="0"/>
              <a:t> </a:t>
            </a:r>
            <a:endParaRPr lang="es-MX" b="1" dirty="0"/>
          </a:p>
        </p:txBody>
      </p:sp>
    </p:spTree>
    <p:extLst>
      <p:ext uri="{BB962C8B-B14F-4D97-AF65-F5344CB8AC3E}">
        <p14:creationId xmlns:p14="http://schemas.microsoft.com/office/powerpoint/2010/main" val="2295554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es-MX" dirty="0" smtClean="0"/>
              <a:t>Resumen</a:t>
            </a:r>
            <a:endParaRPr lang="es-MX" dirty="0"/>
          </a:p>
        </p:txBody>
      </p:sp>
      <p:sp>
        <p:nvSpPr>
          <p:cNvPr id="4" name="Marcador de contenido 3"/>
          <p:cNvSpPr>
            <a:spLocks noGrp="1"/>
          </p:cNvSpPr>
          <p:nvPr>
            <p:ph idx="1"/>
          </p:nvPr>
        </p:nvSpPr>
        <p:spPr/>
        <p:txBody>
          <a:bodyPr/>
          <a:lstStyle/>
          <a:p>
            <a:pPr algn="just"/>
            <a:r>
              <a:rPr lang="es-MX" dirty="0"/>
              <a:t>Las </a:t>
            </a:r>
            <a:r>
              <a:rPr lang="es-MX" dirty="0" smtClean="0"/>
              <a:t>cartas son escritas por diferentes razones. Estas </a:t>
            </a:r>
            <a:r>
              <a:rPr lang="es-MX" dirty="0"/>
              <a:t>incluyen : dar información , solicitar información , presentar quejas, realizar correcciones , hacer sugerencias , dar consejos, </a:t>
            </a:r>
            <a:r>
              <a:rPr lang="es-MX" dirty="0" smtClean="0"/>
              <a:t>etc. </a:t>
            </a:r>
            <a:r>
              <a:rPr lang="es-MX" dirty="0"/>
              <a:t>El estilo de escribir </a:t>
            </a:r>
            <a:r>
              <a:rPr lang="es-MX" dirty="0" smtClean="0"/>
              <a:t>una carta </a:t>
            </a:r>
            <a:r>
              <a:rPr lang="es-MX" dirty="0"/>
              <a:t>puede ser formal , </a:t>
            </a:r>
            <a:r>
              <a:rPr lang="es-MX" dirty="0" err="1"/>
              <a:t>semi</a:t>
            </a:r>
            <a:r>
              <a:rPr lang="es-MX" dirty="0"/>
              <a:t> - formal o informal dependiendo de la rúbrica y el lector objetivo.</a:t>
            </a:r>
          </a:p>
        </p:txBody>
      </p:sp>
    </p:spTree>
    <p:extLst>
      <p:ext uri="{BB962C8B-B14F-4D97-AF65-F5344CB8AC3E}">
        <p14:creationId xmlns:p14="http://schemas.microsoft.com/office/powerpoint/2010/main" val="4089054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a:xfrm>
            <a:off x="457200" y="477672"/>
            <a:ext cx="8229600" cy="5648491"/>
          </a:xfrm>
        </p:spPr>
        <p:txBody>
          <a:bodyPr/>
          <a:lstStyle/>
          <a:p>
            <a:pPr marL="0" indent="0">
              <a:buNone/>
            </a:pPr>
            <a:r>
              <a:rPr lang="es-MX" dirty="0" err="1" smtClean="0"/>
              <a:t>All</a:t>
            </a:r>
            <a:r>
              <a:rPr lang="es-MX" dirty="0" smtClean="0"/>
              <a:t> </a:t>
            </a:r>
            <a:r>
              <a:rPr lang="es-MX" dirty="0" err="1" smtClean="0"/>
              <a:t>letters</a:t>
            </a:r>
            <a:r>
              <a:rPr lang="es-MX" dirty="0" smtClean="0"/>
              <a:t> </a:t>
            </a:r>
            <a:r>
              <a:rPr lang="es-MX" dirty="0" err="1" smtClean="0"/>
              <a:t>should</a:t>
            </a:r>
            <a:r>
              <a:rPr lang="es-MX" dirty="0" smtClean="0"/>
              <a:t> </a:t>
            </a:r>
            <a:r>
              <a:rPr lang="es-MX" dirty="0" err="1" smtClean="0"/>
              <a:t>include</a:t>
            </a:r>
            <a:r>
              <a:rPr lang="es-MX" dirty="0" smtClean="0"/>
              <a:t> </a:t>
            </a:r>
            <a:r>
              <a:rPr lang="es-MX" dirty="0" err="1" smtClean="0"/>
              <a:t>the</a:t>
            </a:r>
            <a:r>
              <a:rPr lang="es-MX" dirty="0" smtClean="0"/>
              <a:t> </a:t>
            </a:r>
            <a:r>
              <a:rPr lang="es-MX" dirty="0" err="1" smtClean="0"/>
              <a:t>following</a:t>
            </a:r>
            <a:r>
              <a:rPr lang="es-MX" dirty="0" smtClean="0"/>
              <a:t> </a:t>
            </a:r>
            <a:r>
              <a:rPr lang="es-MX" dirty="0" err="1" smtClean="0"/>
              <a:t>three</a:t>
            </a:r>
            <a:r>
              <a:rPr lang="es-MX" dirty="0" smtClean="0"/>
              <a:t> </a:t>
            </a:r>
            <a:r>
              <a:rPr lang="es-MX" dirty="0" err="1" smtClean="0"/>
              <a:t>parts</a:t>
            </a:r>
            <a:r>
              <a:rPr lang="es-MX" dirty="0" smtClean="0"/>
              <a:t>:</a:t>
            </a:r>
          </a:p>
          <a:p>
            <a:pPr marL="0" indent="0">
              <a:buNone/>
            </a:pPr>
            <a:endParaRPr lang="es-MX" b="1" dirty="0" smtClean="0"/>
          </a:p>
          <a:p>
            <a:pPr marL="514350" indent="-514350">
              <a:buFont typeface="+mj-lt"/>
              <a:buAutoNum type="arabicPeriod"/>
            </a:pPr>
            <a:r>
              <a:rPr lang="es-MX" b="1" dirty="0" err="1" smtClean="0"/>
              <a:t>An</a:t>
            </a:r>
            <a:r>
              <a:rPr lang="es-MX" b="1" dirty="0" smtClean="0"/>
              <a:t> </a:t>
            </a:r>
            <a:r>
              <a:rPr lang="es-MX" b="1" dirty="0" err="1"/>
              <a:t>a</a:t>
            </a:r>
            <a:r>
              <a:rPr lang="es-MX" b="1" dirty="0" err="1" smtClean="0"/>
              <a:t>ppropriate</a:t>
            </a:r>
            <a:r>
              <a:rPr lang="es-MX" b="1" dirty="0" smtClean="0"/>
              <a:t> </a:t>
            </a:r>
            <a:r>
              <a:rPr lang="es-MX" b="1" dirty="0" err="1" smtClean="0"/>
              <a:t>greeting</a:t>
            </a:r>
            <a:r>
              <a:rPr lang="es-MX" b="1" dirty="0"/>
              <a:t> </a:t>
            </a:r>
            <a:r>
              <a:rPr lang="es-MX" dirty="0" smtClean="0"/>
              <a:t>(</a:t>
            </a:r>
            <a:r>
              <a:rPr lang="es-MX" dirty="0" err="1" smtClean="0"/>
              <a:t>e.g</a:t>
            </a:r>
            <a:r>
              <a:rPr lang="es-MX" dirty="0" smtClean="0"/>
              <a:t>. </a:t>
            </a:r>
            <a:r>
              <a:rPr lang="es-MX" dirty="0" err="1" smtClean="0"/>
              <a:t>Dear</a:t>
            </a:r>
            <a:r>
              <a:rPr lang="es-MX" dirty="0" smtClean="0"/>
              <a:t> John, </a:t>
            </a:r>
            <a:r>
              <a:rPr lang="es-MX" dirty="0" err="1" smtClean="0"/>
              <a:t>Dear</a:t>
            </a:r>
            <a:r>
              <a:rPr lang="es-MX" dirty="0" smtClean="0"/>
              <a:t> Sir, </a:t>
            </a:r>
            <a:r>
              <a:rPr lang="es-MX" dirty="0" err="1" smtClean="0"/>
              <a:t>etc</a:t>
            </a:r>
            <a:r>
              <a:rPr lang="es-MX" dirty="0" smtClean="0"/>
              <a:t>), </a:t>
            </a:r>
            <a:r>
              <a:rPr lang="es-MX" dirty="0" err="1" smtClean="0"/>
              <a:t>followed</a:t>
            </a:r>
            <a:r>
              <a:rPr lang="es-MX" dirty="0" smtClean="0"/>
              <a:t> </a:t>
            </a:r>
            <a:r>
              <a:rPr lang="es-MX" dirty="0" err="1" smtClean="0"/>
              <a:t>by</a:t>
            </a:r>
            <a:r>
              <a:rPr lang="es-MX" dirty="0" smtClean="0"/>
              <a:t> </a:t>
            </a:r>
            <a:r>
              <a:rPr lang="es-MX" dirty="0" err="1" smtClean="0"/>
              <a:t>an</a:t>
            </a:r>
            <a:r>
              <a:rPr lang="es-MX" dirty="0" smtClean="0"/>
              <a:t> </a:t>
            </a:r>
            <a:r>
              <a:rPr lang="es-MX" dirty="0" err="1" smtClean="0"/>
              <a:t>introducion</a:t>
            </a:r>
            <a:r>
              <a:rPr lang="es-MX" dirty="0" smtClean="0"/>
              <a:t> </a:t>
            </a:r>
            <a:r>
              <a:rPr lang="es-MX" dirty="0" err="1" smtClean="0"/>
              <a:t>with</a:t>
            </a:r>
            <a:r>
              <a:rPr lang="es-MX" dirty="0" smtClean="0"/>
              <a:t> </a:t>
            </a:r>
            <a:r>
              <a:rPr lang="es-MX" dirty="0" err="1" smtClean="0"/>
              <a:t>your</a:t>
            </a:r>
            <a:r>
              <a:rPr lang="es-MX" dirty="0" smtClean="0"/>
              <a:t> </a:t>
            </a:r>
            <a:r>
              <a:rPr lang="es-MX" dirty="0" err="1" smtClean="0"/>
              <a:t>opening</a:t>
            </a:r>
            <a:r>
              <a:rPr lang="es-MX" dirty="0" smtClean="0"/>
              <a:t> </a:t>
            </a:r>
            <a:r>
              <a:rPr lang="es-MX" dirty="0" err="1" smtClean="0"/>
              <a:t>remarks</a:t>
            </a:r>
            <a:r>
              <a:rPr lang="es-MX" dirty="0" smtClean="0"/>
              <a:t> (</a:t>
            </a:r>
            <a:r>
              <a:rPr lang="es-MX" dirty="0" err="1" smtClean="0"/>
              <a:t>e.g</a:t>
            </a:r>
            <a:r>
              <a:rPr lang="es-MX" dirty="0" smtClean="0"/>
              <a:t>. </a:t>
            </a:r>
            <a:r>
              <a:rPr lang="es-MX" dirty="0" err="1" smtClean="0"/>
              <a:t>How</a:t>
            </a:r>
            <a:r>
              <a:rPr lang="es-MX" dirty="0" smtClean="0"/>
              <a:t> are </a:t>
            </a:r>
            <a:r>
              <a:rPr lang="es-MX" dirty="0" err="1" smtClean="0"/>
              <a:t>you</a:t>
            </a:r>
            <a:r>
              <a:rPr lang="es-MX" dirty="0" smtClean="0"/>
              <a:t>, </a:t>
            </a:r>
            <a:r>
              <a:rPr lang="es-MX" dirty="0" err="1" smtClean="0"/>
              <a:t>etc</a:t>
            </a:r>
            <a:r>
              <a:rPr lang="es-MX" dirty="0" smtClean="0"/>
              <a:t>) and </a:t>
            </a:r>
            <a:r>
              <a:rPr lang="es-MX" dirty="0" err="1" smtClean="0"/>
              <a:t>reason</a:t>
            </a:r>
            <a:r>
              <a:rPr lang="es-MX" dirty="0" smtClean="0"/>
              <a:t> </a:t>
            </a:r>
            <a:r>
              <a:rPr lang="es-MX" dirty="0" err="1" smtClean="0"/>
              <a:t>for</a:t>
            </a:r>
            <a:r>
              <a:rPr lang="es-MX" dirty="0" smtClean="0"/>
              <a:t> </a:t>
            </a:r>
            <a:r>
              <a:rPr lang="es-MX" dirty="0" err="1" smtClean="0"/>
              <a:t>writing</a:t>
            </a:r>
            <a:r>
              <a:rPr lang="es-MX" dirty="0" smtClean="0"/>
              <a:t> (I am </a:t>
            </a:r>
            <a:r>
              <a:rPr lang="es-MX" dirty="0" err="1" smtClean="0"/>
              <a:t>writing</a:t>
            </a:r>
            <a:r>
              <a:rPr lang="es-MX" dirty="0" smtClean="0"/>
              <a:t> </a:t>
            </a:r>
            <a:r>
              <a:rPr lang="es-MX" dirty="0" err="1" smtClean="0"/>
              <a:t>to</a:t>
            </a:r>
            <a:r>
              <a:rPr lang="es-MX" dirty="0" smtClean="0"/>
              <a:t> </a:t>
            </a:r>
            <a:r>
              <a:rPr lang="es-MX" dirty="0" err="1" smtClean="0"/>
              <a:t>tell</a:t>
            </a:r>
            <a:r>
              <a:rPr lang="es-MX" dirty="0" smtClean="0"/>
              <a:t> </a:t>
            </a:r>
            <a:r>
              <a:rPr lang="es-MX" dirty="0" err="1" smtClean="0"/>
              <a:t>you</a:t>
            </a:r>
            <a:r>
              <a:rPr lang="es-MX" dirty="0" smtClean="0"/>
              <a:t>, I am </a:t>
            </a:r>
            <a:r>
              <a:rPr lang="es-MX" dirty="0" err="1" smtClean="0"/>
              <a:t>writing</a:t>
            </a:r>
            <a:r>
              <a:rPr lang="es-MX" dirty="0" smtClean="0"/>
              <a:t> </a:t>
            </a:r>
            <a:r>
              <a:rPr lang="es-MX" dirty="0" err="1" smtClean="0"/>
              <a:t>to</a:t>
            </a:r>
            <a:r>
              <a:rPr lang="es-MX" dirty="0" smtClean="0"/>
              <a:t> </a:t>
            </a:r>
            <a:r>
              <a:rPr lang="es-MX" dirty="0" err="1" smtClean="0"/>
              <a:t>ask</a:t>
            </a:r>
            <a:r>
              <a:rPr lang="es-MX" dirty="0" smtClean="0"/>
              <a:t> </a:t>
            </a:r>
            <a:r>
              <a:rPr lang="es-MX" dirty="0" err="1" smtClean="0"/>
              <a:t>you</a:t>
            </a:r>
            <a:r>
              <a:rPr lang="es-MX" dirty="0" smtClean="0"/>
              <a:t>..)</a:t>
            </a:r>
          </a:p>
        </p:txBody>
      </p:sp>
    </p:spTree>
    <p:extLst>
      <p:ext uri="{BB962C8B-B14F-4D97-AF65-F5344CB8AC3E}">
        <p14:creationId xmlns:p14="http://schemas.microsoft.com/office/powerpoint/2010/main" val="2149120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MX" dirty="0" smtClean="0"/>
              <a:t>2. </a:t>
            </a:r>
            <a:r>
              <a:rPr lang="es-MX" b="1" dirty="0" smtClean="0"/>
              <a:t>A </a:t>
            </a:r>
            <a:r>
              <a:rPr lang="es-MX" b="1" dirty="0" err="1" smtClean="0"/>
              <a:t>main</a:t>
            </a:r>
            <a:r>
              <a:rPr lang="es-MX" b="1" dirty="0" smtClean="0"/>
              <a:t> </a:t>
            </a:r>
            <a:r>
              <a:rPr lang="es-MX" b="1" dirty="0" err="1" smtClean="0"/>
              <a:t>body</a:t>
            </a:r>
            <a:r>
              <a:rPr lang="es-MX" b="1" dirty="0" smtClean="0"/>
              <a:t> </a:t>
            </a:r>
            <a:r>
              <a:rPr lang="es-MX" dirty="0" err="1" smtClean="0"/>
              <a:t>which</a:t>
            </a:r>
            <a:r>
              <a:rPr lang="es-MX" dirty="0" smtClean="0"/>
              <a:t> </a:t>
            </a:r>
            <a:r>
              <a:rPr lang="es-MX" dirty="0" err="1" smtClean="0"/>
              <a:t>contains</a:t>
            </a:r>
            <a:r>
              <a:rPr lang="es-MX" dirty="0" smtClean="0"/>
              <a:t> </a:t>
            </a:r>
            <a:r>
              <a:rPr lang="es-MX" dirty="0" err="1" smtClean="0"/>
              <a:t>the</a:t>
            </a:r>
            <a:r>
              <a:rPr lang="es-MX" dirty="0" smtClean="0"/>
              <a:t> </a:t>
            </a:r>
            <a:r>
              <a:rPr lang="es-MX" dirty="0" err="1" smtClean="0"/>
              <a:t>information</a:t>
            </a:r>
            <a:r>
              <a:rPr lang="es-MX" dirty="0" smtClean="0"/>
              <a:t> </a:t>
            </a:r>
            <a:r>
              <a:rPr lang="es-MX" dirty="0" err="1" smtClean="0"/>
              <a:t>requested</a:t>
            </a:r>
            <a:r>
              <a:rPr lang="es-MX" dirty="0" smtClean="0"/>
              <a:t> </a:t>
            </a:r>
            <a:r>
              <a:rPr lang="es-MX" dirty="0" err="1" smtClean="0"/>
              <a:t>by</a:t>
            </a:r>
            <a:r>
              <a:rPr lang="es-MX" dirty="0" smtClean="0"/>
              <a:t> </a:t>
            </a:r>
            <a:r>
              <a:rPr lang="es-MX" dirty="0" err="1" smtClean="0"/>
              <a:t>the</a:t>
            </a:r>
            <a:r>
              <a:rPr lang="es-MX" dirty="0" smtClean="0"/>
              <a:t> </a:t>
            </a:r>
            <a:r>
              <a:rPr lang="es-MX" dirty="0" err="1" smtClean="0"/>
              <a:t>rubric</a:t>
            </a:r>
            <a:r>
              <a:rPr lang="es-MX" dirty="0" smtClean="0"/>
              <a:t>.</a:t>
            </a:r>
          </a:p>
          <a:p>
            <a:pPr marL="0" indent="0">
              <a:buNone/>
            </a:pPr>
            <a:r>
              <a:rPr lang="es-MX" dirty="0" smtClean="0"/>
              <a:t>3. </a:t>
            </a:r>
            <a:r>
              <a:rPr lang="es-MX" b="1" dirty="0" smtClean="0"/>
              <a:t>A conclusión </a:t>
            </a:r>
            <a:r>
              <a:rPr lang="es-MX" dirty="0" err="1" smtClean="0"/>
              <a:t>where</a:t>
            </a:r>
            <a:r>
              <a:rPr lang="es-MX" dirty="0" smtClean="0"/>
              <a:t> </a:t>
            </a:r>
            <a:r>
              <a:rPr lang="es-MX" dirty="0" err="1" smtClean="0"/>
              <a:t>you</a:t>
            </a:r>
            <a:r>
              <a:rPr lang="es-MX" dirty="0" smtClean="0"/>
              <a:t> can </a:t>
            </a:r>
            <a:r>
              <a:rPr lang="es-MX" dirty="0" err="1" smtClean="0"/>
              <a:t>summarise</a:t>
            </a:r>
            <a:r>
              <a:rPr lang="es-MX" dirty="0" smtClean="0"/>
              <a:t> </a:t>
            </a:r>
            <a:r>
              <a:rPr lang="es-MX" dirty="0" err="1" smtClean="0"/>
              <a:t>the</a:t>
            </a:r>
            <a:r>
              <a:rPr lang="es-MX" dirty="0" smtClean="0"/>
              <a:t> </a:t>
            </a:r>
            <a:r>
              <a:rPr lang="es-MX" dirty="0" err="1" smtClean="0"/>
              <a:t>main</a:t>
            </a:r>
            <a:r>
              <a:rPr lang="es-MX" dirty="0" smtClean="0"/>
              <a:t> </a:t>
            </a:r>
            <a:r>
              <a:rPr lang="es-MX" dirty="0" err="1" smtClean="0"/>
              <a:t>points</a:t>
            </a:r>
            <a:r>
              <a:rPr lang="es-MX" dirty="0" smtClean="0"/>
              <a:t>. </a:t>
            </a:r>
            <a:r>
              <a:rPr lang="es-MX" dirty="0" err="1" smtClean="0"/>
              <a:t>Include</a:t>
            </a:r>
            <a:r>
              <a:rPr lang="es-MX" dirty="0" smtClean="0"/>
              <a:t> </a:t>
            </a:r>
            <a:r>
              <a:rPr lang="es-MX" dirty="0" err="1" smtClean="0"/>
              <a:t>your</a:t>
            </a:r>
            <a:r>
              <a:rPr lang="es-MX" dirty="0" smtClean="0"/>
              <a:t> </a:t>
            </a:r>
            <a:r>
              <a:rPr lang="es-MX" dirty="0" err="1" smtClean="0"/>
              <a:t>closing</a:t>
            </a:r>
            <a:r>
              <a:rPr lang="es-MX" dirty="0" smtClean="0"/>
              <a:t> </a:t>
            </a:r>
            <a:r>
              <a:rPr lang="es-MX" dirty="0" err="1" smtClean="0"/>
              <a:t>remarks</a:t>
            </a:r>
            <a:r>
              <a:rPr lang="es-MX" dirty="0" smtClean="0"/>
              <a:t>( </a:t>
            </a:r>
            <a:r>
              <a:rPr lang="es-MX" dirty="0" err="1" smtClean="0"/>
              <a:t>Write</a:t>
            </a:r>
            <a:r>
              <a:rPr lang="es-MX" dirty="0" smtClean="0"/>
              <a:t> back </a:t>
            </a:r>
            <a:r>
              <a:rPr lang="es-MX" dirty="0" err="1" smtClean="0"/>
              <a:t>soon</a:t>
            </a:r>
            <a:r>
              <a:rPr lang="es-MX" dirty="0" smtClean="0"/>
              <a:t>, </a:t>
            </a:r>
            <a:r>
              <a:rPr lang="es-MX" dirty="0" err="1" smtClean="0"/>
              <a:t>etc</a:t>
            </a:r>
            <a:r>
              <a:rPr lang="es-MX" dirty="0" smtClean="0"/>
              <a:t>) and </a:t>
            </a:r>
            <a:r>
              <a:rPr lang="es-MX" dirty="0" err="1" smtClean="0"/>
              <a:t>an</a:t>
            </a:r>
            <a:r>
              <a:rPr lang="es-MX" dirty="0" smtClean="0"/>
              <a:t> </a:t>
            </a:r>
            <a:r>
              <a:rPr lang="es-MX" dirty="0" err="1" smtClean="0"/>
              <a:t>appropriate</a:t>
            </a:r>
            <a:r>
              <a:rPr lang="es-MX" dirty="0" smtClean="0"/>
              <a:t> </a:t>
            </a:r>
            <a:r>
              <a:rPr lang="es-MX" dirty="0" err="1" smtClean="0"/>
              <a:t>ending</a:t>
            </a:r>
            <a:r>
              <a:rPr lang="es-MX" dirty="0" smtClean="0"/>
              <a:t> (</a:t>
            </a:r>
            <a:r>
              <a:rPr lang="es-MX" dirty="0" err="1" smtClean="0"/>
              <a:t>e.g</a:t>
            </a:r>
            <a:r>
              <a:rPr lang="es-MX" dirty="0" smtClean="0"/>
              <a:t>. </a:t>
            </a:r>
            <a:r>
              <a:rPr lang="es-MX" dirty="0" err="1" smtClean="0"/>
              <a:t>Yours</a:t>
            </a:r>
            <a:r>
              <a:rPr lang="es-MX" dirty="0" smtClean="0"/>
              <a:t> </a:t>
            </a:r>
            <a:r>
              <a:rPr lang="es-MX" dirty="0" err="1" smtClean="0"/>
              <a:t>faithfully</a:t>
            </a:r>
            <a:r>
              <a:rPr lang="es-MX" dirty="0" smtClean="0"/>
              <a:t>, </a:t>
            </a:r>
            <a:r>
              <a:rPr lang="es-MX" dirty="0" err="1" smtClean="0"/>
              <a:t>etc</a:t>
            </a:r>
            <a:r>
              <a:rPr lang="es-MX" dirty="0" smtClean="0"/>
              <a:t>)</a:t>
            </a:r>
            <a:endParaRPr lang="es-MX" dirty="0"/>
          </a:p>
        </p:txBody>
      </p:sp>
    </p:spTree>
    <p:extLst>
      <p:ext uri="{BB962C8B-B14F-4D97-AF65-F5344CB8AC3E}">
        <p14:creationId xmlns:p14="http://schemas.microsoft.com/office/powerpoint/2010/main" val="271719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Informal </a:t>
            </a:r>
            <a:r>
              <a:rPr lang="es-MX" dirty="0" err="1" smtClean="0"/>
              <a:t>letters</a:t>
            </a:r>
            <a:endParaRPr lang="es-MX" dirty="0"/>
          </a:p>
        </p:txBody>
      </p:sp>
      <p:sp>
        <p:nvSpPr>
          <p:cNvPr id="3" name="Marcador de contenido 2"/>
          <p:cNvSpPr>
            <a:spLocks noGrp="1"/>
          </p:cNvSpPr>
          <p:nvPr>
            <p:ph idx="1"/>
          </p:nvPr>
        </p:nvSpPr>
        <p:spPr/>
        <p:txBody>
          <a:bodyPr/>
          <a:lstStyle/>
          <a:p>
            <a:r>
              <a:rPr lang="es-MX" dirty="0" err="1" smtClean="0"/>
              <a:t>We</a:t>
            </a:r>
            <a:r>
              <a:rPr lang="es-MX" dirty="0" smtClean="0"/>
              <a:t> </a:t>
            </a:r>
            <a:r>
              <a:rPr lang="es-MX" dirty="0" err="1" smtClean="0"/>
              <a:t>usually</a:t>
            </a:r>
            <a:r>
              <a:rPr lang="es-MX" dirty="0" smtClean="0"/>
              <a:t> </a:t>
            </a:r>
            <a:r>
              <a:rPr lang="es-MX" dirty="0" err="1" smtClean="0"/>
              <a:t>write</a:t>
            </a:r>
            <a:r>
              <a:rPr lang="es-MX" dirty="0" smtClean="0"/>
              <a:t> informal </a:t>
            </a:r>
            <a:r>
              <a:rPr lang="es-MX" dirty="0" err="1" smtClean="0"/>
              <a:t>letters</a:t>
            </a:r>
            <a:r>
              <a:rPr lang="es-MX" dirty="0" smtClean="0"/>
              <a:t> </a:t>
            </a:r>
            <a:r>
              <a:rPr lang="es-MX" dirty="0" err="1" smtClean="0"/>
              <a:t>to</a:t>
            </a:r>
            <a:r>
              <a:rPr lang="es-MX" dirty="0" smtClean="0"/>
              <a:t> </a:t>
            </a:r>
            <a:r>
              <a:rPr lang="es-MX" dirty="0" err="1" smtClean="0"/>
              <a:t>friends</a:t>
            </a:r>
            <a:r>
              <a:rPr lang="es-MX" dirty="0" smtClean="0"/>
              <a:t> </a:t>
            </a:r>
            <a:r>
              <a:rPr lang="es-MX" dirty="0" err="1" smtClean="0"/>
              <a:t>or</a:t>
            </a:r>
            <a:r>
              <a:rPr lang="es-MX" dirty="0" smtClean="0"/>
              <a:t> </a:t>
            </a:r>
            <a:r>
              <a:rPr lang="es-MX" dirty="0" err="1" smtClean="0"/>
              <a:t>relatives</a:t>
            </a:r>
            <a:r>
              <a:rPr lang="es-MX" dirty="0" smtClean="0"/>
              <a:t> </a:t>
            </a:r>
            <a:r>
              <a:rPr lang="es-MX" dirty="0" err="1" smtClean="0"/>
              <a:t>we</a:t>
            </a:r>
            <a:r>
              <a:rPr lang="es-MX" dirty="0" smtClean="0"/>
              <a:t> </a:t>
            </a:r>
            <a:r>
              <a:rPr lang="es-MX" dirty="0" err="1" smtClean="0"/>
              <a:t>know</a:t>
            </a:r>
            <a:r>
              <a:rPr lang="es-MX" dirty="0" smtClean="0"/>
              <a:t> </a:t>
            </a:r>
            <a:r>
              <a:rPr lang="es-MX" dirty="0" err="1" smtClean="0"/>
              <a:t>well</a:t>
            </a:r>
            <a:r>
              <a:rPr lang="es-MX" dirty="0" smtClean="0"/>
              <a:t>, </a:t>
            </a:r>
            <a:r>
              <a:rPr lang="es-MX" dirty="0" err="1" smtClean="0"/>
              <a:t>or</a:t>
            </a:r>
            <a:r>
              <a:rPr lang="es-MX" dirty="0" smtClean="0"/>
              <a:t> </a:t>
            </a:r>
            <a:r>
              <a:rPr lang="es-MX" dirty="0" err="1" smtClean="0"/>
              <a:t>to</a:t>
            </a:r>
            <a:r>
              <a:rPr lang="es-MX" dirty="0" smtClean="0"/>
              <a:t> </a:t>
            </a:r>
            <a:r>
              <a:rPr lang="es-MX" dirty="0" err="1" smtClean="0"/>
              <a:t>people</a:t>
            </a:r>
            <a:r>
              <a:rPr lang="es-MX" dirty="0" smtClean="0"/>
              <a:t> of </a:t>
            </a:r>
            <a:r>
              <a:rPr lang="es-MX" dirty="0" err="1" smtClean="0"/>
              <a:t>our</a:t>
            </a:r>
            <a:r>
              <a:rPr lang="es-MX" dirty="0" smtClean="0"/>
              <a:t>  </a:t>
            </a:r>
            <a:r>
              <a:rPr lang="es-MX" dirty="0" err="1" smtClean="0"/>
              <a:t>own</a:t>
            </a:r>
            <a:r>
              <a:rPr lang="es-MX" dirty="0" smtClean="0"/>
              <a:t> </a:t>
            </a:r>
            <a:r>
              <a:rPr lang="es-MX" dirty="0" err="1" smtClean="0"/>
              <a:t>age</a:t>
            </a:r>
            <a:r>
              <a:rPr lang="es-MX" dirty="0" smtClean="0"/>
              <a:t>.</a:t>
            </a:r>
            <a:endParaRPr lang="es-MX" dirty="0"/>
          </a:p>
        </p:txBody>
      </p:sp>
    </p:spTree>
    <p:extLst>
      <p:ext uri="{BB962C8B-B14F-4D97-AF65-F5344CB8AC3E}">
        <p14:creationId xmlns:p14="http://schemas.microsoft.com/office/powerpoint/2010/main" val="1048832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750628"/>
            <a:ext cx="8229600" cy="5375536"/>
          </a:xfrm>
        </p:spPr>
        <p:txBody>
          <a:bodyPr/>
          <a:lstStyle/>
          <a:p>
            <a:r>
              <a:rPr lang="es-MX" b="1" dirty="0" err="1" smtClean="0"/>
              <a:t>Include</a:t>
            </a:r>
            <a:r>
              <a:rPr lang="es-MX" b="1" dirty="0" smtClean="0"/>
              <a:t>:</a:t>
            </a:r>
          </a:p>
          <a:p>
            <a:r>
              <a:rPr lang="es-MX" b="1" dirty="0" smtClean="0"/>
              <a:t>Short </a:t>
            </a:r>
            <a:r>
              <a:rPr lang="es-MX" b="1" dirty="0" err="1" smtClean="0"/>
              <a:t>forms</a:t>
            </a:r>
            <a:r>
              <a:rPr lang="es-MX" b="1" dirty="0" smtClean="0"/>
              <a:t> </a:t>
            </a:r>
            <a:r>
              <a:rPr lang="es-MX" dirty="0" smtClean="0"/>
              <a:t>(</a:t>
            </a:r>
            <a:r>
              <a:rPr lang="es-MX" dirty="0" err="1" smtClean="0"/>
              <a:t>e.g</a:t>
            </a:r>
            <a:r>
              <a:rPr lang="es-MX" dirty="0" smtClean="0"/>
              <a:t>. </a:t>
            </a:r>
            <a:r>
              <a:rPr lang="es-MX" dirty="0" err="1" smtClean="0"/>
              <a:t>I´m</a:t>
            </a:r>
            <a:r>
              <a:rPr lang="es-MX" dirty="0" smtClean="0"/>
              <a:t>, </a:t>
            </a:r>
            <a:r>
              <a:rPr lang="es-MX" dirty="0" err="1" smtClean="0"/>
              <a:t>you´re</a:t>
            </a:r>
            <a:r>
              <a:rPr lang="es-MX" dirty="0" smtClean="0"/>
              <a:t>, </a:t>
            </a:r>
            <a:r>
              <a:rPr lang="es-MX" dirty="0" err="1" smtClean="0"/>
              <a:t>it´s</a:t>
            </a:r>
            <a:r>
              <a:rPr lang="es-MX" dirty="0" smtClean="0"/>
              <a:t>, </a:t>
            </a:r>
            <a:r>
              <a:rPr lang="es-MX" dirty="0" err="1" smtClean="0"/>
              <a:t>we´ll</a:t>
            </a:r>
            <a:r>
              <a:rPr lang="es-MX" dirty="0" smtClean="0"/>
              <a:t>, </a:t>
            </a:r>
            <a:r>
              <a:rPr lang="es-MX" dirty="0" err="1" smtClean="0"/>
              <a:t>etc</a:t>
            </a:r>
            <a:r>
              <a:rPr lang="es-MX" dirty="0" smtClean="0"/>
              <a:t>)</a:t>
            </a:r>
          </a:p>
          <a:p>
            <a:r>
              <a:rPr lang="es-MX" b="1" dirty="0" smtClean="0"/>
              <a:t>Simple/coloquial </a:t>
            </a:r>
            <a:r>
              <a:rPr lang="es-MX" b="1" dirty="0" err="1" smtClean="0"/>
              <a:t>vocabulary</a:t>
            </a:r>
            <a:r>
              <a:rPr lang="es-MX" b="1" dirty="0" smtClean="0"/>
              <a:t> </a:t>
            </a:r>
            <a:r>
              <a:rPr lang="es-MX" dirty="0" smtClean="0"/>
              <a:t>(</a:t>
            </a:r>
            <a:r>
              <a:rPr lang="es-MX" dirty="0" err="1" smtClean="0"/>
              <a:t>e.g</a:t>
            </a:r>
            <a:r>
              <a:rPr lang="es-MX" dirty="0" smtClean="0"/>
              <a:t>. </a:t>
            </a:r>
            <a:r>
              <a:rPr lang="es-MX" dirty="0" err="1" smtClean="0"/>
              <a:t>really</a:t>
            </a:r>
            <a:r>
              <a:rPr lang="es-MX" dirty="0" smtClean="0"/>
              <a:t> </a:t>
            </a:r>
            <a:r>
              <a:rPr lang="es-MX" dirty="0" err="1" smtClean="0"/>
              <a:t>great</a:t>
            </a:r>
            <a:r>
              <a:rPr lang="es-MX" dirty="0" smtClean="0"/>
              <a:t>, </a:t>
            </a:r>
            <a:r>
              <a:rPr lang="es-MX" dirty="0" err="1" smtClean="0"/>
              <a:t>fun</a:t>
            </a:r>
            <a:r>
              <a:rPr lang="es-MX" dirty="0" smtClean="0"/>
              <a:t>, </a:t>
            </a:r>
            <a:r>
              <a:rPr lang="es-MX" dirty="0" err="1" smtClean="0"/>
              <a:t>you´d</a:t>
            </a:r>
            <a:r>
              <a:rPr lang="es-MX" dirty="0" smtClean="0"/>
              <a:t> </a:t>
            </a:r>
            <a:r>
              <a:rPr lang="es-MX" dirty="0" err="1" smtClean="0"/>
              <a:t>better</a:t>
            </a:r>
            <a:r>
              <a:rPr lang="es-MX" dirty="0" smtClean="0"/>
              <a:t>, </a:t>
            </a:r>
            <a:r>
              <a:rPr lang="es-MX" dirty="0" err="1" smtClean="0"/>
              <a:t>etc</a:t>
            </a:r>
            <a:r>
              <a:rPr lang="es-MX" dirty="0" smtClean="0"/>
              <a:t>)</a:t>
            </a:r>
          </a:p>
          <a:p>
            <a:r>
              <a:rPr lang="es-MX" b="1" dirty="0" smtClean="0"/>
              <a:t>Use of </a:t>
            </a:r>
            <a:r>
              <a:rPr lang="es-MX" b="1" dirty="0" err="1" smtClean="0"/>
              <a:t>the</a:t>
            </a:r>
            <a:r>
              <a:rPr lang="es-MX" b="1" dirty="0" smtClean="0"/>
              <a:t> active </a:t>
            </a:r>
            <a:r>
              <a:rPr lang="es-MX" b="1" dirty="0" err="1" smtClean="0"/>
              <a:t>rather</a:t>
            </a:r>
            <a:r>
              <a:rPr lang="es-MX" b="1" dirty="0" smtClean="0"/>
              <a:t> </a:t>
            </a:r>
            <a:r>
              <a:rPr lang="es-MX" b="1" dirty="0" err="1" smtClean="0"/>
              <a:t>than</a:t>
            </a:r>
            <a:r>
              <a:rPr lang="es-MX" b="1" dirty="0" smtClean="0"/>
              <a:t> </a:t>
            </a:r>
            <a:r>
              <a:rPr lang="es-MX" b="1" dirty="0" err="1" smtClean="0"/>
              <a:t>the</a:t>
            </a:r>
            <a:r>
              <a:rPr lang="es-MX" b="1" dirty="0" smtClean="0"/>
              <a:t> </a:t>
            </a:r>
            <a:r>
              <a:rPr lang="es-MX" b="1" dirty="0" err="1" smtClean="0"/>
              <a:t>passive</a:t>
            </a:r>
            <a:r>
              <a:rPr lang="es-MX" b="1" dirty="0" smtClean="0"/>
              <a:t> </a:t>
            </a:r>
            <a:r>
              <a:rPr lang="es-MX" b="1" dirty="0" err="1" smtClean="0"/>
              <a:t>voice</a:t>
            </a:r>
            <a:r>
              <a:rPr lang="es-MX" b="1" dirty="0" smtClean="0"/>
              <a:t> </a:t>
            </a:r>
            <a:r>
              <a:rPr lang="es-MX" dirty="0" smtClean="0"/>
              <a:t>(</a:t>
            </a:r>
            <a:r>
              <a:rPr lang="es-MX" dirty="0" err="1" smtClean="0"/>
              <a:t>e.g</a:t>
            </a:r>
            <a:r>
              <a:rPr lang="es-MX" dirty="0" smtClean="0"/>
              <a:t>. </a:t>
            </a:r>
            <a:r>
              <a:rPr lang="es-MX" dirty="0" err="1" smtClean="0"/>
              <a:t>we</a:t>
            </a:r>
            <a:r>
              <a:rPr lang="es-MX" dirty="0" smtClean="0"/>
              <a:t> </a:t>
            </a:r>
            <a:r>
              <a:rPr lang="es-MX" dirty="0" err="1" smtClean="0"/>
              <a:t>should</a:t>
            </a:r>
            <a:r>
              <a:rPr lang="es-MX" dirty="0" smtClean="0"/>
              <a:t> do </a:t>
            </a:r>
            <a:r>
              <a:rPr lang="es-MX" dirty="0" err="1" smtClean="0"/>
              <a:t>something</a:t>
            </a:r>
            <a:r>
              <a:rPr lang="es-MX" dirty="0" smtClean="0"/>
              <a:t> </a:t>
            </a:r>
            <a:r>
              <a:rPr lang="es-MX" dirty="0" err="1" smtClean="0"/>
              <a:t>instead</a:t>
            </a:r>
            <a:r>
              <a:rPr lang="es-MX" dirty="0" smtClean="0"/>
              <a:t> of </a:t>
            </a:r>
            <a:r>
              <a:rPr lang="es-MX" dirty="0" err="1" smtClean="0"/>
              <a:t>something</a:t>
            </a:r>
            <a:r>
              <a:rPr lang="es-MX" dirty="0" smtClean="0"/>
              <a:t> </a:t>
            </a:r>
            <a:r>
              <a:rPr lang="es-MX" dirty="0" err="1" smtClean="0"/>
              <a:t>should</a:t>
            </a:r>
            <a:r>
              <a:rPr lang="es-MX" dirty="0" smtClean="0"/>
              <a:t> be done, </a:t>
            </a:r>
            <a:r>
              <a:rPr lang="es-MX" dirty="0" err="1" smtClean="0"/>
              <a:t>etc</a:t>
            </a:r>
            <a:r>
              <a:rPr lang="es-MX" dirty="0" smtClean="0"/>
              <a:t>)</a:t>
            </a:r>
          </a:p>
          <a:p>
            <a:r>
              <a:rPr lang="es-MX" b="1" dirty="0" smtClean="0"/>
              <a:t>Informal </a:t>
            </a:r>
            <a:r>
              <a:rPr lang="es-MX" b="1" dirty="0" err="1" smtClean="0"/>
              <a:t>beginnings</a:t>
            </a:r>
            <a:r>
              <a:rPr lang="es-MX" b="1" dirty="0" smtClean="0"/>
              <a:t> and </a:t>
            </a:r>
            <a:r>
              <a:rPr lang="es-MX" b="1" dirty="0" err="1" smtClean="0"/>
              <a:t>endings</a:t>
            </a:r>
            <a:r>
              <a:rPr lang="es-MX" b="1" dirty="0" smtClean="0"/>
              <a:t> </a:t>
            </a:r>
            <a:r>
              <a:rPr lang="es-MX" dirty="0" smtClean="0"/>
              <a:t>(</a:t>
            </a:r>
            <a:r>
              <a:rPr lang="es-MX" dirty="0" err="1" smtClean="0"/>
              <a:t>e.g</a:t>
            </a:r>
            <a:r>
              <a:rPr lang="es-MX" dirty="0" smtClean="0"/>
              <a:t>. Hi, </a:t>
            </a:r>
            <a:r>
              <a:rPr lang="es-MX" dirty="0" err="1" smtClean="0"/>
              <a:t>how</a:t>
            </a:r>
            <a:r>
              <a:rPr lang="es-MX" dirty="0" smtClean="0"/>
              <a:t> are </a:t>
            </a:r>
            <a:r>
              <a:rPr lang="es-MX" dirty="0" err="1" smtClean="0"/>
              <a:t>you</a:t>
            </a:r>
            <a:r>
              <a:rPr lang="es-MX" dirty="0" smtClean="0"/>
              <a:t> </a:t>
            </a:r>
            <a:r>
              <a:rPr lang="es-MX" dirty="0" err="1" smtClean="0"/>
              <a:t>doing</a:t>
            </a:r>
            <a:r>
              <a:rPr lang="es-MX" dirty="0" smtClean="0"/>
              <a:t>?,</a:t>
            </a:r>
            <a:r>
              <a:rPr lang="es-MX" dirty="0" err="1" smtClean="0"/>
              <a:t>I´d</a:t>
            </a:r>
            <a:r>
              <a:rPr lang="es-MX" dirty="0" smtClean="0"/>
              <a:t> </a:t>
            </a:r>
            <a:r>
              <a:rPr lang="es-MX" dirty="0" err="1" smtClean="0"/>
              <a:t>better</a:t>
            </a:r>
            <a:r>
              <a:rPr lang="es-MX" dirty="0" smtClean="0"/>
              <a:t> </a:t>
            </a:r>
            <a:r>
              <a:rPr lang="es-MX" dirty="0" err="1" smtClean="0"/>
              <a:t>run</a:t>
            </a:r>
            <a:r>
              <a:rPr lang="es-MX" dirty="0" smtClean="0"/>
              <a:t>, </a:t>
            </a:r>
            <a:r>
              <a:rPr lang="es-MX" dirty="0" err="1" smtClean="0"/>
              <a:t>I´ll</a:t>
            </a:r>
            <a:r>
              <a:rPr lang="es-MX" dirty="0" smtClean="0"/>
              <a:t> </a:t>
            </a:r>
            <a:r>
              <a:rPr lang="es-MX" dirty="0" err="1" smtClean="0"/>
              <a:t>see</a:t>
            </a:r>
            <a:r>
              <a:rPr lang="es-MX" dirty="0" smtClean="0"/>
              <a:t> </a:t>
            </a:r>
            <a:r>
              <a:rPr lang="es-MX" dirty="0" err="1" smtClean="0"/>
              <a:t>you</a:t>
            </a:r>
            <a:r>
              <a:rPr lang="es-MX" dirty="0" smtClean="0"/>
              <a:t> </a:t>
            </a:r>
            <a:r>
              <a:rPr lang="es-MX" dirty="0" err="1" smtClean="0"/>
              <a:t>on</a:t>
            </a:r>
            <a:r>
              <a:rPr lang="es-MX" dirty="0" smtClean="0"/>
              <a:t> </a:t>
            </a:r>
            <a:r>
              <a:rPr lang="es-MX" dirty="0" err="1" smtClean="0"/>
              <a:t>Saturday</a:t>
            </a:r>
            <a:r>
              <a:rPr lang="es-MX" dirty="0" smtClean="0"/>
              <a:t>, </a:t>
            </a:r>
            <a:r>
              <a:rPr lang="es-MX" dirty="0" err="1" smtClean="0"/>
              <a:t>etc</a:t>
            </a:r>
            <a:r>
              <a:rPr lang="es-MX" dirty="0" smtClean="0"/>
              <a:t>)</a:t>
            </a:r>
            <a:endParaRPr lang="es-MX" dirty="0"/>
          </a:p>
        </p:txBody>
      </p:sp>
    </p:spTree>
    <p:extLst>
      <p:ext uri="{BB962C8B-B14F-4D97-AF65-F5344CB8AC3E}">
        <p14:creationId xmlns:p14="http://schemas.microsoft.com/office/powerpoint/2010/main" val="3394959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Formal </a:t>
            </a:r>
            <a:r>
              <a:rPr lang="es-MX" dirty="0" err="1" smtClean="0"/>
              <a:t>style</a:t>
            </a:r>
            <a:endParaRPr lang="es-MX" dirty="0"/>
          </a:p>
        </p:txBody>
      </p:sp>
      <p:sp>
        <p:nvSpPr>
          <p:cNvPr id="3" name="Marcador de contenido 2"/>
          <p:cNvSpPr>
            <a:spLocks noGrp="1"/>
          </p:cNvSpPr>
          <p:nvPr>
            <p:ph idx="1"/>
          </p:nvPr>
        </p:nvSpPr>
        <p:spPr/>
        <p:txBody>
          <a:bodyPr/>
          <a:lstStyle/>
          <a:p>
            <a:r>
              <a:rPr lang="es-MX" dirty="0" err="1" smtClean="0"/>
              <a:t>We</a:t>
            </a:r>
            <a:r>
              <a:rPr lang="es-MX" dirty="0" smtClean="0"/>
              <a:t> </a:t>
            </a:r>
            <a:r>
              <a:rPr lang="es-MX" dirty="0" err="1" smtClean="0"/>
              <a:t>usually</a:t>
            </a:r>
            <a:r>
              <a:rPr lang="es-MX" dirty="0" smtClean="0"/>
              <a:t> </a:t>
            </a:r>
            <a:r>
              <a:rPr lang="es-MX" dirty="0" err="1" smtClean="0"/>
              <a:t>write</a:t>
            </a:r>
            <a:r>
              <a:rPr lang="es-MX" dirty="0" smtClean="0"/>
              <a:t> formal </a:t>
            </a:r>
            <a:r>
              <a:rPr lang="es-MX" dirty="0" err="1" smtClean="0"/>
              <a:t>letters</a:t>
            </a:r>
            <a:r>
              <a:rPr lang="es-MX" dirty="0" smtClean="0"/>
              <a:t> </a:t>
            </a:r>
            <a:r>
              <a:rPr lang="es-MX" dirty="0" err="1" smtClean="0"/>
              <a:t>to</a:t>
            </a:r>
            <a:r>
              <a:rPr lang="es-MX" dirty="0" smtClean="0"/>
              <a:t> </a:t>
            </a:r>
            <a:r>
              <a:rPr lang="es-MX" dirty="0" err="1" smtClean="0"/>
              <a:t>people</a:t>
            </a:r>
            <a:r>
              <a:rPr lang="es-MX" dirty="0" smtClean="0"/>
              <a:t> </a:t>
            </a:r>
            <a:r>
              <a:rPr lang="es-MX" dirty="0" err="1" smtClean="0"/>
              <a:t>we</a:t>
            </a:r>
            <a:r>
              <a:rPr lang="es-MX" dirty="0" smtClean="0"/>
              <a:t> </a:t>
            </a:r>
            <a:r>
              <a:rPr lang="es-MX" dirty="0" err="1" smtClean="0"/>
              <a:t>have</a:t>
            </a:r>
            <a:r>
              <a:rPr lang="es-MX" dirty="0" smtClean="0"/>
              <a:t> </a:t>
            </a:r>
            <a:r>
              <a:rPr lang="es-MX" dirty="0" err="1" smtClean="0"/>
              <a:t>not</a:t>
            </a:r>
            <a:r>
              <a:rPr lang="es-MX" dirty="0" smtClean="0"/>
              <a:t> </a:t>
            </a:r>
            <a:r>
              <a:rPr lang="es-MX" dirty="0" err="1" smtClean="0"/>
              <a:t>met</a:t>
            </a:r>
            <a:r>
              <a:rPr lang="es-MX" dirty="0" smtClean="0"/>
              <a:t>.</a:t>
            </a:r>
            <a:endParaRPr lang="es-MX" dirty="0"/>
          </a:p>
        </p:txBody>
      </p:sp>
    </p:spTree>
    <p:extLst>
      <p:ext uri="{BB962C8B-B14F-4D97-AF65-F5344CB8AC3E}">
        <p14:creationId xmlns:p14="http://schemas.microsoft.com/office/powerpoint/2010/main" val="3912118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313900"/>
            <a:ext cx="8229600" cy="5812264"/>
          </a:xfrm>
        </p:spPr>
        <p:txBody>
          <a:bodyPr>
            <a:normAutofit lnSpcReduction="10000"/>
          </a:bodyPr>
          <a:lstStyle/>
          <a:p>
            <a:r>
              <a:rPr lang="es-MX" b="1" dirty="0" err="1" smtClean="0"/>
              <a:t>Include</a:t>
            </a:r>
            <a:r>
              <a:rPr lang="es-MX" b="1" dirty="0" smtClean="0"/>
              <a:t>:</a:t>
            </a:r>
          </a:p>
          <a:p>
            <a:r>
              <a:rPr lang="es-MX" b="1" dirty="0" smtClean="0"/>
              <a:t>Long </a:t>
            </a:r>
            <a:r>
              <a:rPr lang="es-MX" b="1" dirty="0" err="1" smtClean="0"/>
              <a:t>forms</a:t>
            </a:r>
            <a:r>
              <a:rPr lang="es-MX" b="1" dirty="0" smtClean="0"/>
              <a:t> </a:t>
            </a:r>
            <a:r>
              <a:rPr lang="es-MX" dirty="0" smtClean="0"/>
              <a:t>(</a:t>
            </a:r>
            <a:r>
              <a:rPr lang="es-MX" dirty="0" err="1" smtClean="0"/>
              <a:t>e.g</a:t>
            </a:r>
            <a:r>
              <a:rPr lang="es-MX" dirty="0" smtClean="0"/>
              <a:t>. I am, </a:t>
            </a:r>
            <a:r>
              <a:rPr lang="es-MX" dirty="0" err="1" smtClean="0"/>
              <a:t>you</a:t>
            </a:r>
            <a:r>
              <a:rPr lang="es-MX" dirty="0" smtClean="0"/>
              <a:t> are, </a:t>
            </a:r>
            <a:r>
              <a:rPr lang="es-MX" dirty="0" err="1" smtClean="0"/>
              <a:t>it</a:t>
            </a:r>
            <a:r>
              <a:rPr lang="es-MX" dirty="0" smtClean="0"/>
              <a:t> </a:t>
            </a:r>
            <a:r>
              <a:rPr lang="es-MX" dirty="0" err="1" smtClean="0"/>
              <a:t>is</a:t>
            </a:r>
            <a:r>
              <a:rPr lang="es-MX" dirty="0" smtClean="0"/>
              <a:t>, </a:t>
            </a:r>
            <a:r>
              <a:rPr lang="es-MX" dirty="0" err="1" smtClean="0"/>
              <a:t>we</a:t>
            </a:r>
            <a:r>
              <a:rPr lang="es-MX" dirty="0" smtClean="0"/>
              <a:t> </a:t>
            </a:r>
            <a:r>
              <a:rPr lang="es-MX" dirty="0" err="1" smtClean="0"/>
              <a:t>will</a:t>
            </a:r>
            <a:r>
              <a:rPr lang="es-MX" dirty="0" smtClean="0"/>
              <a:t>, </a:t>
            </a:r>
            <a:r>
              <a:rPr lang="es-MX" dirty="0" err="1" smtClean="0"/>
              <a:t>etc</a:t>
            </a:r>
            <a:r>
              <a:rPr lang="es-MX" dirty="0" smtClean="0"/>
              <a:t>)</a:t>
            </a:r>
          </a:p>
          <a:p>
            <a:r>
              <a:rPr lang="es-MX" b="1" dirty="0" smtClean="0"/>
              <a:t>More </a:t>
            </a:r>
            <a:r>
              <a:rPr lang="es-MX" b="1" dirty="0" err="1" smtClean="0"/>
              <a:t>sophisticated</a:t>
            </a:r>
            <a:r>
              <a:rPr lang="es-MX" b="1" dirty="0" smtClean="0"/>
              <a:t> </a:t>
            </a:r>
            <a:r>
              <a:rPr lang="es-MX" b="1" dirty="0" err="1" smtClean="0"/>
              <a:t>vocabulary</a:t>
            </a:r>
            <a:r>
              <a:rPr lang="es-MX" b="1" dirty="0" smtClean="0"/>
              <a:t> </a:t>
            </a:r>
            <a:r>
              <a:rPr lang="es-MX" dirty="0" smtClean="0"/>
              <a:t>(</a:t>
            </a:r>
            <a:r>
              <a:rPr lang="es-MX" dirty="0" err="1" smtClean="0"/>
              <a:t>e.g</a:t>
            </a:r>
            <a:r>
              <a:rPr lang="es-MX" dirty="0" smtClean="0"/>
              <a:t>. </a:t>
            </a:r>
            <a:r>
              <a:rPr lang="es-MX" dirty="0" err="1" smtClean="0"/>
              <a:t>remarkable</a:t>
            </a:r>
            <a:r>
              <a:rPr lang="es-MX" dirty="0" smtClean="0"/>
              <a:t>, </a:t>
            </a:r>
            <a:r>
              <a:rPr lang="es-MX" dirty="0" err="1" smtClean="0"/>
              <a:t>very</a:t>
            </a:r>
            <a:r>
              <a:rPr lang="es-MX" dirty="0" smtClean="0"/>
              <a:t> </a:t>
            </a:r>
            <a:r>
              <a:rPr lang="es-MX" dirty="0" err="1" smtClean="0"/>
              <a:t>enjoyable</a:t>
            </a:r>
            <a:r>
              <a:rPr lang="es-MX" dirty="0" smtClean="0"/>
              <a:t>, I </a:t>
            </a:r>
            <a:r>
              <a:rPr lang="es-MX" dirty="0" err="1" smtClean="0"/>
              <a:t>would</a:t>
            </a:r>
            <a:r>
              <a:rPr lang="es-MX" dirty="0" smtClean="0"/>
              <a:t> </a:t>
            </a:r>
            <a:r>
              <a:rPr lang="es-MX" dirty="0" err="1" smtClean="0"/>
              <a:t>advice</a:t>
            </a:r>
            <a:r>
              <a:rPr lang="es-MX" dirty="0" smtClean="0"/>
              <a:t> </a:t>
            </a:r>
            <a:r>
              <a:rPr lang="es-MX" dirty="0" err="1" smtClean="0"/>
              <a:t>you</a:t>
            </a:r>
            <a:r>
              <a:rPr lang="es-MX" dirty="0" smtClean="0"/>
              <a:t> to… </a:t>
            </a:r>
            <a:r>
              <a:rPr lang="es-MX" dirty="0" err="1" smtClean="0"/>
              <a:t>etc</a:t>
            </a:r>
            <a:r>
              <a:rPr lang="es-MX" dirty="0" smtClean="0"/>
              <a:t>)</a:t>
            </a:r>
          </a:p>
          <a:p>
            <a:r>
              <a:rPr lang="es-MX" b="1" dirty="0" smtClean="0"/>
              <a:t>Use of </a:t>
            </a:r>
            <a:r>
              <a:rPr lang="es-MX" b="1" dirty="0" err="1" smtClean="0"/>
              <a:t>the</a:t>
            </a:r>
            <a:r>
              <a:rPr lang="es-MX" b="1" dirty="0" smtClean="0"/>
              <a:t> </a:t>
            </a:r>
            <a:r>
              <a:rPr lang="es-MX" b="1" dirty="0" err="1" smtClean="0"/>
              <a:t>passive</a:t>
            </a:r>
            <a:r>
              <a:rPr lang="es-MX" b="1" dirty="0" smtClean="0"/>
              <a:t>, </a:t>
            </a:r>
            <a:r>
              <a:rPr lang="es-MX" b="1" dirty="0" err="1" smtClean="0"/>
              <a:t>rather</a:t>
            </a:r>
            <a:r>
              <a:rPr lang="es-MX" b="1" dirty="0" smtClean="0"/>
              <a:t> </a:t>
            </a:r>
            <a:r>
              <a:rPr lang="es-MX" b="1" dirty="0" err="1" smtClean="0"/>
              <a:t>than</a:t>
            </a:r>
            <a:r>
              <a:rPr lang="es-MX" b="1" dirty="0" smtClean="0"/>
              <a:t> </a:t>
            </a:r>
            <a:r>
              <a:rPr lang="es-MX" b="1" dirty="0" err="1" smtClean="0"/>
              <a:t>the</a:t>
            </a:r>
            <a:r>
              <a:rPr lang="es-MX" b="1" dirty="0" smtClean="0"/>
              <a:t> active </a:t>
            </a:r>
            <a:r>
              <a:rPr lang="es-MX" b="1" dirty="0" err="1" smtClean="0"/>
              <a:t>voice</a:t>
            </a:r>
            <a:r>
              <a:rPr lang="es-MX" b="1" dirty="0" smtClean="0"/>
              <a:t> </a:t>
            </a:r>
            <a:r>
              <a:rPr lang="es-MX" dirty="0" smtClean="0"/>
              <a:t>(</a:t>
            </a:r>
            <a:r>
              <a:rPr lang="es-MX" dirty="0" err="1" smtClean="0"/>
              <a:t>e.g</a:t>
            </a:r>
            <a:r>
              <a:rPr lang="es-MX" dirty="0" smtClean="0"/>
              <a:t>. </a:t>
            </a:r>
            <a:r>
              <a:rPr lang="es-MX" dirty="0" err="1" smtClean="0"/>
              <a:t>something</a:t>
            </a:r>
            <a:r>
              <a:rPr lang="es-MX" dirty="0" smtClean="0"/>
              <a:t> </a:t>
            </a:r>
            <a:r>
              <a:rPr lang="es-MX" dirty="0" err="1" smtClean="0"/>
              <a:t>should</a:t>
            </a:r>
            <a:r>
              <a:rPr lang="es-MX" dirty="0"/>
              <a:t> </a:t>
            </a:r>
            <a:r>
              <a:rPr lang="es-MX" dirty="0" smtClean="0"/>
              <a:t>be done </a:t>
            </a:r>
            <a:r>
              <a:rPr lang="es-MX" dirty="0" err="1" smtClean="0"/>
              <a:t>instead</a:t>
            </a:r>
            <a:r>
              <a:rPr lang="es-MX" dirty="0" smtClean="0"/>
              <a:t> of </a:t>
            </a:r>
            <a:r>
              <a:rPr lang="es-MX" dirty="0" err="1" smtClean="0"/>
              <a:t>we</a:t>
            </a:r>
            <a:r>
              <a:rPr lang="es-MX" dirty="0" smtClean="0"/>
              <a:t> </a:t>
            </a:r>
            <a:r>
              <a:rPr lang="es-MX" dirty="0" err="1" smtClean="0"/>
              <a:t>should</a:t>
            </a:r>
            <a:r>
              <a:rPr lang="es-MX" dirty="0" smtClean="0"/>
              <a:t> do </a:t>
            </a:r>
            <a:r>
              <a:rPr lang="es-MX" dirty="0" err="1" smtClean="0"/>
              <a:t>something</a:t>
            </a:r>
            <a:r>
              <a:rPr lang="es-MX" dirty="0" smtClean="0"/>
              <a:t>, </a:t>
            </a:r>
            <a:r>
              <a:rPr lang="es-MX" dirty="0" err="1" smtClean="0"/>
              <a:t>etc</a:t>
            </a:r>
            <a:r>
              <a:rPr lang="es-MX" dirty="0" smtClean="0"/>
              <a:t>)</a:t>
            </a:r>
          </a:p>
          <a:p>
            <a:r>
              <a:rPr lang="es-MX" b="1" dirty="0" smtClean="0"/>
              <a:t>Formal </a:t>
            </a:r>
            <a:r>
              <a:rPr lang="es-MX" b="1" dirty="0" err="1" smtClean="0"/>
              <a:t>beginnings</a:t>
            </a:r>
            <a:r>
              <a:rPr lang="es-MX" b="1" dirty="0" smtClean="0"/>
              <a:t> and </a:t>
            </a:r>
            <a:r>
              <a:rPr lang="es-MX" b="1" dirty="0" err="1" smtClean="0"/>
              <a:t>endings</a:t>
            </a:r>
            <a:r>
              <a:rPr lang="es-MX" b="1" dirty="0" smtClean="0"/>
              <a:t> </a:t>
            </a:r>
            <a:r>
              <a:rPr lang="es-MX" dirty="0" smtClean="0"/>
              <a:t>(</a:t>
            </a:r>
            <a:r>
              <a:rPr lang="es-MX" dirty="0" err="1" smtClean="0"/>
              <a:t>e.g</a:t>
            </a:r>
            <a:r>
              <a:rPr lang="es-MX" dirty="0" smtClean="0"/>
              <a:t>. </a:t>
            </a:r>
            <a:r>
              <a:rPr lang="es-MX" dirty="0" err="1" smtClean="0"/>
              <a:t>Dear</a:t>
            </a:r>
            <a:r>
              <a:rPr lang="es-MX" dirty="0" smtClean="0"/>
              <a:t> Sir/</a:t>
            </a:r>
            <a:r>
              <a:rPr lang="es-MX" dirty="0" err="1" smtClean="0"/>
              <a:t>Madam</a:t>
            </a:r>
            <a:r>
              <a:rPr lang="es-MX" dirty="0" smtClean="0"/>
              <a:t>, I look forward </a:t>
            </a:r>
            <a:r>
              <a:rPr lang="es-MX" dirty="0" err="1" smtClean="0"/>
              <a:t>to</a:t>
            </a:r>
            <a:r>
              <a:rPr lang="es-MX" dirty="0" smtClean="0"/>
              <a:t> </a:t>
            </a:r>
            <a:r>
              <a:rPr lang="es-MX" dirty="0" err="1" smtClean="0"/>
              <a:t>hearing</a:t>
            </a:r>
            <a:r>
              <a:rPr lang="es-MX" dirty="0" smtClean="0"/>
              <a:t> </a:t>
            </a:r>
            <a:r>
              <a:rPr lang="es-MX" dirty="0" err="1" smtClean="0"/>
              <a:t>from</a:t>
            </a:r>
            <a:r>
              <a:rPr lang="es-MX" dirty="0" smtClean="0"/>
              <a:t> </a:t>
            </a:r>
            <a:r>
              <a:rPr lang="es-MX" dirty="0" err="1" smtClean="0"/>
              <a:t>you</a:t>
            </a:r>
            <a:r>
              <a:rPr lang="es-MX" dirty="0" smtClean="0"/>
              <a:t>, </a:t>
            </a:r>
            <a:r>
              <a:rPr lang="es-MX" dirty="0" err="1" smtClean="0"/>
              <a:t>Yours</a:t>
            </a:r>
            <a:r>
              <a:rPr lang="es-MX" dirty="0" smtClean="0"/>
              <a:t> </a:t>
            </a:r>
            <a:r>
              <a:rPr lang="es-MX" dirty="0" err="1" smtClean="0"/>
              <a:t>faithfully</a:t>
            </a:r>
            <a:r>
              <a:rPr lang="es-MX" dirty="0" smtClean="0"/>
              <a:t>, </a:t>
            </a:r>
            <a:r>
              <a:rPr lang="es-MX" dirty="0" err="1" smtClean="0"/>
              <a:t>etc</a:t>
            </a:r>
            <a:r>
              <a:rPr lang="es-MX" dirty="0" smtClean="0"/>
              <a:t>)</a:t>
            </a:r>
            <a:endParaRPr lang="es-MX" dirty="0"/>
          </a:p>
        </p:txBody>
      </p:sp>
    </p:spTree>
    <p:extLst>
      <p:ext uri="{BB962C8B-B14F-4D97-AF65-F5344CB8AC3E}">
        <p14:creationId xmlns:p14="http://schemas.microsoft.com/office/powerpoint/2010/main" val="85344516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TotalTime>
  <Words>1125</Words>
  <Application>Microsoft Office PowerPoint</Application>
  <PresentationFormat>Presentación en pantalla (4:3)</PresentationFormat>
  <Paragraphs>73</Paragraphs>
  <Slides>14</Slides>
  <Notes>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14</vt:i4>
      </vt:variant>
    </vt:vector>
  </HeadingPairs>
  <TitlesOfParts>
    <vt:vector size="17" baseType="lpstr">
      <vt:lpstr>Arial</vt:lpstr>
      <vt:lpstr>Calibri</vt:lpstr>
      <vt:lpstr>Tema de Office</vt:lpstr>
      <vt:lpstr>Academia: Idiomas</vt:lpstr>
      <vt:lpstr>Abstract Letters are written for a variety of reasons. These include: giving information, requesting information, making complaints, making corrections, making suggestions, giving advice, etc. The style of writing in your letter can be formal, semi-formal or informal depending on the rubric and the target reader. </vt:lpstr>
      <vt:lpstr>Resumen</vt:lpstr>
      <vt:lpstr>Presentación de PowerPoint</vt:lpstr>
      <vt:lpstr>Presentación de PowerPoint</vt:lpstr>
      <vt:lpstr>Informal letters</vt:lpstr>
      <vt:lpstr>Presentación de PowerPoint</vt:lpstr>
      <vt:lpstr>Formal style</vt:lpstr>
      <vt:lpstr>Presentación de PowerPoint</vt:lpstr>
      <vt:lpstr>Semi-formal style</vt:lpstr>
      <vt:lpstr>Informal letter example.</vt:lpstr>
      <vt:lpstr>Formal letter example.</vt:lpstr>
      <vt:lpstr>Semi-formal letter example.</vt:lpstr>
      <vt:lpstr>Referencia</vt:lpstr>
    </vt:vector>
  </TitlesOfParts>
  <Company>IDEASON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Gerardo Ortega</dc:creator>
  <cp:lastModifiedBy>Trabajo Social</cp:lastModifiedBy>
  <cp:revision>21</cp:revision>
  <dcterms:created xsi:type="dcterms:W3CDTF">2014-09-19T21:39:49Z</dcterms:created>
  <dcterms:modified xsi:type="dcterms:W3CDTF">2014-10-14T19:01:05Z</dcterms:modified>
</cp:coreProperties>
</file>