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9" r:id="rId4"/>
    <p:sldId id="260" r:id="rId5"/>
    <p:sldId id="261" r:id="rId6"/>
    <p:sldId id="262" r:id="rId7"/>
    <p:sldId id="266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4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0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1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9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2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386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77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610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57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88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3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36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2129-662C-406B-8A70-C5DFFE3F68AD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9" name="Picture 1" descr="logo prepa1-01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17" y="0"/>
            <a:ext cx="1983090" cy="1139275"/>
          </a:xfrm>
          <a:prstGeom prst="rect">
            <a:avLst/>
          </a:prstGeom>
        </p:spPr>
      </p:pic>
      <p:pic>
        <p:nvPicPr>
          <p:cNvPr id="10" name="Picture 2" descr="logo prepa1-02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520" y="5373076"/>
            <a:ext cx="2403760" cy="125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30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452722" y="4371005"/>
            <a:ext cx="44948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dirty="0" smtClean="0"/>
              <a:t>ÁCIDOS  NUCLEICOS </a:t>
            </a:r>
            <a:endParaRPr lang="es-MX" sz="4000" dirty="0"/>
          </a:p>
        </p:txBody>
      </p:sp>
      <p:sp>
        <p:nvSpPr>
          <p:cNvPr id="2" name="CuadroTexto 1"/>
          <p:cNvSpPr txBox="1"/>
          <p:nvPr/>
        </p:nvSpPr>
        <p:spPr>
          <a:xfrm>
            <a:off x="1920044" y="5234152"/>
            <a:ext cx="5560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rgbClr val="A50021"/>
                </a:solidFill>
                <a:latin typeface="Arial Black" panose="020B0A04020102020204" pitchFamily="34" charset="0"/>
              </a:rPr>
              <a:t>Dr. En C. Jesús Alan Reyes silva</a:t>
            </a:r>
            <a:endParaRPr lang="es-ES" sz="2400" dirty="0">
              <a:solidFill>
                <a:srgbClr val="A5002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Cummings, M., &amp; </a:t>
            </a:r>
            <a:r>
              <a:rPr lang="es-MX" dirty="0" err="1"/>
              <a:t>Klug</a:t>
            </a:r>
            <a:r>
              <a:rPr lang="es-MX" dirty="0"/>
              <a:t>, W. (1999). Conceptos de genética. </a:t>
            </a:r>
            <a:r>
              <a:rPr lang="es-MX" i="1" dirty="0" err="1"/>
              <a:t>Prenticel</a:t>
            </a:r>
            <a:r>
              <a:rPr lang="es-MX" i="1" dirty="0"/>
              <a:t> hall. España. </a:t>
            </a:r>
            <a:r>
              <a:rPr lang="es-MX" dirty="0" smtClean="0"/>
              <a:t> </a:t>
            </a:r>
            <a:r>
              <a:rPr lang="es-MX" i="1" dirty="0"/>
              <a:t>814</a:t>
            </a:r>
            <a:r>
              <a:rPr lang="es-MX" dirty="0" smtClean="0"/>
              <a:t>.</a:t>
            </a:r>
          </a:p>
          <a:p>
            <a:r>
              <a:rPr lang="es-MX" dirty="0" smtClean="0"/>
              <a:t>Gardner</a:t>
            </a:r>
            <a:r>
              <a:rPr lang="es-MX" dirty="0"/>
              <a:t>, J., Simmons, M., &amp; </a:t>
            </a:r>
            <a:r>
              <a:rPr lang="es-MX" dirty="0" err="1"/>
              <a:t>Snustad</a:t>
            </a:r>
            <a:r>
              <a:rPr lang="es-MX" dirty="0"/>
              <a:t>, P. (2000). Principios de genética. 4a. </a:t>
            </a:r>
            <a:r>
              <a:rPr lang="es-MX" i="1" dirty="0"/>
              <a:t>Ed. </a:t>
            </a:r>
            <a:r>
              <a:rPr lang="es-MX" i="1" smtClean="0"/>
              <a:t>México</a:t>
            </a:r>
            <a:r>
              <a:rPr lang="es-MX" i="1" dirty="0"/>
              <a:t>, </a:t>
            </a:r>
            <a:r>
              <a:rPr lang="es-MX" i="1" dirty="0" err="1"/>
              <a:t>Limusa</a:t>
            </a:r>
            <a:r>
              <a:rPr lang="es-MX" i="1" dirty="0"/>
              <a:t> </a:t>
            </a:r>
            <a:r>
              <a:rPr lang="es-MX" i="1" dirty="0" err="1"/>
              <a:t>Wiley</a:t>
            </a:r>
            <a:r>
              <a:rPr lang="es-MX" i="1" dirty="0"/>
              <a:t>. </a:t>
            </a:r>
            <a:r>
              <a:rPr lang="es-MX" i="1" dirty="0" smtClean="0"/>
              <a:t>649</a:t>
            </a:r>
            <a:r>
              <a:rPr lang="es-MX" dirty="0" smtClean="0"/>
              <a:t>.</a:t>
            </a:r>
            <a:endParaRPr lang="es-MX" dirty="0"/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164027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02379" y="381455"/>
            <a:ext cx="7886700" cy="1325563"/>
          </a:xfrm>
        </p:spPr>
        <p:txBody>
          <a:bodyPr/>
          <a:lstStyle/>
          <a:p>
            <a:r>
              <a:rPr lang="es-MX" b="1" cap="small" dirty="0" err="1" smtClean="0"/>
              <a:t>Abstract</a:t>
            </a:r>
            <a:endParaRPr lang="es-MX" b="1" cap="smal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Nucleic acids are biomolecules whose function is to store and transfer genetic information.</a:t>
            </a:r>
          </a:p>
          <a:p>
            <a:pPr algn="just"/>
            <a:r>
              <a:rPr lang="en-US" dirty="0"/>
              <a:t>This information is critical because all biological processes depend on it, so it must be stored and retrieved at the time and shaped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s-MX" dirty="0" err="1" smtClean="0"/>
              <a:t>Keywords</a:t>
            </a:r>
            <a:r>
              <a:rPr lang="es-MX" dirty="0" smtClean="0"/>
              <a:t>: </a:t>
            </a:r>
            <a:r>
              <a:rPr lang="en-US" dirty="0"/>
              <a:t>Nucleic acids, DNA, RNA, nitrogenous bases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22122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95021" y="0"/>
            <a:ext cx="7024744" cy="1143000"/>
          </a:xfrm>
        </p:spPr>
        <p:txBody>
          <a:bodyPr/>
          <a:lstStyle/>
          <a:p>
            <a:r>
              <a:rPr lang="es-MX" cap="small" dirty="0" smtClean="0"/>
              <a:t>Ácidos Nucleicos </a:t>
            </a:r>
            <a:endParaRPr lang="es-MX" cap="smal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7209249" cy="4275837"/>
          </a:xfrm>
        </p:spPr>
        <p:txBody>
          <a:bodyPr/>
          <a:lstStyle/>
          <a:p>
            <a:r>
              <a:rPr lang="es-MX" dirty="0" smtClean="0"/>
              <a:t>Son  biomoléculas cuya función consiste en almacenar y transferir información genética.</a:t>
            </a:r>
          </a:p>
          <a:p>
            <a:r>
              <a:rPr lang="es-MX" dirty="0" smtClean="0"/>
              <a:t>Existen 2 tipos de </a:t>
            </a:r>
            <a:r>
              <a:rPr lang="es-MX" dirty="0"/>
              <a:t>á</a:t>
            </a:r>
            <a:r>
              <a:rPr lang="es-MX" dirty="0" smtClean="0"/>
              <a:t>cidos nucleicos,</a:t>
            </a:r>
          </a:p>
          <a:p>
            <a:pPr marL="525780" indent="-457200">
              <a:buFont typeface="+mj-lt"/>
              <a:buAutoNum type="arabicPeriod"/>
            </a:pPr>
            <a:r>
              <a:rPr lang="es-MX" dirty="0" smtClean="0"/>
              <a:t>Ácido desoxirribonucleico ADN</a:t>
            </a:r>
          </a:p>
          <a:p>
            <a:pPr marL="525780" indent="-457200">
              <a:buFont typeface="+mj-lt"/>
              <a:buAutoNum type="arabicPeriod"/>
            </a:pPr>
            <a:r>
              <a:rPr lang="es-MX" dirty="0"/>
              <a:t>Á</a:t>
            </a:r>
            <a:r>
              <a:rPr lang="es-MX" dirty="0" smtClean="0"/>
              <a:t>cido ribonucleico ARN</a:t>
            </a:r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539552" y="3769341"/>
            <a:ext cx="16483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ARN una sola hebra 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243" y="3521600"/>
            <a:ext cx="3786614" cy="3011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13 Conector recto de flecha"/>
          <p:cNvCxnSpPr/>
          <p:nvPr/>
        </p:nvCxnSpPr>
        <p:spPr>
          <a:xfrm flipH="1">
            <a:off x="5580112" y="3840914"/>
            <a:ext cx="929428" cy="25159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1907704" y="4092506"/>
            <a:ext cx="137463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6732240" y="3202678"/>
            <a:ext cx="17641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ADN Forma helicoidal</a:t>
            </a:r>
          </a:p>
        </p:txBody>
      </p:sp>
    </p:spTree>
    <p:extLst>
      <p:ext uri="{BB962C8B-B14F-4D97-AF65-F5344CB8AC3E}">
        <p14:creationId xmlns:p14="http://schemas.microsoft.com/office/powerpoint/2010/main" val="15387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6142" y="567950"/>
            <a:ext cx="7474143" cy="1143000"/>
          </a:xfrm>
        </p:spPr>
        <p:txBody>
          <a:bodyPr>
            <a:normAutofit/>
          </a:bodyPr>
          <a:lstStyle/>
          <a:p>
            <a:r>
              <a:rPr lang="es-MX" cap="small" dirty="0" smtClean="0"/>
              <a:t>Función de los </a:t>
            </a:r>
            <a:r>
              <a:rPr lang="es-MX" cap="small" dirty="0"/>
              <a:t>á</a:t>
            </a:r>
            <a:r>
              <a:rPr lang="es-MX" cap="small" dirty="0" smtClean="0"/>
              <a:t>cidos nucleicos</a:t>
            </a:r>
            <a:endParaRPr lang="es-MX" cap="smal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2023175"/>
            <a:ext cx="7641297" cy="3508977"/>
          </a:xfrm>
        </p:spPr>
        <p:txBody>
          <a:bodyPr>
            <a:normAutofit/>
          </a:bodyPr>
          <a:lstStyle/>
          <a:p>
            <a:pPr algn="just"/>
            <a:r>
              <a:rPr lang="es-MX" sz="2000" i="1" dirty="0" smtClean="0"/>
              <a:t>Herencia</a:t>
            </a:r>
            <a:r>
              <a:rPr lang="es-MX" sz="2000" dirty="0" smtClean="0"/>
              <a:t>: Dictan la información  necesaria para la formación de proteínas </a:t>
            </a:r>
          </a:p>
          <a:p>
            <a:pPr algn="just"/>
            <a:r>
              <a:rPr lang="es-MX" sz="2000" i="1" dirty="0" smtClean="0"/>
              <a:t>Mensajero</a:t>
            </a:r>
            <a:r>
              <a:rPr lang="es-MX" sz="2000" dirty="0" smtClean="0"/>
              <a:t>s: Intracelulares como el AMP (</a:t>
            </a:r>
            <a:r>
              <a:rPr lang="es-MX" sz="2000" dirty="0" err="1"/>
              <a:t>A</a:t>
            </a:r>
            <a:r>
              <a:rPr lang="es-MX" sz="2000" dirty="0" err="1" smtClean="0"/>
              <a:t>denosin</a:t>
            </a:r>
            <a:r>
              <a:rPr lang="es-MX" sz="2000" dirty="0" smtClean="0"/>
              <a:t> </a:t>
            </a:r>
            <a:r>
              <a:rPr lang="es-MX" sz="2000" dirty="0" err="1"/>
              <a:t>M</a:t>
            </a:r>
            <a:r>
              <a:rPr lang="es-MX" sz="2000" dirty="0" err="1" smtClean="0"/>
              <a:t>ononofosfato</a:t>
            </a:r>
            <a:r>
              <a:rPr lang="es-MX" sz="2000" dirty="0" smtClean="0"/>
              <a:t>) cíclico, que funciona como mensajero celular</a:t>
            </a:r>
          </a:p>
          <a:p>
            <a:pPr algn="just"/>
            <a:r>
              <a:rPr lang="es-MX" sz="2000" i="1" dirty="0" smtClean="0"/>
              <a:t>Almacén</a:t>
            </a:r>
            <a:r>
              <a:rPr lang="es-MX" sz="2000" dirty="0" smtClean="0"/>
              <a:t>: de energía como el ATP, el cual almacena energía en sus enlaces de fosfatos</a:t>
            </a:r>
            <a:endParaRPr lang="es-MX" sz="2000" dirty="0"/>
          </a:p>
        </p:txBody>
      </p:sp>
      <p:pic>
        <p:nvPicPr>
          <p:cNvPr id="20482" name="Picture 2" descr="http://www.coenzima.com/media/Adenosina_trifosfa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653" y="4538962"/>
            <a:ext cx="3395523" cy="1986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87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50097" y="0"/>
            <a:ext cx="7024744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dirty="0" smtClean="0">
                <a:solidFill>
                  <a:schemeClr val="tx2">
                    <a:satMod val="200000"/>
                  </a:schemeClr>
                </a:solidFill>
              </a:rPr>
              <a:t>Nucleótidos</a:t>
            </a:r>
            <a:endParaRPr lang="es-ES_tradnl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6387" name="2 Marcador de contenido"/>
          <p:cNvSpPr>
            <a:spLocks noGrp="1"/>
          </p:cNvSpPr>
          <p:nvPr>
            <p:ph idx="1"/>
          </p:nvPr>
        </p:nvSpPr>
        <p:spPr>
          <a:xfrm>
            <a:off x="693965" y="1270453"/>
            <a:ext cx="7886700" cy="4351338"/>
          </a:xfrm>
        </p:spPr>
        <p:txBody>
          <a:bodyPr/>
          <a:lstStyle/>
          <a:p>
            <a:pPr eaLnBrk="1" hangingPunct="1"/>
            <a:r>
              <a:rPr lang="es-ES" altLang="es-MX" dirty="0" smtClean="0"/>
              <a:t>Los ácidos nucleicos están formados por nucleótidos </a:t>
            </a: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98" y="2505429"/>
            <a:ext cx="4471987" cy="369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Abrir llave"/>
          <p:cNvSpPr/>
          <p:nvPr/>
        </p:nvSpPr>
        <p:spPr>
          <a:xfrm>
            <a:off x="5061856" y="2286000"/>
            <a:ext cx="1355272" cy="413067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6025243" y="303271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Nucleótidos formados:</a:t>
            </a:r>
          </a:p>
          <a:p>
            <a:endParaRPr lang="es-MX" dirty="0"/>
          </a:p>
          <a:p>
            <a:r>
              <a:rPr lang="es-MX" dirty="0"/>
              <a:t>Bases </a:t>
            </a:r>
            <a:r>
              <a:rPr lang="es-MX" dirty="0" smtClean="0"/>
              <a:t>Nitrogenadas</a:t>
            </a:r>
          </a:p>
          <a:p>
            <a:endParaRPr lang="es-MX" dirty="0"/>
          </a:p>
          <a:p>
            <a:r>
              <a:rPr lang="es-MX" dirty="0"/>
              <a:t>Azúcar ribosa o </a:t>
            </a:r>
            <a:r>
              <a:rPr lang="es-MX" dirty="0" smtClean="0"/>
              <a:t>desoxirribosa</a:t>
            </a:r>
          </a:p>
          <a:p>
            <a:endParaRPr lang="es-MX" dirty="0"/>
          </a:p>
          <a:p>
            <a:r>
              <a:rPr lang="es-MX" dirty="0"/>
              <a:t>Grupo fosfato</a:t>
            </a:r>
          </a:p>
        </p:txBody>
      </p:sp>
      <p:sp>
        <p:nvSpPr>
          <p:cNvPr id="5" name="4 Elipse"/>
          <p:cNvSpPr/>
          <p:nvPr/>
        </p:nvSpPr>
        <p:spPr>
          <a:xfrm>
            <a:off x="5861957" y="3368020"/>
            <a:ext cx="2318657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2291443" y="2839722"/>
            <a:ext cx="2318657" cy="1319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lipse"/>
          <p:cNvSpPr/>
          <p:nvPr/>
        </p:nvSpPr>
        <p:spPr>
          <a:xfrm>
            <a:off x="6025243" y="4005943"/>
            <a:ext cx="2857500" cy="685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1899216" y="4474029"/>
            <a:ext cx="142875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Elipse"/>
          <p:cNvSpPr/>
          <p:nvPr/>
        </p:nvSpPr>
        <p:spPr>
          <a:xfrm>
            <a:off x="5861957" y="4691743"/>
            <a:ext cx="2857500" cy="685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lipse"/>
          <p:cNvSpPr/>
          <p:nvPr/>
        </p:nvSpPr>
        <p:spPr>
          <a:xfrm>
            <a:off x="598714" y="3909016"/>
            <a:ext cx="1300502" cy="121271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44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atos almacenados"/>
          <p:cNvSpPr/>
          <p:nvPr/>
        </p:nvSpPr>
        <p:spPr>
          <a:xfrm flipH="1">
            <a:off x="5180106" y="2429615"/>
            <a:ext cx="2696338" cy="1080120"/>
          </a:xfrm>
          <a:prstGeom prst="flowChartOnlineStorag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6156176" y="2839408"/>
            <a:ext cx="932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Citosina</a:t>
            </a:r>
            <a:endParaRPr lang="es-MX" dirty="0"/>
          </a:p>
        </p:txBody>
      </p:sp>
      <p:sp>
        <p:nvSpPr>
          <p:cNvPr id="6" name="5 Retraso"/>
          <p:cNvSpPr/>
          <p:nvPr/>
        </p:nvSpPr>
        <p:spPr>
          <a:xfrm>
            <a:off x="1763688" y="2371136"/>
            <a:ext cx="2592288" cy="1287417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2339752" y="2645513"/>
            <a:ext cx="1170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Guanina</a:t>
            </a:r>
            <a:endParaRPr lang="es-MX" dirty="0"/>
          </a:p>
        </p:txBody>
      </p:sp>
      <p:sp>
        <p:nvSpPr>
          <p:cNvPr id="8" name="7 Pentágono"/>
          <p:cNvSpPr/>
          <p:nvPr/>
        </p:nvSpPr>
        <p:spPr>
          <a:xfrm>
            <a:off x="1520852" y="4293096"/>
            <a:ext cx="2808312" cy="1296144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2150539" y="4756502"/>
            <a:ext cx="1151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Adenina</a:t>
            </a:r>
            <a:endParaRPr lang="es-MX" dirty="0"/>
          </a:p>
        </p:txBody>
      </p:sp>
      <p:sp>
        <p:nvSpPr>
          <p:cNvPr id="10" name="9 Cheurón"/>
          <p:cNvSpPr/>
          <p:nvPr/>
        </p:nvSpPr>
        <p:spPr>
          <a:xfrm>
            <a:off x="5322849" y="4293096"/>
            <a:ext cx="2808312" cy="1296144"/>
          </a:xfrm>
          <a:prstGeom prst="chevr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198591" y="4756502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Timina</a:t>
            </a:r>
            <a:endParaRPr lang="es-MX" dirty="0"/>
          </a:p>
        </p:txBody>
      </p:sp>
      <p:sp>
        <p:nvSpPr>
          <p:cNvPr id="12" name="1 Título"/>
          <p:cNvSpPr>
            <a:spLocks noGrp="1"/>
          </p:cNvSpPr>
          <p:nvPr>
            <p:ph type="title"/>
          </p:nvPr>
        </p:nvSpPr>
        <p:spPr>
          <a:xfrm>
            <a:off x="1529493" y="796550"/>
            <a:ext cx="7024744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Bases Nitrogenadas del ADN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5389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atos almacenados"/>
          <p:cNvSpPr/>
          <p:nvPr/>
        </p:nvSpPr>
        <p:spPr>
          <a:xfrm flipH="1">
            <a:off x="5180106" y="2429615"/>
            <a:ext cx="2696338" cy="1080120"/>
          </a:xfrm>
          <a:prstGeom prst="flowChartOnlineStorag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6156176" y="2839408"/>
            <a:ext cx="932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Citosina</a:t>
            </a:r>
            <a:endParaRPr lang="es-MX" dirty="0"/>
          </a:p>
        </p:txBody>
      </p:sp>
      <p:sp>
        <p:nvSpPr>
          <p:cNvPr id="6" name="5 Retraso"/>
          <p:cNvSpPr/>
          <p:nvPr/>
        </p:nvSpPr>
        <p:spPr>
          <a:xfrm>
            <a:off x="1763688" y="2371136"/>
            <a:ext cx="2592288" cy="1287417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2339752" y="2645513"/>
            <a:ext cx="1170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Guanina</a:t>
            </a:r>
            <a:endParaRPr lang="es-MX" dirty="0"/>
          </a:p>
        </p:txBody>
      </p:sp>
      <p:sp>
        <p:nvSpPr>
          <p:cNvPr id="8" name="7 Pentágono"/>
          <p:cNvSpPr/>
          <p:nvPr/>
        </p:nvSpPr>
        <p:spPr>
          <a:xfrm>
            <a:off x="1520852" y="4293096"/>
            <a:ext cx="2808312" cy="1296144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2150539" y="4756502"/>
            <a:ext cx="1151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Adenina</a:t>
            </a:r>
            <a:endParaRPr lang="es-MX" dirty="0"/>
          </a:p>
        </p:txBody>
      </p:sp>
      <p:sp>
        <p:nvSpPr>
          <p:cNvPr id="10" name="9 Cheurón"/>
          <p:cNvSpPr/>
          <p:nvPr/>
        </p:nvSpPr>
        <p:spPr>
          <a:xfrm>
            <a:off x="5322849" y="4293096"/>
            <a:ext cx="2808312" cy="1296144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198591" y="4756502"/>
            <a:ext cx="843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Uracilo</a:t>
            </a:r>
            <a:endParaRPr lang="es-MX" dirty="0"/>
          </a:p>
        </p:txBody>
      </p:sp>
      <p:sp>
        <p:nvSpPr>
          <p:cNvPr id="12" name="1 Título"/>
          <p:cNvSpPr>
            <a:spLocks noGrp="1"/>
          </p:cNvSpPr>
          <p:nvPr>
            <p:ph type="title"/>
          </p:nvPr>
        </p:nvSpPr>
        <p:spPr>
          <a:xfrm>
            <a:off x="1529493" y="796550"/>
            <a:ext cx="7024744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Bases Nitrogenadas del ARN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6382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01021" y="561256"/>
            <a:ext cx="7024744" cy="1143000"/>
          </a:xfrm>
        </p:spPr>
        <p:txBody>
          <a:bodyPr>
            <a:normAutofit/>
          </a:bodyPr>
          <a:lstStyle/>
          <a:p>
            <a:r>
              <a:rPr lang="es-MX" cap="small" dirty="0" smtClean="0"/>
              <a:t>Azucares de Ácidos Nucleicos</a:t>
            </a:r>
            <a:endParaRPr lang="es-MX" cap="smal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      ADN                                                  ARN</a:t>
            </a:r>
            <a:endParaRPr lang="es-MX" dirty="0"/>
          </a:p>
        </p:txBody>
      </p:sp>
      <p:sp>
        <p:nvSpPr>
          <p:cNvPr id="4" name="3 Pentágono regular"/>
          <p:cNvSpPr/>
          <p:nvPr/>
        </p:nvSpPr>
        <p:spPr>
          <a:xfrm>
            <a:off x="1259632" y="2933328"/>
            <a:ext cx="3024336" cy="2592288"/>
          </a:xfrm>
          <a:prstGeom prst="pentag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Pentágono regular"/>
          <p:cNvSpPr/>
          <p:nvPr/>
        </p:nvSpPr>
        <p:spPr>
          <a:xfrm>
            <a:off x="5436096" y="2852936"/>
            <a:ext cx="2808312" cy="2672680"/>
          </a:xfrm>
          <a:prstGeom prst="pentag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1801021" y="4270598"/>
            <a:ext cx="1941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/>
              <a:t>DESOXIRRIBOSA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6341557" y="4187872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/>
              <a:t>RIBOSA</a:t>
            </a:r>
          </a:p>
        </p:txBody>
      </p:sp>
    </p:spTree>
    <p:extLst>
      <p:ext uri="{BB962C8B-B14F-4D97-AF65-F5344CB8AC3E}">
        <p14:creationId xmlns:p14="http://schemas.microsoft.com/office/powerpoint/2010/main" val="426867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1447" y="975772"/>
            <a:ext cx="6777317" cy="5067925"/>
          </a:xfrm>
        </p:spPr>
        <p:txBody>
          <a:bodyPr/>
          <a:lstStyle/>
          <a:p>
            <a:r>
              <a:rPr lang="es-MX" cap="small" dirty="0" smtClean="0"/>
              <a:t>Nucleótido de ADN Citosina </a:t>
            </a:r>
          </a:p>
          <a:p>
            <a:endParaRPr lang="es-MX" dirty="0"/>
          </a:p>
        </p:txBody>
      </p:sp>
      <p:sp>
        <p:nvSpPr>
          <p:cNvPr id="4" name="3 Conector"/>
          <p:cNvSpPr/>
          <p:nvPr/>
        </p:nvSpPr>
        <p:spPr>
          <a:xfrm>
            <a:off x="1547664" y="2223233"/>
            <a:ext cx="1296144" cy="129614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Pentágono regular"/>
          <p:cNvSpPr/>
          <p:nvPr/>
        </p:nvSpPr>
        <p:spPr>
          <a:xfrm>
            <a:off x="3491880" y="4221088"/>
            <a:ext cx="1440160" cy="1440160"/>
          </a:xfrm>
          <a:prstGeom prst="pent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Datos almacenados"/>
          <p:cNvSpPr/>
          <p:nvPr/>
        </p:nvSpPr>
        <p:spPr>
          <a:xfrm flipH="1">
            <a:off x="5180106" y="2429615"/>
            <a:ext cx="2696338" cy="1080120"/>
          </a:xfrm>
          <a:prstGeom prst="flowChartOnlineStorag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6156176" y="2839408"/>
            <a:ext cx="932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Citosina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3493505" y="4756502"/>
            <a:ext cx="1438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desoxirribosa</a:t>
            </a:r>
            <a:endParaRPr lang="es-MX" dirty="0"/>
          </a:p>
        </p:txBody>
      </p:sp>
      <p:sp>
        <p:nvSpPr>
          <p:cNvPr id="9" name="8 Rectángulo"/>
          <p:cNvSpPr/>
          <p:nvPr/>
        </p:nvSpPr>
        <p:spPr>
          <a:xfrm>
            <a:off x="1570395" y="2686639"/>
            <a:ext cx="13260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/>
              <a:t>G. Fosfato</a:t>
            </a:r>
          </a:p>
        </p:txBody>
      </p:sp>
      <p:cxnSp>
        <p:nvCxnSpPr>
          <p:cNvPr id="11" name="10 Conector recto"/>
          <p:cNvCxnSpPr>
            <a:stCxn id="4" idx="5"/>
            <a:endCxn id="5" idx="1"/>
          </p:cNvCxnSpPr>
          <p:nvPr/>
        </p:nvCxnSpPr>
        <p:spPr>
          <a:xfrm>
            <a:off x="2653992" y="3329561"/>
            <a:ext cx="837890" cy="14416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stCxn id="6" idx="2"/>
            <a:endCxn id="5" idx="5"/>
          </p:cNvCxnSpPr>
          <p:nvPr/>
        </p:nvCxnSpPr>
        <p:spPr>
          <a:xfrm flipH="1">
            <a:off x="4932038" y="3509735"/>
            <a:ext cx="1596237" cy="12614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47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tillap1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40EF26CC-2B0E-4340-926D-D358EA10074E}" vid="{07351E3D-ACB0-479B-AB9F-2E1FE40F35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platillap1</Template>
  <TotalTime>89</TotalTime>
  <Words>254</Words>
  <Application>Microsoft Office PowerPoint</Application>
  <PresentationFormat>Presentación en pantalla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platillap1</vt:lpstr>
      <vt:lpstr>Presentación de PowerPoint</vt:lpstr>
      <vt:lpstr>Abstract</vt:lpstr>
      <vt:lpstr>Ácidos Nucleicos </vt:lpstr>
      <vt:lpstr>Función de los ácidos nucleicos</vt:lpstr>
      <vt:lpstr>Nucleótidos</vt:lpstr>
      <vt:lpstr>Bases Nitrogenadas del ADN</vt:lpstr>
      <vt:lpstr>Bases Nitrogenadas del ARN</vt:lpstr>
      <vt:lpstr>Azucares de Ácidos Nucleicos</vt:lpstr>
      <vt:lpstr>Presentación de PowerPoint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halandel</dc:creator>
  <cp:lastModifiedBy>Perla Veronica Olguín Guzmán</cp:lastModifiedBy>
  <cp:revision>10</cp:revision>
  <dcterms:created xsi:type="dcterms:W3CDTF">2015-09-08T14:36:34Z</dcterms:created>
  <dcterms:modified xsi:type="dcterms:W3CDTF">2015-10-27T17:08:18Z</dcterms:modified>
</cp:coreProperties>
</file>