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65"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7" d="100"/>
          <a:sy n="47" d="100"/>
        </p:scale>
        <p:origin x="-11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7A2129-662C-406B-8A70-C5DFFE3F68AD}" type="datetimeFigureOut">
              <a:rPr lang="es-MX" smtClean="0"/>
              <a:t>28/10/2015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08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28/10/2015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77117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28/10/2015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95198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28/10/2015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68728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7A2129-662C-406B-8A70-C5DFFE3F68AD}" type="datetimeFigureOut">
              <a:rPr lang="es-MX" smtClean="0"/>
              <a:t>28/10/2015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404386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7A2129-662C-406B-8A70-C5DFFE3F68AD}" type="datetimeFigureOut">
              <a:rPr lang="es-MX" smtClean="0"/>
              <a:t>28/10/2015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73776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7A2129-662C-406B-8A70-C5DFFE3F68AD}" type="datetimeFigureOut">
              <a:rPr lang="es-MX" smtClean="0"/>
              <a:t>28/10/2015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4761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7A2129-662C-406B-8A70-C5DFFE3F68AD}" type="datetimeFigureOut">
              <a:rPr lang="es-MX" smtClean="0"/>
              <a:t>28/10/2015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399577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A2129-662C-406B-8A70-C5DFFE3F68AD}" type="datetimeFigureOut">
              <a:rPr lang="es-MX" smtClean="0"/>
              <a:t>28/10/2015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23388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7A2129-662C-406B-8A70-C5DFFE3F68AD}" type="datetimeFigureOut">
              <a:rPr lang="es-MX" smtClean="0"/>
              <a:t>28/10/2015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340532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7A2129-662C-406B-8A70-C5DFFE3F68AD}" type="datetimeFigureOut">
              <a:rPr lang="es-MX" smtClean="0"/>
              <a:t>28/10/2015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83368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A2129-662C-406B-8A70-C5DFFE3F68AD}" type="datetimeFigureOut">
              <a:rPr lang="es-MX" smtClean="0"/>
              <a:t>28/10/2015</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D3206-0D5E-416C-A70F-83804C6B1AA6}" type="slidenum">
              <a:rPr lang="es-MX" smtClean="0"/>
              <a:t>‹Nº›</a:t>
            </a:fld>
            <a:endParaRPr lang="es-MX"/>
          </a:p>
        </p:txBody>
      </p:sp>
      <p:pic>
        <p:nvPicPr>
          <p:cNvPr id="9" name="Picture 1" descr="logo prepa1-01.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5217" y="0"/>
            <a:ext cx="1983090" cy="1139275"/>
          </a:xfrm>
          <a:prstGeom prst="rect">
            <a:avLst/>
          </a:prstGeom>
        </p:spPr>
      </p:pic>
      <p:pic>
        <p:nvPicPr>
          <p:cNvPr id="10" name="Picture 2" descr="logo prepa1-0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70520" y="5373076"/>
            <a:ext cx="2403760" cy="1250462"/>
          </a:xfrm>
          <a:prstGeom prst="rect">
            <a:avLst/>
          </a:prstGeom>
        </p:spPr>
      </p:pic>
    </p:spTree>
    <p:extLst>
      <p:ext uri="{BB962C8B-B14F-4D97-AF65-F5344CB8AC3E}">
        <p14:creationId xmlns:p14="http://schemas.microsoft.com/office/powerpoint/2010/main" val="284730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7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70114" y="1772781"/>
            <a:ext cx="8273146" cy="1233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dirty="0" smtClean="0"/>
              <a:t>Academia:</a:t>
            </a:r>
            <a:r>
              <a:rPr lang="es-MX" sz="4800" dirty="0" smtClean="0"/>
              <a:t> Idiomas</a:t>
            </a:r>
            <a:endParaRPr lang="es-MX" sz="4800" dirty="0"/>
          </a:p>
        </p:txBody>
      </p:sp>
      <p:sp>
        <p:nvSpPr>
          <p:cNvPr id="8" name="2 Subtítulo"/>
          <p:cNvSpPr txBox="1">
            <a:spLocks/>
          </p:cNvSpPr>
          <p:nvPr/>
        </p:nvSpPr>
        <p:spPr>
          <a:xfrm>
            <a:off x="468088" y="2848196"/>
            <a:ext cx="5138057" cy="22206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b="1" dirty="0" smtClean="0"/>
              <a:t>Tema: 3.4. Descripción de las cosas que existen dentro de la casa o habitación.</a:t>
            </a:r>
          </a:p>
          <a:p>
            <a:r>
              <a:rPr lang="es-MX" sz="2400" b="1" dirty="0" smtClean="0"/>
              <a:t>Asignatura: Alemán II</a:t>
            </a:r>
            <a:endParaRPr lang="es-MX" sz="1400" b="1" dirty="0" smtClean="0"/>
          </a:p>
          <a:p>
            <a:r>
              <a:rPr lang="es-MX" sz="2400" b="1" dirty="0" smtClean="0"/>
              <a:t>Profesor (a): L. S. C. Elva Marlen Gómez Rocha</a:t>
            </a:r>
          </a:p>
          <a:p>
            <a:endParaRPr lang="es-MX" sz="1400" b="1" dirty="0" smtClean="0"/>
          </a:p>
          <a:p>
            <a:r>
              <a:rPr lang="es-MX" sz="2400" b="1" dirty="0" smtClean="0"/>
              <a:t>Periodo: Julio – Diciembre 2015</a:t>
            </a:r>
            <a:endParaRPr lang="es-MX" sz="2400" b="1" dirty="0" smtClean="0"/>
          </a:p>
        </p:txBody>
      </p:sp>
    </p:spTree>
    <p:extLst>
      <p:ext uri="{BB962C8B-B14F-4D97-AF65-F5344CB8AC3E}">
        <p14:creationId xmlns:p14="http://schemas.microsoft.com/office/powerpoint/2010/main" val="410290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4414" y="2085339"/>
            <a:ext cx="8229600" cy="3448276"/>
          </a:xfrm>
        </p:spPr>
        <p:txBody>
          <a:bodyPr>
            <a:noAutofit/>
          </a:bodyPr>
          <a:lstStyle/>
          <a:p>
            <a:pPr algn="just"/>
            <a:r>
              <a:rPr lang="es-MX" sz="2800" dirty="0" smtClean="0"/>
              <a:t>Resumen(</a:t>
            </a:r>
            <a:r>
              <a:rPr lang="es-MX" sz="2800" dirty="0" err="1" smtClean="0"/>
              <a:t>abstract</a:t>
            </a:r>
            <a:r>
              <a:rPr lang="es-MX" sz="2800" dirty="0" smtClean="0"/>
              <a:t>):</a:t>
            </a:r>
            <a:r>
              <a:rPr lang="es-MX" sz="2800" dirty="0" smtClean="0"/>
              <a:t/>
            </a:r>
            <a:br>
              <a:rPr lang="es-MX" sz="2800" dirty="0" smtClean="0"/>
            </a:br>
            <a:r>
              <a:rPr lang="es-MX" sz="2800" dirty="0" smtClean="0"/>
              <a:t>Un tema de mucha relevancia para la comunicación mediante una segunda lengua extranjera es la descripción de un entorno en el que </a:t>
            </a:r>
            <a:r>
              <a:rPr lang="es-MX" sz="2800" dirty="0" smtClean="0"/>
              <a:t>vivimos. La </a:t>
            </a:r>
            <a:r>
              <a:rPr lang="es-MX" sz="2800" dirty="0" smtClean="0"/>
              <a:t>casa es uno de </a:t>
            </a:r>
            <a:r>
              <a:rPr lang="es-MX" sz="2800" dirty="0" smtClean="0"/>
              <a:t>ellos, </a:t>
            </a:r>
            <a:r>
              <a:rPr lang="es-MX" sz="2800" dirty="0" smtClean="0"/>
              <a:t>es quizás el más importante porque en la mayoría de los casos, es el lugar favorito de permanencia de una persona.</a:t>
            </a:r>
            <a:endParaRPr lang="es-MX" sz="2800" dirty="0"/>
          </a:p>
        </p:txBody>
      </p:sp>
      <p:sp>
        <p:nvSpPr>
          <p:cNvPr id="4" name="3 CuadroTexto"/>
          <p:cNvSpPr txBox="1"/>
          <p:nvPr/>
        </p:nvSpPr>
        <p:spPr>
          <a:xfrm>
            <a:off x="424543" y="5859304"/>
            <a:ext cx="8719457" cy="369332"/>
          </a:xfrm>
          <a:prstGeom prst="rect">
            <a:avLst/>
          </a:prstGeom>
          <a:noFill/>
        </p:spPr>
        <p:txBody>
          <a:bodyPr wrap="square" rtlCol="0">
            <a:spAutoFit/>
          </a:bodyPr>
          <a:lstStyle/>
          <a:p>
            <a:r>
              <a:rPr lang="es-MX" dirty="0" smtClean="0"/>
              <a:t>Palabras clave (</a:t>
            </a:r>
            <a:r>
              <a:rPr lang="es-MX" dirty="0" err="1" smtClean="0"/>
              <a:t>keywords</a:t>
            </a:r>
            <a:r>
              <a:rPr lang="es-MX" dirty="0" smtClean="0"/>
              <a:t>): </a:t>
            </a:r>
            <a:r>
              <a:rPr lang="es-MX" dirty="0" err="1" smtClean="0"/>
              <a:t>Haus</a:t>
            </a:r>
            <a:r>
              <a:rPr lang="es-MX" dirty="0" smtClean="0"/>
              <a:t>,  </a:t>
            </a:r>
            <a:r>
              <a:rPr lang="es-MX" dirty="0" err="1" smtClean="0"/>
              <a:t>mein</a:t>
            </a:r>
            <a:r>
              <a:rPr lang="es-MX" dirty="0" smtClean="0"/>
              <a:t> </a:t>
            </a:r>
            <a:r>
              <a:rPr lang="es-MX" dirty="0" err="1" smtClean="0"/>
              <a:t>Zuhause</a:t>
            </a:r>
            <a:r>
              <a:rPr lang="es-MX" dirty="0" smtClean="0"/>
              <a:t>, </a:t>
            </a:r>
            <a:r>
              <a:rPr lang="es-MX" dirty="0" err="1" smtClean="0"/>
              <a:t>Zimmer</a:t>
            </a:r>
            <a:r>
              <a:rPr lang="es-MX" dirty="0" smtClean="0"/>
              <a:t>.</a:t>
            </a:r>
            <a:endParaRPr lang="es-MX" dirty="0"/>
          </a:p>
        </p:txBody>
      </p:sp>
      <p:sp>
        <p:nvSpPr>
          <p:cNvPr id="5" name="1 Título"/>
          <p:cNvSpPr txBox="1">
            <a:spLocks/>
          </p:cNvSpPr>
          <p:nvPr/>
        </p:nvSpPr>
        <p:spPr>
          <a:xfrm>
            <a:off x="484414" y="663620"/>
            <a:ext cx="8229600" cy="1421719"/>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b="1" dirty="0"/>
              <a:t>Tema: </a:t>
            </a:r>
            <a:endParaRPr lang="es-MX" b="1" dirty="0" smtClean="0"/>
          </a:p>
          <a:p>
            <a:r>
              <a:rPr lang="es-MX" b="1" dirty="0" smtClean="0"/>
              <a:t>3.4</a:t>
            </a:r>
            <a:r>
              <a:rPr lang="es-MX" b="1" dirty="0"/>
              <a:t>. Descripción de las cosas que existen dentro de la casa o habitación</a:t>
            </a:r>
            <a:r>
              <a:rPr lang="es-MX" b="1" dirty="0" smtClean="0"/>
              <a:t>.</a:t>
            </a:r>
            <a:endParaRPr lang="es-MX" b="1" dirty="0"/>
          </a:p>
        </p:txBody>
      </p:sp>
    </p:spTree>
    <p:extLst>
      <p:ext uri="{BB962C8B-B14F-4D97-AF65-F5344CB8AC3E}">
        <p14:creationId xmlns:p14="http://schemas.microsoft.com/office/powerpoint/2010/main" val="313481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24125" y="1930059"/>
            <a:ext cx="3263267" cy="1712867"/>
          </a:xfrm>
        </p:spPr>
        <p:txBody>
          <a:bodyPr>
            <a:normAutofit/>
          </a:bodyPr>
          <a:lstStyle/>
          <a:p>
            <a:r>
              <a:rPr lang="es-MX" sz="5400" dirty="0" err="1"/>
              <a:t>Mein</a:t>
            </a:r>
            <a:r>
              <a:rPr lang="es-MX" sz="5400" dirty="0"/>
              <a:t> </a:t>
            </a:r>
            <a:r>
              <a:rPr lang="es-MX" sz="5400" dirty="0" err="1"/>
              <a:t>Zuhause</a:t>
            </a:r>
            <a:endParaRPr lang="es-MX" sz="5400" dirty="0"/>
          </a:p>
        </p:txBody>
      </p:sp>
      <p:sp>
        <p:nvSpPr>
          <p:cNvPr id="7" name="Marcador de texto 6"/>
          <p:cNvSpPr>
            <a:spLocks noGrp="1"/>
          </p:cNvSpPr>
          <p:nvPr>
            <p:ph type="body" idx="1"/>
          </p:nvPr>
        </p:nvSpPr>
        <p:spPr>
          <a:xfrm>
            <a:off x="5501728" y="3417751"/>
            <a:ext cx="2818159" cy="1712868"/>
          </a:xfrm>
        </p:spPr>
        <p:txBody>
          <a:bodyPr>
            <a:normAutofit/>
          </a:bodyPr>
          <a:lstStyle/>
          <a:p>
            <a:r>
              <a:rPr lang="es-MX" sz="3600" dirty="0" err="1"/>
              <a:t>Mein</a:t>
            </a:r>
            <a:r>
              <a:rPr lang="es-MX" sz="3600" dirty="0"/>
              <a:t> </a:t>
            </a:r>
            <a:r>
              <a:rPr lang="es-MX" sz="3600" dirty="0" err="1"/>
              <a:t>Zimmer</a:t>
            </a:r>
            <a:endParaRPr lang="es-MX" sz="3600" dirty="0"/>
          </a:p>
        </p:txBody>
      </p:sp>
      <p:pic>
        <p:nvPicPr>
          <p:cNvPr id="8" name="Imagen 7"/>
          <p:cNvPicPr>
            <a:picLocks noChangeAspect="1"/>
          </p:cNvPicPr>
          <p:nvPr/>
        </p:nvPicPr>
        <p:blipFill>
          <a:blip r:embed="rId2"/>
          <a:stretch>
            <a:fillRect/>
          </a:stretch>
        </p:blipFill>
        <p:spPr>
          <a:xfrm>
            <a:off x="4939581" y="987698"/>
            <a:ext cx="3380306" cy="2320063"/>
          </a:xfrm>
          <a:prstGeom prst="rect">
            <a:avLst/>
          </a:prstGeom>
        </p:spPr>
      </p:pic>
      <p:pic>
        <p:nvPicPr>
          <p:cNvPr id="9" name="Imagen 8"/>
          <p:cNvPicPr>
            <a:picLocks noChangeAspect="1"/>
          </p:cNvPicPr>
          <p:nvPr/>
        </p:nvPicPr>
        <p:blipFill>
          <a:blip r:embed="rId3"/>
          <a:stretch>
            <a:fillRect/>
          </a:stretch>
        </p:blipFill>
        <p:spPr>
          <a:xfrm>
            <a:off x="824125" y="3642926"/>
            <a:ext cx="3144426" cy="2355284"/>
          </a:xfrm>
          <a:prstGeom prst="rect">
            <a:avLst/>
          </a:prstGeom>
        </p:spPr>
      </p:pic>
    </p:spTree>
    <p:extLst>
      <p:ext uri="{BB962C8B-B14F-4D97-AF65-F5344CB8AC3E}">
        <p14:creationId xmlns:p14="http://schemas.microsoft.com/office/powerpoint/2010/main" val="372207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671488" y="789051"/>
            <a:ext cx="7944191" cy="5327269"/>
            <a:chOff x="671489" y="789051"/>
            <a:chExt cx="7570810" cy="4811859"/>
          </a:xfrm>
        </p:grpSpPr>
        <p:pic>
          <p:nvPicPr>
            <p:cNvPr id="1026" name="Picture 2" descr="http://www.decomoderna.com/Imagenes/habitacion-juvenil-moderna-de-tonos-naranj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89" y="789051"/>
              <a:ext cx="7366124" cy="481185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24500" y="1145806"/>
              <a:ext cx="1498600" cy="369332"/>
            </a:xfrm>
            <a:prstGeom prst="rect">
              <a:avLst/>
            </a:prstGeom>
            <a:solidFill>
              <a:schemeClr val="accent6">
                <a:lumMod val="20000"/>
                <a:lumOff val="80000"/>
              </a:schemeClr>
            </a:solidFill>
          </p:spPr>
          <p:txBody>
            <a:bodyPr wrap="square" rtlCol="0">
              <a:spAutoFit/>
            </a:bodyPr>
            <a:lstStyle/>
            <a:p>
              <a:r>
                <a:rPr lang="es-MX" b="1" dirty="0" err="1" smtClean="0">
                  <a:solidFill>
                    <a:srgbClr val="00B050"/>
                  </a:solidFill>
                </a:rPr>
                <a:t>Bücherregal</a:t>
              </a:r>
              <a:endParaRPr lang="es-MX" b="1" dirty="0">
                <a:solidFill>
                  <a:srgbClr val="00B050"/>
                </a:solidFill>
              </a:endParaRPr>
            </a:p>
          </p:txBody>
        </p:sp>
        <p:sp>
          <p:nvSpPr>
            <p:cNvPr id="4" name="CuadroTexto 3"/>
            <p:cNvSpPr txBox="1"/>
            <p:nvPr/>
          </p:nvSpPr>
          <p:spPr>
            <a:xfrm rot="1552708">
              <a:off x="6603999" y="2057814"/>
              <a:ext cx="1638300" cy="369332"/>
            </a:xfrm>
            <a:prstGeom prst="rect">
              <a:avLst/>
            </a:prstGeom>
            <a:noFill/>
          </p:spPr>
          <p:txBody>
            <a:bodyPr wrap="square" rtlCol="0">
              <a:spAutoFit/>
            </a:bodyPr>
            <a:lstStyle/>
            <a:p>
              <a:r>
                <a:rPr lang="es-MX" b="1" dirty="0" err="1" smtClean="0">
                  <a:solidFill>
                    <a:schemeClr val="accent1"/>
                  </a:solidFill>
                </a:rPr>
                <a:t>Kleiderschrank</a:t>
              </a:r>
              <a:endParaRPr lang="es-MX" b="1" dirty="0">
                <a:solidFill>
                  <a:schemeClr val="accent1"/>
                </a:solidFill>
              </a:endParaRPr>
            </a:p>
          </p:txBody>
        </p:sp>
        <p:sp>
          <p:nvSpPr>
            <p:cNvPr id="5" name="CuadroTexto 4"/>
            <p:cNvSpPr txBox="1"/>
            <p:nvPr/>
          </p:nvSpPr>
          <p:spPr>
            <a:xfrm>
              <a:off x="3060700" y="5020587"/>
              <a:ext cx="1498600" cy="461665"/>
            </a:xfrm>
            <a:prstGeom prst="rect">
              <a:avLst/>
            </a:prstGeom>
            <a:noFill/>
          </p:spPr>
          <p:txBody>
            <a:bodyPr wrap="square" rtlCol="0">
              <a:spAutoFit/>
            </a:bodyPr>
            <a:lstStyle/>
            <a:p>
              <a:r>
                <a:rPr lang="es-MX" sz="2400" b="1" dirty="0" err="1" smtClean="0">
                  <a:solidFill>
                    <a:schemeClr val="accent1"/>
                  </a:solidFill>
                </a:rPr>
                <a:t>Teppich</a:t>
              </a:r>
              <a:endParaRPr lang="es-MX" sz="2400" b="1" dirty="0">
                <a:solidFill>
                  <a:schemeClr val="accent1"/>
                </a:solidFill>
              </a:endParaRPr>
            </a:p>
          </p:txBody>
        </p:sp>
        <p:sp>
          <p:nvSpPr>
            <p:cNvPr id="6" name="CuadroTexto 5"/>
            <p:cNvSpPr txBox="1"/>
            <p:nvPr/>
          </p:nvSpPr>
          <p:spPr>
            <a:xfrm>
              <a:off x="2616200" y="3391436"/>
              <a:ext cx="1498600" cy="523220"/>
            </a:xfrm>
            <a:prstGeom prst="rect">
              <a:avLst/>
            </a:prstGeom>
            <a:noFill/>
          </p:spPr>
          <p:txBody>
            <a:bodyPr wrap="square" rtlCol="0">
              <a:spAutoFit/>
            </a:bodyPr>
            <a:lstStyle/>
            <a:p>
              <a:r>
                <a:rPr lang="es-MX" sz="2800" b="1" dirty="0" err="1" smtClean="0">
                  <a:solidFill>
                    <a:srgbClr val="00B050"/>
                  </a:solidFill>
                </a:rPr>
                <a:t>Bett</a:t>
              </a:r>
              <a:endParaRPr lang="es-MX" sz="2800" b="1" dirty="0">
                <a:solidFill>
                  <a:srgbClr val="00B050"/>
                </a:solidFill>
              </a:endParaRPr>
            </a:p>
          </p:txBody>
        </p:sp>
        <p:sp>
          <p:nvSpPr>
            <p:cNvPr id="7" name="CuadroTexto 6"/>
            <p:cNvSpPr txBox="1"/>
            <p:nvPr/>
          </p:nvSpPr>
          <p:spPr>
            <a:xfrm>
              <a:off x="3759200" y="3335842"/>
              <a:ext cx="1498600" cy="400110"/>
            </a:xfrm>
            <a:prstGeom prst="rect">
              <a:avLst/>
            </a:prstGeom>
            <a:noFill/>
          </p:spPr>
          <p:txBody>
            <a:bodyPr wrap="square" rtlCol="0">
              <a:spAutoFit/>
            </a:bodyPr>
            <a:lstStyle/>
            <a:p>
              <a:r>
                <a:rPr lang="es-MX" sz="2000" b="1" dirty="0" err="1" smtClean="0">
                  <a:solidFill>
                    <a:srgbClr val="0070C0"/>
                  </a:solidFill>
                </a:rPr>
                <a:t>Schreibtisch</a:t>
              </a:r>
              <a:endParaRPr lang="es-MX" sz="2000" b="1" dirty="0">
                <a:solidFill>
                  <a:srgbClr val="0070C0"/>
                </a:solidFill>
              </a:endParaRPr>
            </a:p>
          </p:txBody>
        </p:sp>
        <p:sp>
          <p:nvSpPr>
            <p:cNvPr id="8" name="CuadroTexto 7"/>
            <p:cNvSpPr txBox="1"/>
            <p:nvPr/>
          </p:nvSpPr>
          <p:spPr>
            <a:xfrm>
              <a:off x="3276600" y="2597456"/>
              <a:ext cx="1498600" cy="400110"/>
            </a:xfrm>
            <a:prstGeom prst="rect">
              <a:avLst/>
            </a:prstGeom>
            <a:noFill/>
          </p:spPr>
          <p:txBody>
            <a:bodyPr wrap="square" rtlCol="0">
              <a:spAutoFit/>
            </a:bodyPr>
            <a:lstStyle/>
            <a:p>
              <a:r>
                <a:rPr lang="es-MX" sz="2000" b="1" dirty="0" err="1" smtClean="0">
                  <a:solidFill>
                    <a:srgbClr val="FF0000"/>
                  </a:solidFill>
                </a:rPr>
                <a:t>Lampe</a:t>
              </a:r>
              <a:endParaRPr lang="es-MX" sz="2000" b="1" dirty="0">
                <a:solidFill>
                  <a:srgbClr val="FF0000"/>
                </a:solidFill>
              </a:endParaRPr>
            </a:p>
          </p:txBody>
        </p:sp>
        <p:sp>
          <p:nvSpPr>
            <p:cNvPr id="9" name="CuadroTexto 8"/>
            <p:cNvSpPr txBox="1"/>
            <p:nvPr/>
          </p:nvSpPr>
          <p:spPr>
            <a:xfrm>
              <a:off x="4354551" y="2881250"/>
              <a:ext cx="1498600" cy="461665"/>
            </a:xfrm>
            <a:prstGeom prst="rect">
              <a:avLst/>
            </a:prstGeom>
            <a:noFill/>
          </p:spPr>
          <p:txBody>
            <a:bodyPr wrap="square" rtlCol="0">
              <a:spAutoFit/>
            </a:bodyPr>
            <a:lstStyle/>
            <a:p>
              <a:r>
                <a:rPr lang="es-MX" sz="2400" b="1" dirty="0" err="1" smtClean="0">
                  <a:solidFill>
                    <a:srgbClr val="0070C0"/>
                  </a:solidFill>
                </a:rPr>
                <a:t>Stuhl</a:t>
              </a:r>
              <a:endParaRPr lang="es-MX" sz="2400" b="1" dirty="0">
                <a:solidFill>
                  <a:srgbClr val="0070C0"/>
                </a:solidFill>
              </a:endParaRPr>
            </a:p>
          </p:txBody>
        </p:sp>
        <p:sp>
          <p:nvSpPr>
            <p:cNvPr id="10" name="CuadroTexto 9"/>
            <p:cNvSpPr txBox="1"/>
            <p:nvPr/>
          </p:nvSpPr>
          <p:spPr>
            <a:xfrm>
              <a:off x="4735551" y="2128857"/>
              <a:ext cx="1498600" cy="400110"/>
            </a:xfrm>
            <a:prstGeom prst="rect">
              <a:avLst/>
            </a:prstGeom>
            <a:noFill/>
          </p:spPr>
          <p:txBody>
            <a:bodyPr wrap="square" rtlCol="0">
              <a:spAutoFit/>
            </a:bodyPr>
            <a:lstStyle/>
            <a:p>
              <a:r>
                <a:rPr lang="es-MX" sz="2000" b="1" dirty="0" err="1" smtClean="0">
                  <a:solidFill>
                    <a:srgbClr val="FF0000"/>
                  </a:solidFill>
                </a:rPr>
                <a:t>Pflanze</a:t>
              </a:r>
              <a:endParaRPr lang="es-MX" sz="2000" b="1" dirty="0">
                <a:solidFill>
                  <a:srgbClr val="FF0000"/>
                </a:solidFill>
              </a:endParaRPr>
            </a:p>
          </p:txBody>
        </p:sp>
      </p:grpSp>
    </p:spTree>
    <p:extLst>
      <p:ext uri="{BB962C8B-B14F-4D97-AF65-F5344CB8AC3E}">
        <p14:creationId xmlns:p14="http://schemas.microsoft.com/office/powerpoint/2010/main" val="264199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939801" y="76200"/>
            <a:ext cx="8267700" cy="6068577"/>
            <a:chOff x="1028701" y="0"/>
            <a:chExt cx="8267700" cy="6068577"/>
          </a:xfrm>
        </p:grpSpPr>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1310" r="98472">
                          <a14:foregroundMark x1="75764" y1="76429" x2="75764" y2="76429"/>
                          <a14:foregroundMark x1="80131" y1="76429" x2="80131" y2="76429"/>
                          <a14:foregroundMark x1="97380" y1="80000" x2="97380" y2="80000"/>
                          <a14:foregroundMark x1="90830" y1="76667" x2="90830" y2="76667"/>
                          <a14:foregroundMark x1="95415" y1="77143" x2="95415" y2="77143"/>
                          <a14:foregroundMark x1="1310" y1="80476" x2="1310" y2="80476"/>
                          <a14:foregroundMark x1="11135" y1="83810" x2="11135" y2="83810"/>
                          <a14:foregroundMark x1="16594" y1="90714" x2="16594" y2="90714"/>
                          <a14:foregroundMark x1="18996" y1="83810" x2="18996" y2="83810"/>
                          <a14:foregroundMark x1="10044" y1="88571" x2="10044" y2="88571"/>
                          <a14:foregroundMark x1="5240" y1="91190" x2="5240" y2="91190"/>
                          <a14:foregroundMark x1="34498" y1="98571" x2="34498" y2="98571"/>
                          <a14:foregroundMark x1="55677" y1="98810" x2="55677" y2="98810"/>
                        </a14:backgroundRemoval>
                      </a14:imgEffect>
                    </a14:imgLayer>
                  </a14:imgProps>
                </a:ext>
                <a:ext uri="{28A0092B-C50C-407E-A947-70E740481C1C}">
                  <a14:useLocalDpi xmlns:a14="http://schemas.microsoft.com/office/drawing/2010/main" val="0"/>
                </a:ext>
              </a:extLst>
            </a:blip>
            <a:srcRect l="-409" t="419" r="-12126" b="-419"/>
            <a:stretch/>
          </p:blipFill>
          <p:spPr>
            <a:xfrm>
              <a:off x="1028701" y="0"/>
              <a:ext cx="8267700" cy="6068577"/>
            </a:xfrm>
            <a:prstGeom prst="rect">
              <a:avLst/>
            </a:prstGeom>
          </p:spPr>
        </p:pic>
        <p:sp>
          <p:nvSpPr>
            <p:cNvPr id="4" name="CuadroTexto 3"/>
            <p:cNvSpPr txBox="1"/>
            <p:nvPr/>
          </p:nvSpPr>
          <p:spPr>
            <a:xfrm>
              <a:off x="3788612" y="5307159"/>
              <a:ext cx="1636123" cy="415498"/>
            </a:xfrm>
            <a:prstGeom prst="rect">
              <a:avLst/>
            </a:prstGeom>
            <a:noFill/>
          </p:spPr>
          <p:txBody>
            <a:bodyPr wrap="square" rtlCol="0">
              <a:spAutoFit/>
            </a:bodyPr>
            <a:lstStyle/>
            <a:p>
              <a:r>
                <a:rPr lang="es-MX" sz="2100" b="1" dirty="0"/>
                <a:t>Der </a:t>
              </a:r>
              <a:r>
                <a:rPr lang="es-MX" sz="2100" b="1" dirty="0" err="1"/>
                <a:t>Keller</a:t>
              </a:r>
              <a:endParaRPr lang="es-MX" sz="2100" b="1" dirty="0"/>
            </a:p>
          </p:txBody>
        </p:sp>
        <p:sp>
          <p:nvSpPr>
            <p:cNvPr id="5" name="CuadroTexto 4"/>
            <p:cNvSpPr txBox="1"/>
            <p:nvPr/>
          </p:nvSpPr>
          <p:spPr>
            <a:xfrm rot="1879092">
              <a:off x="3820083" y="1876689"/>
              <a:ext cx="1819003" cy="738664"/>
            </a:xfrm>
            <a:prstGeom prst="rect">
              <a:avLst/>
            </a:prstGeom>
            <a:noFill/>
          </p:spPr>
          <p:txBody>
            <a:bodyPr wrap="square" rtlCol="0">
              <a:spAutoFit/>
            </a:bodyPr>
            <a:lstStyle/>
            <a:p>
              <a:pPr algn="ctr"/>
              <a:r>
                <a:rPr lang="es-MX" sz="2100" b="1" dirty="0"/>
                <a:t>Das </a:t>
              </a:r>
              <a:r>
                <a:rPr lang="es-MX" sz="2100" b="1" dirty="0" err="1"/>
                <a:t>Badezimmer</a:t>
              </a:r>
              <a:endParaRPr lang="es-MX" sz="2100" b="1" dirty="0"/>
            </a:p>
          </p:txBody>
        </p:sp>
        <p:sp>
          <p:nvSpPr>
            <p:cNvPr id="6" name="CuadroTexto 5"/>
            <p:cNvSpPr txBox="1"/>
            <p:nvPr/>
          </p:nvSpPr>
          <p:spPr>
            <a:xfrm rot="1879092">
              <a:off x="5910592" y="1876072"/>
              <a:ext cx="2014277" cy="738664"/>
            </a:xfrm>
            <a:prstGeom prst="rect">
              <a:avLst/>
            </a:prstGeom>
            <a:noFill/>
          </p:spPr>
          <p:txBody>
            <a:bodyPr wrap="square" rtlCol="0">
              <a:spAutoFit/>
            </a:bodyPr>
            <a:lstStyle/>
            <a:p>
              <a:pPr algn="ctr"/>
              <a:r>
                <a:rPr lang="es-MX" sz="2100" b="1" dirty="0"/>
                <a:t>Das </a:t>
              </a:r>
              <a:r>
                <a:rPr lang="es-MX" sz="2100" b="1" dirty="0" err="1"/>
                <a:t>Schlafzimmer</a:t>
              </a:r>
              <a:endParaRPr lang="es-MX" sz="2100" b="1" dirty="0"/>
            </a:p>
          </p:txBody>
        </p:sp>
        <p:sp>
          <p:nvSpPr>
            <p:cNvPr id="7" name="CuadroTexto 6"/>
            <p:cNvSpPr txBox="1"/>
            <p:nvPr/>
          </p:nvSpPr>
          <p:spPr>
            <a:xfrm rot="1879092">
              <a:off x="1930879" y="1825937"/>
              <a:ext cx="2014277" cy="738664"/>
            </a:xfrm>
            <a:prstGeom prst="rect">
              <a:avLst/>
            </a:prstGeom>
            <a:noFill/>
          </p:spPr>
          <p:txBody>
            <a:bodyPr wrap="square" rtlCol="0">
              <a:spAutoFit/>
            </a:bodyPr>
            <a:lstStyle/>
            <a:p>
              <a:pPr algn="ctr"/>
              <a:r>
                <a:rPr lang="es-MX" sz="2100" b="1" dirty="0"/>
                <a:t>Das </a:t>
              </a:r>
              <a:r>
                <a:rPr lang="es-MX" sz="2100" b="1" dirty="0" err="1"/>
                <a:t>Schlafzimmer</a:t>
              </a:r>
              <a:endParaRPr lang="es-MX" sz="2100" b="1" dirty="0"/>
            </a:p>
          </p:txBody>
        </p:sp>
        <p:sp>
          <p:nvSpPr>
            <p:cNvPr id="8" name="CuadroTexto 7"/>
            <p:cNvSpPr txBox="1"/>
            <p:nvPr/>
          </p:nvSpPr>
          <p:spPr>
            <a:xfrm>
              <a:off x="2499117" y="3443436"/>
              <a:ext cx="2014277" cy="738664"/>
            </a:xfrm>
            <a:prstGeom prst="rect">
              <a:avLst/>
            </a:prstGeom>
            <a:noFill/>
          </p:spPr>
          <p:txBody>
            <a:bodyPr wrap="square" rtlCol="0">
              <a:spAutoFit/>
            </a:bodyPr>
            <a:lstStyle/>
            <a:p>
              <a:pPr algn="ctr"/>
              <a:r>
                <a:rPr lang="es-MX" sz="2100" b="1" dirty="0"/>
                <a:t>Das </a:t>
              </a:r>
              <a:r>
                <a:rPr lang="es-MX" sz="2100" b="1" dirty="0" err="1"/>
                <a:t>Wohnzimmer</a:t>
              </a:r>
              <a:endParaRPr lang="es-MX" sz="2100" b="1" dirty="0"/>
            </a:p>
          </p:txBody>
        </p:sp>
        <p:sp>
          <p:nvSpPr>
            <p:cNvPr id="9" name="CuadroTexto 8"/>
            <p:cNvSpPr txBox="1"/>
            <p:nvPr/>
          </p:nvSpPr>
          <p:spPr>
            <a:xfrm>
              <a:off x="5983810" y="3953253"/>
              <a:ext cx="2014277" cy="415498"/>
            </a:xfrm>
            <a:prstGeom prst="rect">
              <a:avLst/>
            </a:prstGeom>
            <a:noFill/>
          </p:spPr>
          <p:txBody>
            <a:bodyPr wrap="square" rtlCol="0">
              <a:spAutoFit/>
            </a:bodyPr>
            <a:lstStyle/>
            <a:p>
              <a:pPr algn="ctr"/>
              <a:r>
                <a:rPr lang="es-MX" sz="2100" b="1" dirty="0"/>
                <a:t>Die </a:t>
              </a:r>
              <a:r>
                <a:rPr lang="es-MX" sz="2100" b="1" dirty="0" err="1"/>
                <a:t>Küche</a:t>
              </a:r>
              <a:endParaRPr lang="es-MX" sz="2100" b="1" dirty="0"/>
            </a:p>
          </p:txBody>
        </p:sp>
        <p:sp>
          <p:nvSpPr>
            <p:cNvPr id="10" name="CuadroTexto 9"/>
            <p:cNvSpPr txBox="1"/>
            <p:nvPr/>
          </p:nvSpPr>
          <p:spPr>
            <a:xfrm>
              <a:off x="5060951" y="518648"/>
              <a:ext cx="2100035" cy="738664"/>
            </a:xfrm>
            <a:prstGeom prst="rect">
              <a:avLst/>
            </a:prstGeom>
            <a:noFill/>
            <a:ln>
              <a:solidFill>
                <a:schemeClr val="tx1"/>
              </a:solidFill>
              <a:prstDash val="sysDot"/>
            </a:ln>
          </p:spPr>
          <p:txBody>
            <a:bodyPr wrap="square" rtlCol="0">
              <a:spAutoFit/>
            </a:bodyPr>
            <a:lstStyle/>
            <a:p>
              <a:pPr algn="ctr"/>
              <a:r>
                <a:rPr lang="es-MX" sz="2100" b="1" dirty="0"/>
                <a:t>Das </a:t>
              </a:r>
              <a:r>
                <a:rPr lang="es-MX" sz="2100" b="1" dirty="0" err="1"/>
                <a:t>Dachgeschoss</a:t>
              </a:r>
              <a:endParaRPr lang="es-MX" sz="2100" b="1" dirty="0"/>
            </a:p>
          </p:txBody>
        </p:sp>
      </p:grpSp>
    </p:spTree>
    <p:extLst>
      <p:ext uri="{BB962C8B-B14F-4D97-AF65-F5344CB8AC3E}">
        <p14:creationId xmlns:p14="http://schemas.microsoft.com/office/powerpoint/2010/main" val="63779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44500" y="33338"/>
            <a:ext cx="8229600" cy="1143000"/>
          </a:xfrm>
        </p:spPr>
        <p:txBody>
          <a:bodyPr/>
          <a:lstStyle/>
          <a:p>
            <a:pPr algn="ctr"/>
            <a:r>
              <a:rPr lang="es-MX" dirty="0" err="1" smtClean="0"/>
              <a:t>Übung</a:t>
            </a:r>
            <a:endParaRPr lang="es-MX" dirty="0"/>
          </a:p>
        </p:txBody>
      </p:sp>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845" t="59472" r="3262" b="5742"/>
          <a:stretch/>
        </p:blipFill>
        <p:spPr>
          <a:xfrm>
            <a:off x="627379" y="1170940"/>
            <a:ext cx="8333379" cy="4749800"/>
          </a:xfrm>
          <a:prstGeom prst="rect">
            <a:avLst/>
          </a:prstGeom>
        </p:spPr>
      </p:pic>
    </p:spTree>
    <p:extLst>
      <p:ext uri="{BB962C8B-B14F-4D97-AF65-F5344CB8AC3E}">
        <p14:creationId xmlns:p14="http://schemas.microsoft.com/office/powerpoint/2010/main" val="270613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01040" y="1778318"/>
            <a:ext cx="8229600" cy="476476"/>
          </a:xfrm>
        </p:spPr>
        <p:txBody>
          <a:bodyPr>
            <a:noAutofit/>
          </a:bodyPr>
          <a:lstStyle/>
          <a:p>
            <a:pPr algn="just"/>
            <a:r>
              <a:rPr lang="es-MX" sz="2800" b="1" dirty="0" smtClean="0"/>
              <a:t>Referencia bibliográfica, </a:t>
            </a:r>
            <a:r>
              <a:rPr lang="es-MX" sz="2800" b="1" dirty="0" err="1" smtClean="0"/>
              <a:t>infográficas</a:t>
            </a:r>
            <a:r>
              <a:rPr lang="es-MX" sz="2800" b="1" dirty="0" smtClean="0"/>
              <a:t> y/o </a:t>
            </a:r>
            <a:r>
              <a:rPr lang="es-MX" sz="2800" b="1" dirty="0" err="1" smtClean="0"/>
              <a:t>cibergráficas</a:t>
            </a:r>
            <a:r>
              <a:rPr lang="es-MX" sz="2800" b="1" dirty="0" smtClean="0"/>
              <a:t> </a:t>
            </a:r>
            <a:endParaRPr lang="es-MX" sz="2800" b="1" dirty="0"/>
          </a:p>
        </p:txBody>
      </p:sp>
      <p:sp>
        <p:nvSpPr>
          <p:cNvPr id="5" name="4 Marcador de contenido"/>
          <p:cNvSpPr>
            <a:spLocks noGrp="1"/>
          </p:cNvSpPr>
          <p:nvPr>
            <p:ph idx="1"/>
          </p:nvPr>
        </p:nvSpPr>
        <p:spPr>
          <a:xfrm>
            <a:off x="669290" y="2679065"/>
            <a:ext cx="7886700" cy="2563495"/>
          </a:xfrm>
        </p:spPr>
        <p:txBody>
          <a:bodyPr/>
          <a:lstStyle/>
          <a:p>
            <a:pPr algn="just"/>
            <a:r>
              <a:rPr lang="de-DE" i="1" dirty="0"/>
              <a:t>Team Deutsch. Deutsch für Jugendliche. </a:t>
            </a:r>
            <a:r>
              <a:rPr lang="es-MX" i="1" dirty="0" err="1"/>
              <a:t>Kursbuch</a:t>
            </a:r>
            <a:r>
              <a:rPr lang="es-MX" i="1" dirty="0"/>
              <a:t>.</a:t>
            </a:r>
            <a:r>
              <a:rPr lang="es-MX" dirty="0"/>
              <a:t> (2008). </a:t>
            </a:r>
            <a:r>
              <a:rPr lang="es-MX" dirty="0" err="1"/>
              <a:t>Klett</a:t>
            </a:r>
            <a:r>
              <a:rPr lang="es-MX" dirty="0"/>
              <a:t>.</a:t>
            </a:r>
          </a:p>
          <a:p>
            <a:pPr algn="just"/>
            <a:r>
              <a:rPr lang="de-DE" i="1" dirty="0"/>
              <a:t>Team Deutsch. Deutsch für Jugendliche. </a:t>
            </a:r>
            <a:r>
              <a:rPr lang="es-MX" i="1" dirty="0" err="1" smtClean="0"/>
              <a:t>Arbeitsbuch</a:t>
            </a:r>
            <a:r>
              <a:rPr lang="es-MX" i="1" dirty="0"/>
              <a:t>.</a:t>
            </a:r>
            <a:r>
              <a:rPr lang="es-MX" dirty="0"/>
              <a:t> (2008). </a:t>
            </a:r>
            <a:r>
              <a:rPr lang="es-MX" dirty="0" err="1"/>
              <a:t>Klett</a:t>
            </a:r>
            <a:r>
              <a:rPr lang="es-MX" dirty="0"/>
              <a:t>.</a:t>
            </a:r>
          </a:p>
          <a:p>
            <a:pPr algn="just"/>
            <a:endParaRPr lang="es-MX" dirty="0"/>
          </a:p>
        </p:txBody>
      </p:sp>
    </p:spTree>
    <p:extLst>
      <p:ext uri="{BB962C8B-B14F-4D97-AF65-F5344CB8AC3E}">
        <p14:creationId xmlns:p14="http://schemas.microsoft.com/office/powerpoint/2010/main" val="1506666993"/>
      </p:ext>
    </p:extLst>
  </p:cSld>
  <p:clrMapOvr>
    <a:masterClrMapping/>
  </p:clrMapOvr>
</p:sld>
</file>

<file path=ppt/theme/theme1.xml><?xml version="1.0" encoding="utf-8"?>
<a:theme xmlns:a="http://schemas.openxmlformats.org/drawingml/2006/main" name="platillap1">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ción1" id="{40EF26CC-2B0E-4340-926D-D358EA10074E}" vid="{07351E3D-ACB0-479B-AB9F-2E1FE40F3594}"/>
    </a:ext>
  </a:extLst>
</a:theme>
</file>

<file path=docProps/app.xml><?xml version="1.0" encoding="utf-8"?>
<Properties xmlns="http://schemas.openxmlformats.org/officeDocument/2006/extended-properties" xmlns:vt="http://schemas.openxmlformats.org/officeDocument/2006/docPropsVTypes">
  <Template>platillap1</Template>
  <TotalTime>18</TotalTime>
  <Words>136</Words>
  <Application>Microsoft Office PowerPoint</Application>
  <PresentationFormat>Presentación en pantalla (4:3)</PresentationFormat>
  <Paragraphs>31</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platillap1</vt:lpstr>
      <vt:lpstr>Presentación de PowerPoint</vt:lpstr>
      <vt:lpstr>Presentación de PowerPoint</vt:lpstr>
      <vt:lpstr>Resumen(abstract): Un tema de mucha relevancia para la comunicación mediante una segunda lengua extranjera es la descripción de un entorno en el que vivimos. La casa es uno de ellos, es quizás el más importante porque en la mayoría de los casos, es el lugar favorito de permanencia de una persona.</vt:lpstr>
      <vt:lpstr>Mein Zuhause</vt:lpstr>
      <vt:lpstr>Presentación de PowerPoint</vt:lpstr>
      <vt:lpstr>Presentación de PowerPoint</vt:lpstr>
      <vt:lpstr>Übung</vt:lpstr>
      <vt:lpstr>Referencia bibliográfica, infográficas y/o cibergráficas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Marlen Gómez Rocha, L.S.C.</dc:creator>
  <cp:lastModifiedBy>Marlen Gómez Rocha, L.S.C.</cp:lastModifiedBy>
  <cp:revision>3</cp:revision>
  <dcterms:created xsi:type="dcterms:W3CDTF">2015-10-28T18:15:20Z</dcterms:created>
  <dcterms:modified xsi:type="dcterms:W3CDTF">2015-10-28T18:33:30Z</dcterms:modified>
</cp:coreProperties>
</file>