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1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2E631A-29F2-4F62-B4AE-E9F591BD1837}" type="datetimeFigureOut">
              <a:rPr lang="es-MX" smtClean="0"/>
              <a:t>28/10/2015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11FA8-82F4-48D1-8099-BE86A2FF10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4348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F7C4-F47F-4D87-90CD-F191C03A1EFA}" type="datetime1">
              <a:rPr lang="es-MX" smtClean="0"/>
              <a:t>28/10/2015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L.S.C. Elva Marlen Gómez Rocha - Álgebra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083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8C7D-234D-43B8-937F-B424E4FD642C}" type="datetime1">
              <a:rPr lang="es-MX" smtClean="0"/>
              <a:t>28/10/2015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L.S.C. Elva Marlen Gómez Rocha - Álgebra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1179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7FF90-0E06-424F-84BC-7F1FA6BE09F6}" type="datetime1">
              <a:rPr lang="es-MX" smtClean="0"/>
              <a:t>28/10/2015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L.S.C. Elva Marlen Gómez Rocha - Álgebra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987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CCB9-A4BE-4951-803D-B2E5E6274391}" type="datetime1">
              <a:rPr lang="es-MX" smtClean="0"/>
              <a:t>28/10/2015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L.S.C. Elva Marlen Gómez Rocha - Álgebra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7280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4706-049C-4A44-9F38-E1CF48033B44}" type="datetime1">
              <a:rPr lang="es-MX" smtClean="0"/>
              <a:t>28/10/2015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L.S.C. Elva Marlen Gómez Rocha - Álgebra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3860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F87F4-7DD8-44C1-A437-C8FD37DE9D70}" type="datetime1">
              <a:rPr lang="es-MX" smtClean="0"/>
              <a:t>28/10/2015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L.S.C. Elva Marlen Gómez Rocha - Álgebra</a:t>
            </a:r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7765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7690-0D04-4A53-B63D-E5438EBBF47E}" type="datetime1">
              <a:rPr lang="es-MX" smtClean="0"/>
              <a:t>28/10/2015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L.S.C. Elva Marlen Gómez Rocha - Álgebra</a:t>
            </a:r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610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B8AEF-10CE-4C29-A775-5CBB8A30E774}" type="datetime1">
              <a:rPr lang="es-MX" smtClean="0"/>
              <a:t>28/10/2015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L.S.C. Elva Marlen Gómez Rocha - Álgebra</a:t>
            </a:r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5775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7ED7-10CA-4075-BA30-7A4BA3533B85}" type="datetime1">
              <a:rPr lang="es-MX" smtClean="0"/>
              <a:t>28/10/2015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L.S.C. Elva Marlen Gómez Rocha - Álgebra</a:t>
            </a:r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3887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B4076-591F-4FE9-B450-38C7EFC62F27}" type="datetime1">
              <a:rPr lang="es-MX" smtClean="0"/>
              <a:t>28/10/2015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L.S.C. Elva Marlen Gómez Rocha - Álgebra</a:t>
            </a:r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5326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F2E98-B615-4C43-9795-2E0FDA7E0F46}" type="datetime1">
              <a:rPr lang="es-MX" smtClean="0"/>
              <a:t>28/10/2015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L.S.C. Elva Marlen Gómez Rocha - Álgebra</a:t>
            </a:r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368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05772-DDCF-4A1B-A6D2-1083F37539C5}" type="datetime1">
              <a:rPr lang="es-MX" smtClean="0"/>
              <a:t>28/10/2015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MX" smtClean="0"/>
              <a:t>L.S.C. Elva Marlen Gómez Rocha - Álgebra</a:t>
            </a:r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  <p:pic>
        <p:nvPicPr>
          <p:cNvPr id="9" name="Picture 1" descr="logo prepa1-01.png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17" y="0"/>
            <a:ext cx="1983090" cy="1139275"/>
          </a:xfrm>
          <a:prstGeom prst="rect">
            <a:avLst/>
          </a:prstGeom>
        </p:spPr>
      </p:pic>
      <p:pic>
        <p:nvPicPr>
          <p:cNvPr id="10" name="Picture 2" descr="logo prepa1-02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520" y="5373076"/>
            <a:ext cx="2403760" cy="125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303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L.S.C. Elva Marlen Gómez Rocha - Álgebra</a:t>
            </a:r>
            <a:endParaRPr lang="es-MX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872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7922" y="1077612"/>
            <a:ext cx="8272212" cy="1013800"/>
          </a:xfrm>
        </p:spPr>
        <p:txBody>
          <a:bodyPr>
            <a:noAutofit/>
          </a:bodyPr>
          <a:lstStyle/>
          <a:p>
            <a:pPr algn="r"/>
            <a:r>
              <a:rPr lang="es-MX" b="1" dirty="0">
                <a:solidFill>
                  <a:srgbClr val="FF6600"/>
                </a:solidFill>
                <a:latin typeface="CoolveticaRg-Regular"/>
                <a:cs typeface="CoolveticaRg-Regular"/>
              </a:rPr>
              <a:t>Ejercicios propuestos para </a:t>
            </a:r>
            <a:r>
              <a:rPr lang="es-MX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producto final de aprendizaje</a:t>
            </a:r>
            <a:endParaRPr lang="es-MX" b="1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27203"/>
              </p:ext>
            </p:extLst>
          </p:nvPr>
        </p:nvGraphicFramePr>
        <p:xfrm>
          <a:off x="247904" y="2196342"/>
          <a:ext cx="8476488" cy="3767917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1120348"/>
                <a:gridCol w="7356140"/>
              </a:tblGrid>
              <a:tr h="364317">
                <a:tc>
                  <a:txBody>
                    <a:bodyPr/>
                    <a:lstStyle/>
                    <a:p>
                      <a:pPr algn="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Modalidad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64" marR="22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Individual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64" marR="22764" marT="0" marB="0"/>
                </a:tc>
              </a:tr>
              <a:tr h="2824141">
                <a:tc>
                  <a:txBody>
                    <a:bodyPr/>
                    <a:lstStyle/>
                    <a:p>
                      <a:pPr algn="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Instrucciones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64" marR="22764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2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MX" sz="1800" dirty="0">
                          <a:effectLst/>
                        </a:rPr>
                        <a:t>Resolver </a:t>
                      </a:r>
                      <a:r>
                        <a:rPr lang="es-MX" sz="1800" dirty="0" smtClean="0">
                          <a:effectLst/>
                        </a:rPr>
                        <a:t>el </a:t>
                      </a:r>
                      <a:r>
                        <a:rPr lang="es-MX" sz="1800" dirty="0">
                          <a:effectLst/>
                        </a:rPr>
                        <a:t>siguientes </a:t>
                      </a:r>
                      <a:r>
                        <a:rPr lang="es-MX" sz="1800" dirty="0" smtClean="0">
                          <a:effectLst/>
                        </a:rPr>
                        <a:t>problema </a:t>
                      </a:r>
                      <a:r>
                        <a:rPr lang="es-MX" sz="1800" dirty="0">
                          <a:effectLst/>
                        </a:rPr>
                        <a:t>de aplicación de sistemas de ecuaciones simultáneas. </a:t>
                      </a:r>
                      <a:r>
                        <a:rPr lang="es-MX" sz="1800" dirty="0" smtClean="0">
                          <a:effectLst/>
                        </a:rPr>
                        <a:t>Se </a:t>
                      </a:r>
                      <a:r>
                        <a:rPr lang="es-MX" sz="1800" dirty="0">
                          <a:effectLst/>
                        </a:rPr>
                        <a:t>deberá indicar el procedimiento completo, desde análisis hasta interpretación de resultados.</a:t>
                      </a:r>
                    </a:p>
                    <a:p>
                      <a:pPr marL="342900" lvl="0" indent="-342900" algn="just">
                        <a:lnSpc>
                          <a:spcPct val="12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MX" sz="1800" dirty="0">
                          <a:effectLst/>
                        </a:rPr>
                        <a:t>La resolución </a:t>
                      </a:r>
                      <a:r>
                        <a:rPr lang="es-MX" sz="1800" dirty="0" smtClean="0">
                          <a:effectLst/>
                        </a:rPr>
                        <a:t>del</a:t>
                      </a:r>
                      <a:r>
                        <a:rPr lang="es-MX" sz="1800" baseline="0" dirty="0" smtClean="0">
                          <a:effectLst/>
                        </a:rPr>
                        <a:t> problema </a:t>
                      </a:r>
                      <a:r>
                        <a:rPr lang="es-MX" sz="1800" dirty="0" smtClean="0">
                          <a:effectLst/>
                        </a:rPr>
                        <a:t>deberá </a:t>
                      </a:r>
                      <a:r>
                        <a:rPr lang="es-MX" sz="1800" dirty="0">
                          <a:effectLst/>
                        </a:rPr>
                        <a:t>hacerse en hojas separadas recicladas a mano.</a:t>
                      </a:r>
                    </a:p>
                    <a:p>
                      <a:pPr marL="342900" lvl="0" indent="-342900" algn="just">
                        <a:lnSpc>
                          <a:spcPct val="12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MX" sz="1800" dirty="0" smtClean="0">
                          <a:effectLst/>
                        </a:rPr>
                        <a:t>Al </a:t>
                      </a:r>
                      <a:r>
                        <a:rPr lang="es-MX" sz="1800" dirty="0">
                          <a:effectLst/>
                        </a:rPr>
                        <a:t>inicio de la hoja, escribir el número de problema y el enunciado correspondiente. Debajo del </a:t>
                      </a:r>
                      <a:r>
                        <a:rPr lang="es-MX" sz="1800" dirty="0" smtClean="0">
                          <a:effectLst/>
                        </a:rPr>
                        <a:t>problema, </a:t>
                      </a:r>
                      <a:r>
                        <a:rPr lang="es-MX" sz="1800" dirty="0">
                          <a:effectLst/>
                        </a:rPr>
                        <a:t>realizar los procedimientos. </a:t>
                      </a:r>
                    </a:p>
                    <a:p>
                      <a:pPr marL="342900" lvl="0" indent="-342900" algn="just">
                        <a:lnSpc>
                          <a:spcPct val="12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MX" sz="1800" dirty="0">
                          <a:effectLst/>
                        </a:rPr>
                        <a:t>Escribir el nombre del alumno en la parte inferior derecha de cada hoja.</a:t>
                      </a:r>
                    </a:p>
                    <a:p>
                      <a:pPr marL="342900" lvl="0" indent="-342900" algn="just">
                        <a:lnSpc>
                          <a:spcPct val="12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MX" sz="1800" dirty="0">
                          <a:effectLst/>
                        </a:rPr>
                        <a:t>Perforar las hojas y anexarlas al portafolio de evidencias.</a:t>
                      </a:r>
                    </a:p>
                    <a:p>
                      <a:pPr marL="228600" algn="just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 </a:t>
                      </a:r>
                    </a:p>
                  </a:txBody>
                  <a:tcPr marL="22764" marR="2276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6829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261266"/>
              </p:ext>
            </p:extLst>
          </p:nvPr>
        </p:nvGraphicFramePr>
        <p:xfrm>
          <a:off x="212249" y="1614170"/>
          <a:ext cx="8476488" cy="3694303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1120348"/>
                <a:gridCol w="7356140"/>
              </a:tblGrid>
              <a:tr h="2124710">
                <a:tc>
                  <a:txBody>
                    <a:bodyPr/>
                    <a:lstStyle/>
                    <a:p>
                      <a:pPr algn="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 smtClean="0">
                          <a:effectLst/>
                        </a:rPr>
                        <a:t>Problema </a:t>
                      </a:r>
                      <a:r>
                        <a:rPr lang="es-MX" sz="1600" dirty="0">
                          <a:effectLst/>
                        </a:rPr>
                        <a:t>a resolver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64" marR="22764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2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MX" sz="2800" dirty="0">
                          <a:effectLst/>
                        </a:rPr>
                        <a:t>La tía María repartió entre sus tres sobrinos 9 monedas que sumadas daban 60 pesos. Ella recuerda que estas monedas eran de 5 pesos y de 10 pesos, pero no sabe cuántas tenía de 5 pesos y cuántas de 10 pesos. ¿Podría usted ayudar a la tía María a saber cuántas tenía de cada una</a:t>
                      </a:r>
                      <a:r>
                        <a:rPr lang="es-MX" sz="2800" dirty="0" smtClean="0">
                          <a:effectLst/>
                        </a:rPr>
                        <a:t>?</a:t>
                      </a:r>
                      <a:endParaRPr lang="es-MX" sz="2800" dirty="0">
                        <a:effectLst/>
                      </a:endParaRPr>
                    </a:p>
                  </a:txBody>
                  <a:tcPr marL="22764" marR="2276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7262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2810" y="1035686"/>
            <a:ext cx="7886700" cy="1325563"/>
          </a:xfrm>
        </p:spPr>
        <p:txBody>
          <a:bodyPr/>
          <a:lstStyle/>
          <a:p>
            <a:r>
              <a:rPr lang="es-MX" b="1" dirty="0">
                <a:solidFill>
                  <a:srgbClr val="FF6600"/>
                </a:solidFill>
                <a:latin typeface="CoolveticaRg-Regular"/>
                <a:cs typeface="CoolveticaRg-Regular"/>
              </a:rPr>
              <a:t>Bibliografía</a:t>
            </a:r>
            <a:endParaRPr lang="es-MX" b="1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6535" y="2334929"/>
            <a:ext cx="8272211" cy="3678303"/>
          </a:xfrm>
        </p:spPr>
        <p:txBody>
          <a:bodyPr>
            <a:normAutofit/>
          </a:bodyPr>
          <a:lstStyle/>
          <a:p>
            <a:r>
              <a:rPr lang="es-MX" sz="3200" dirty="0" err="1"/>
              <a:t>Anfossi</a:t>
            </a:r>
            <a:r>
              <a:rPr lang="es-MX" sz="3200" dirty="0"/>
              <a:t>, A. (2006). Álgebra. México: Progreso</a:t>
            </a:r>
            <a:r>
              <a:rPr lang="es-MX" sz="3200" dirty="0" smtClean="0"/>
              <a:t>.</a:t>
            </a:r>
          </a:p>
          <a:p>
            <a:endParaRPr lang="es-MX" sz="3200" dirty="0"/>
          </a:p>
          <a:p>
            <a:r>
              <a:rPr lang="es-MX" sz="3200" dirty="0" err="1"/>
              <a:t>Baldor</a:t>
            </a:r>
            <a:r>
              <a:rPr lang="es-MX" sz="3200" dirty="0"/>
              <a:t>, A. (2005). Álgebra. México: Grupo Patria Cultural</a:t>
            </a:r>
            <a:r>
              <a:rPr lang="es-MX" sz="3200" dirty="0" smtClean="0"/>
              <a:t>.</a:t>
            </a:r>
          </a:p>
          <a:p>
            <a:endParaRPr lang="es-MX" sz="3200" dirty="0"/>
          </a:p>
          <a:p>
            <a:r>
              <a:rPr lang="es-MX" sz="3200" dirty="0"/>
              <a:t>Martínez Vázquez, L., &amp; Garrido Méndez, M. (2013). Álgebra. </a:t>
            </a:r>
            <a:r>
              <a:rPr lang="es-MX" sz="3200" dirty="0" err="1"/>
              <a:t>Bookmark</a:t>
            </a:r>
            <a:r>
              <a:rPr lang="es-MX" sz="3200" dirty="0"/>
              <a:t>.</a:t>
            </a:r>
          </a:p>
          <a:p>
            <a:endParaRPr lang="es-MX" sz="3200" dirty="0"/>
          </a:p>
          <a:p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2457968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7724" y="2941016"/>
            <a:ext cx="8272211" cy="149750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MX" sz="4400" b="1" dirty="0">
                <a:solidFill>
                  <a:srgbClr val="FF6600"/>
                </a:solidFill>
                <a:latin typeface="CoolveticaRg-Regular"/>
                <a:cs typeface="CoolveticaRg-Regular"/>
              </a:rPr>
              <a:t>5.6 Solución de ecuaciones simultáneas</a:t>
            </a:r>
            <a:endParaRPr lang="es-MX" sz="4400" b="1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37724" y="4511041"/>
            <a:ext cx="8272211" cy="751840"/>
          </a:xfrm>
        </p:spPr>
        <p:txBody>
          <a:bodyPr>
            <a:noAutofit/>
          </a:bodyPr>
          <a:lstStyle/>
          <a:p>
            <a:pPr algn="ctr"/>
            <a:r>
              <a:rPr lang="es-MX" sz="2800" b="1" dirty="0">
                <a:solidFill>
                  <a:srgbClr val="800000"/>
                </a:solidFill>
                <a:latin typeface="Helvetica"/>
                <a:cs typeface="Helvetica"/>
              </a:rPr>
              <a:t>Método</a:t>
            </a:r>
            <a:r>
              <a:rPr lang="es-MX" sz="3200" dirty="0" smtClean="0"/>
              <a:t> </a:t>
            </a:r>
            <a:r>
              <a:rPr lang="es-MX" sz="2800" b="1" dirty="0">
                <a:solidFill>
                  <a:srgbClr val="800000"/>
                </a:solidFill>
                <a:latin typeface="Helvetica"/>
                <a:cs typeface="Helvetica"/>
              </a:rPr>
              <a:t>de</a:t>
            </a:r>
            <a:r>
              <a:rPr lang="es-MX" sz="3200" dirty="0" smtClean="0"/>
              <a:t> </a:t>
            </a:r>
            <a:r>
              <a:rPr lang="es-MX" sz="2800" b="1" dirty="0">
                <a:solidFill>
                  <a:srgbClr val="800000"/>
                </a:solidFill>
                <a:latin typeface="Helvetica"/>
                <a:cs typeface="Helvetica"/>
              </a:rPr>
              <a:t>Reducción</a:t>
            </a:r>
            <a:endParaRPr lang="es-MX" sz="2800" b="1" dirty="0">
              <a:solidFill>
                <a:srgbClr val="800000"/>
              </a:solidFill>
              <a:latin typeface="Helvetica"/>
              <a:cs typeface="Helvetica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3581" y="343863"/>
            <a:ext cx="2600499" cy="25971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L.S.C. Elva Marlen Gómez Rocha - Álgebra</a:t>
            </a:r>
            <a:endParaRPr lang="es-MX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4322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16560" y="1087438"/>
            <a:ext cx="8404412" cy="895256"/>
          </a:xfrm>
        </p:spPr>
        <p:txBody>
          <a:bodyPr>
            <a:normAutofit fontScale="90000"/>
          </a:bodyPr>
          <a:lstStyle/>
          <a:p>
            <a:pPr algn="r"/>
            <a:r>
              <a:rPr lang="es-MX" sz="4900" b="1" dirty="0">
                <a:solidFill>
                  <a:srgbClr val="FF6600"/>
                </a:solidFill>
                <a:latin typeface="CoolveticaRg-Regular"/>
                <a:cs typeface="CoolveticaRg-Regular"/>
              </a:rPr>
              <a:t>¿A qué se le conoce como “Ecuaciones simultáneas”?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/>
            </a:r>
            <a:b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2174240"/>
            <a:ext cx="8229600" cy="3951923"/>
          </a:xfrm>
        </p:spPr>
        <p:txBody>
          <a:bodyPr>
            <a:normAutofit/>
          </a:bodyPr>
          <a:lstStyle/>
          <a:p>
            <a:pPr algn="just"/>
            <a:r>
              <a:rPr lang="es-MX" dirty="0" smtClean="0"/>
              <a:t>Dos </a:t>
            </a:r>
            <a:r>
              <a:rPr lang="es-MX" dirty="0"/>
              <a:t>o más ecuaciones, con dos o más incógnitas, son simultáneas cuando se satisfacen para iguales valores de las incógnitas.</a:t>
            </a:r>
          </a:p>
          <a:p>
            <a:pPr algn="just"/>
            <a:endParaRPr lang="es-MX" dirty="0"/>
          </a:p>
          <a:p>
            <a:pPr algn="just"/>
            <a:r>
              <a:rPr lang="es-MX" dirty="0"/>
              <a:t>Es decir, dichas ecuaciones serán consideradas como simultáneas si los valores de las incógnitas de una ecuación son válidos también para otra, dando el resultado correspondiente.</a:t>
            </a:r>
          </a:p>
          <a:p>
            <a:endParaRPr lang="en-US" dirty="0">
              <a:solidFill>
                <a:srgbClr val="54190A"/>
              </a:solidFill>
              <a:latin typeface="Helvetica"/>
              <a:cs typeface="Helvetica"/>
            </a:endParaRPr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L.S.C. Elva Marlen Gómez Rocha - Álgebra</a:t>
            </a:r>
            <a:endParaRPr lang="es-MX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5788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16560" y="1087438"/>
            <a:ext cx="8404412" cy="895256"/>
          </a:xfrm>
        </p:spPr>
        <p:txBody>
          <a:bodyPr>
            <a:normAutofit fontScale="90000"/>
          </a:bodyPr>
          <a:lstStyle/>
          <a:p>
            <a:pPr algn="r"/>
            <a:r>
              <a:rPr lang="es-MX" sz="4900" b="1" dirty="0">
                <a:solidFill>
                  <a:srgbClr val="FF6600"/>
                </a:solidFill>
                <a:latin typeface="CoolveticaRg-Regular"/>
                <a:cs typeface="CoolveticaRg-Regular"/>
              </a:rPr>
              <a:t>¿A qué se le conoce como “Ecuaciones simultáneas”?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/>
            </a:r>
            <a:b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36880" y="1910080"/>
                <a:ext cx="8229600" cy="3951923"/>
              </a:xfrm>
            </p:spPr>
            <p:txBody>
              <a:bodyPr>
                <a:normAutofit fontScale="92500" lnSpcReduction="10000"/>
              </a:bodyPr>
              <a:lstStyle/>
              <a:p>
                <a:pPr algn="just"/>
                <a:r>
                  <a:rPr lang="es-MX" dirty="0"/>
                  <a:t>Por ejemplo: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/>
                        </a:rPr>
                        <m:t>𝑥</m:t>
                      </m:r>
                      <m:r>
                        <a:rPr lang="es-MX" i="1">
                          <a:latin typeface="Cambria Math"/>
                        </a:rPr>
                        <m:t>+</m:t>
                      </m:r>
                      <m:r>
                        <a:rPr lang="es-MX" i="1">
                          <a:latin typeface="Cambria Math"/>
                        </a:rPr>
                        <m:t>𝑦</m:t>
                      </m:r>
                      <m:r>
                        <a:rPr lang="es-MX" i="1">
                          <a:latin typeface="Cambria Math"/>
                        </a:rPr>
                        <m:t>=5</m:t>
                      </m:r>
                    </m:oMath>
                  </m:oMathPara>
                </a14:m>
                <a:endParaRPr lang="es-MX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/>
                        </a:rPr>
                        <m:t>𝑥</m:t>
                      </m:r>
                      <m:r>
                        <a:rPr lang="es-MX" i="1">
                          <a:latin typeface="Cambria Math"/>
                        </a:rPr>
                        <m:t>−</m:t>
                      </m:r>
                      <m:r>
                        <a:rPr lang="es-MX" i="1">
                          <a:latin typeface="Cambria Math"/>
                        </a:rPr>
                        <m:t>𝑦</m:t>
                      </m:r>
                      <m:r>
                        <a:rPr lang="es-MX" i="1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s-MX" dirty="0"/>
              </a:p>
              <a:p>
                <a:pPr algn="just"/>
                <a:endParaRPr lang="es-MX" dirty="0"/>
              </a:p>
              <a:p>
                <a:pPr algn="just"/>
                <a:r>
                  <a:rPr lang="es-MX" dirty="0"/>
                  <a:t>Son simultáneas porque  </a:t>
                </a:r>
                <a14:m>
                  <m:oMath xmlns:m="http://schemas.openxmlformats.org/officeDocument/2006/math">
                    <m:r>
                      <a:rPr lang="es-MX" i="1">
                        <a:latin typeface="Cambria Math"/>
                      </a:rPr>
                      <m:t>𝑥</m:t>
                    </m:r>
                    <m:r>
                      <a:rPr lang="es-MX" i="1">
                        <a:latin typeface="Cambria Math"/>
                      </a:rPr>
                      <m:t>=3 </m:t>
                    </m:r>
                  </m:oMath>
                </a14:m>
                <a:r>
                  <a:rPr lang="es-MX" dirty="0"/>
                  <a:t>,</a:t>
                </a:r>
                <a14:m>
                  <m:oMath xmlns:m="http://schemas.openxmlformats.org/officeDocument/2006/math">
                    <m:r>
                      <a:rPr lang="es-MX" i="1">
                        <a:latin typeface="Cambria Math"/>
                      </a:rPr>
                      <m:t>𝑦</m:t>
                    </m:r>
                    <m:r>
                      <a:rPr lang="es-MX" i="1">
                        <a:latin typeface="Cambria Math"/>
                      </a:rPr>
                      <m:t>=2</m:t>
                    </m:r>
                  </m:oMath>
                </a14:m>
                <a:r>
                  <a:rPr lang="es-MX" dirty="0"/>
                  <a:t>  satisfacen ambas ecuaciones</a:t>
                </a:r>
                <a:r>
                  <a:rPr lang="es-MX" dirty="0"/>
                  <a:t>.</a:t>
                </a:r>
              </a:p>
              <a:p>
                <a:pPr algn="just"/>
                <a:endParaRPr lang="es-MX" dirty="0"/>
              </a:p>
              <a:p>
                <a:pPr algn="just"/>
                <a:r>
                  <a:rPr lang="es-MX" dirty="0"/>
                  <a:t>En este ejemplo es muy fácil determinar los resultados incluso por simple inspección, no obstante existen métodos específicos para encontrarlos de forma precisa.</a:t>
                </a:r>
              </a:p>
              <a:p>
                <a:endParaRPr lang="en-US" dirty="0">
                  <a:solidFill>
                    <a:srgbClr val="54190A"/>
                  </a:solidFill>
                  <a:latin typeface="Helvetica"/>
                  <a:cs typeface="Helvetica"/>
                </a:endParaRPr>
              </a:p>
            </p:txBody>
          </p:sp>
        </mc:Choice>
        <mc:Fallback>
          <p:sp>
            <p:nvSpPr>
              <p:cNvPr id="7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6880" y="1910080"/>
                <a:ext cx="8229600" cy="3951923"/>
              </a:xfrm>
              <a:blipFill rotWithShape="1">
                <a:blip r:embed="rId2"/>
                <a:stretch>
                  <a:fillRect l="-1185" t="-3082" r="-1333" b="-138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L.S.C. Elva Marlen Gómez Rocha - Álgebra</a:t>
            </a:r>
            <a:endParaRPr lang="es-MX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3280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16560" y="681038"/>
            <a:ext cx="8404412" cy="895256"/>
          </a:xfrm>
        </p:spPr>
        <p:txBody>
          <a:bodyPr>
            <a:noAutofit/>
          </a:bodyPr>
          <a:lstStyle/>
          <a:p>
            <a:pPr algn="r"/>
            <a:r>
              <a:rPr lang="es-MX" b="1" dirty="0">
                <a:solidFill>
                  <a:srgbClr val="FF6600"/>
                </a:solidFill>
                <a:latin typeface="CoolveticaRg-Regular"/>
                <a:cs typeface="CoolveticaRg-Regular"/>
              </a:rPr>
              <a:t>¿Qué es un Sistema de Ecuaciones?</a:t>
            </a:r>
            <a:endParaRPr lang="en-US" b="1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36880" y="1910080"/>
                <a:ext cx="8229600" cy="3951923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es-MX" dirty="0" smtClean="0"/>
                  <a:t>Es </a:t>
                </a:r>
                <a:r>
                  <a:rPr lang="es-MX" dirty="0"/>
                  <a:t>la reunión de dos o más ecuaciones con dos o más incógnitas. </a:t>
                </a:r>
                <a:endParaRPr lang="es-MX" dirty="0"/>
              </a:p>
              <a:p>
                <a:pPr algn="just"/>
                <a:r>
                  <a:rPr lang="es-MX" dirty="0" smtClean="0"/>
                  <a:t>Es un </a:t>
                </a:r>
                <a:r>
                  <a:rPr lang="es-MX" dirty="0"/>
                  <a:t>conjunto de ecuaciones que cumplen ciertas características. </a:t>
                </a:r>
                <a:endParaRPr lang="es-MX" dirty="0"/>
              </a:p>
              <a:p>
                <a:pPr algn="just"/>
                <a:r>
                  <a:rPr lang="es-MX" dirty="0" smtClean="0"/>
                  <a:t>El </a:t>
                </a:r>
                <a:r>
                  <a:rPr lang="es-MX" dirty="0"/>
                  <a:t>siguiente es un ejemplo de sistema de ecuaciones de primer grado con dos incógnitas</a:t>
                </a:r>
                <a:r>
                  <a:rPr lang="es-MX" dirty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/>
                        </a:rPr>
                        <m:t>2</m:t>
                      </m:r>
                      <m:r>
                        <a:rPr lang="es-MX" i="1">
                          <a:latin typeface="Cambria Math"/>
                        </a:rPr>
                        <m:t>𝑥</m:t>
                      </m:r>
                      <m:r>
                        <a:rPr lang="es-MX" i="1">
                          <a:latin typeface="Cambria Math"/>
                        </a:rPr>
                        <m:t>+3</m:t>
                      </m:r>
                      <m:r>
                        <a:rPr lang="es-MX" i="1">
                          <a:latin typeface="Cambria Math"/>
                        </a:rPr>
                        <m:t>𝑦</m:t>
                      </m:r>
                      <m:r>
                        <a:rPr lang="es-MX" i="1">
                          <a:latin typeface="Cambria Math"/>
                        </a:rPr>
                        <m:t>=13</m:t>
                      </m:r>
                    </m:oMath>
                  </m:oMathPara>
                </a14:m>
                <a:endParaRPr lang="es-MX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/>
                        </a:rPr>
                        <m:t>4</m:t>
                      </m:r>
                      <m:r>
                        <a:rPr lang="es-MX" i="1">
                          <a:latin typeface="Cambria Math"/>
                        </a:rPr>
                        <m:t>𝑥</m:t>
                      </m:r>
                      <m:r>
                        <a:rPr lang="es-MX" i="1">
                          <a:latin typeface="Cambria Math"/>
                        </a:rPr>
                        <m:t>−</m:t>
                      </m:r>
                      <m:r>
                        <a:rPr lang="es-MX" i="1">
                          <a:latin typeface="Cambria Math"/>
                        </a:rPr>
                        <m:t>𝑦</m:t>
                      </m:r>
                      <m:r>
                        <a:rPr lang="es-MX" i="1">
                          <a:latin typeface="Cambria Math"/>
                        </a:rPr>
                        <m:t>=5</m:t>
                      </m:r>
                    </m:oMath>
                  </m:oMathPara>
                </a14:m>
                <a:endParaRPr lang="es-MX" dirty="0"/>
              </a:p>
              <a:p>
                <a:pPr algn="just"/>
                <a:endParaRPr lang="es-MX" dirty="0"/>
              </a:p>
              <a:p>
                <a:endParaRPr lang="en-US" dirty="0">
                  <a:solidFill>
                    <a:srgbClr val="54190A"/>
                  </a:solidFill>
                  <a:latin typeface="Helvetica"/>
                  <a:cs typeface="Helvetica"/>
                </a:endParaRPr>
              </a:p>
            </p:txBody>
          </p:sp>
        </mc:Choice>
        <mc:Fallback>
          <p:sp>
            <p:nvSpPr>
              <p:cNvPr id="7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6880" y="1910080"/>
                <a:ext cx="8229600" cy="3951923"/>
              </a:xfrm>
              <a:blipFill rotWithShape="1">
                <a:blip r:embed="rId2"/>
                <a:stretch>
                  <a:fillRect l="-1333" t="-2465" r="-1481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L.S.C. Elva Marlen Gómez Rocha - Álgebra</a:t>
            </a:r>
            <a:endParaRPr lang="es-MX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3104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16560" y="681038"/>
            <a:ext cx="8404412" cy="895256"/>
          </a:xfrm>
        </p:spPr>
        <p:txBody>
          <a:bodyPr>
            <a:noAutofit/>
          </a:bodyPr>
          <a:lstStyle/>
          <a:p>
            <a:pPr algn="r"/>
            <a:r>
              <a:rPr lang="es-MX" b="1" dirty="0">
                <a:solidFill>
                  <a:srgbClr val="FF6600"/>
                </a:solidFill>
                <a:latin typeface="CoolveticaRg-Regular"/>
                <a:cs typeface="CoolveticaRg-Regular"/>
              </a:rPr>
              <a:t>Eliminación </a:t>
            </a:r>
            <a:r>
              <a:rPr lang="es-MX" b="1" dirty="0">
                <a:solidFill>
                  <a:srgbClr val="FF6600"/>
                </a:solidFill>
                <a:latin typeface="CoolveticaRg-Regular"/>
                <a:cs typeface="CoolveticaRg-Regular"/>
              </a:rPr>
              <a:t>por Reducción</a:t>
            </a:r>
            <a:endParaRPr lang="en-US" b="1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36880" y="1910080"/>
                <a:ext cx="8229600" cy="395192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s-MX" dirty="0" smtClean="0"/>
                  <a:t>Resolvamos </a:t>
                </a:r>
                <a:r>
                  <a:rPr lang="es-MX" dirty="0"/>
                  <a:t>el siguiente sistema de ecuaciones paso por paso.  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s-MX" i="1">
                        <a:latin typeface="Cambria Math" panose="02040503050406030204" pitchFamily="18" charset="0"/>
                      </a:rPr>
                      <m:t>5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+6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=20</m:t>
                    </m:r>
                  </m:oMath>
                </a14:m>
                <a:r>
                  <a:rPr lang="es-MX" dirty="0"/>
                  <a:t>   (I</a:t>
                </a:r>
                <a:r>
                  <a:rPr lang="es-MX" dirty="0"/>
                  <a:t>)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s-MX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−3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=−23</m:t>
                    </m:r>
                  </m:oMath>
                </a14:m>
                <a:r>
                  <a:rPr lang="es-MX" dirty="0"/>
                  <a:t>  (II</a:t>
                </a:r>
                <a:r>
                  <a:rPr lang="es-MX" dirty="0"/>
                  <a:t>)</a:t>
                </a:r>
              </a:p>
              <a:p>
                <a:pPr marL="0" indent="0" algn="ctr">
                  <a:buNone/>
                </a:pPr>
                <a:endParaRPr lang="es-MX" dirty="0"/>
              </a:p>
              <a:p>
                <a:r>
                  <a:rPr lang="es-MX" dirty="0"/>
                  <a:t>Multiplicamos la segunda ecuación por 2 porque 2x3=6 y tendremos: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+6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=20</m:t>
                      </m:r>
                    </m:oMath>
                  </m:oMathPara>
                </a14:m>
                <a:endParaRPr lang="es-MX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−6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=−46</m:t>
                      </m:r>
                    </m:oMath>
                  </m:oMathPara>
                </a14:m>
                <a:endParaRPr lang="es-MX" dirty="0"/>
              </a:p>
              <a:p>
                <a:pPr marL="0" indent="0">
                  <a:buNone/>
                </a:pPr>
                <a:endParaRPr lang="es-MX" dirty="0"/>
              </a:p>
              <a:p>
                <a:pPr algn="just"/>
                <a:endParaRPr lang="es-MX" dirty="0"/>
              </a:p>
              <a:p>
                <a:endParaRPr lang="en-US" dirty="0">
                  <a:solidFill>
                    <a:srgbClr val="54190A"/>
                  </a:solidFill>
                  <a:latin typeface="Helvetica"/>
                  <a:cs typeface="Helvetica"/>
                </a:endParaRPr>
              </a:p>
            </p:txBody>
          </p:sp>
        </mc:Choice>
        <mc:Fallback>
          <p:sp>
            <p:nvSpPr>
              <p:cNvPr id="7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6880" y="1910080"/>
                <a:ext cx="8229600" cy="3951923"/>
              </a:xfrm>
              <a:blipFill rotWithShape="1">
                <a:blip r:embed="rId2"/>
                <a:stretch>
                  <a:fillRect l="-1333" t="-339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L.S.C. Elva Marlen Gómez Rocha - Álgebra</a:t>
            </a:r>
            <a:endParaRPr lang="es-MX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6937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16560" y="681038"/>
            <a:ext cx="8404412" cy="895256"/>
          </a:xfrm>
        </p:spPr>
        <p:txBody>
          <a:bodyPr>
            <a:noAutofit/>
          </a:bodyPr>
          <a:lstStyle/>
          <a:p>
            <a:pPr algn="r"/>
            <a:r>
              <a:rPr lang="es-MX" b="1" dirty="0">
                <a:solidFill>
                  <a:srgbClr val="FF6600"/>
                </a:solidFill>
                <a:latin typeface="CoolveticaRg-Regular"/>
                <a:cs typeface="CoolveticaRg-Regular"/>
              </a:rPr>
              <a:t>Eliminación </a:t>
            </a:r>
            <a:r>
              <a:rPr lang="es-MX" b="1" dirty="0">
                <a:solidFill>
                  <a:srgbClr val="FF6600"/>
                </a:solidFill>
                <a:latin typeface="CoolveticaRg-Regular"/>
                <a:cs typeface="CoolveticaRg-Regular"/>
              </a:rPr>
              <a:t>por Reducción</a:t>
            </a:r>
            <a:endParaRPr lang="en-US" b="1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45440" y="1564640"/>
                <a:ext cx="8453120" cy="4734560"/>
              </a:xfrm>
            </p:spPr>
            <p:txBody>
              <a:bodyPr>
                <a:normAutofit fontScale="92500" lnSpcReduction="10000"/>
              </a:bodyPr>
              <a:lstStyle/>
              <a:p>
                <a:pPr algn="just"/>
                <a:r>
                  <a:rPr lang="es-MX" dirty="0" smtClean="0"/>
                  <a:t>Como </a:t>
                </a:r>
                <a:r>
                  <a:rPr lang="es-MX" dirty="0"/>
                  <a:t>los coeficientes de </a:t>
                </a:r>
                <a14:m>
                  <m:oMath xmlns:m="http://schemas.openxmlformats.org/officeDocument/2006/math">
                    <m:r>
                      <a:rPr lang="es-MX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MX" dirty="0"/>
                  <a:t> que hemos igualado tienen signos distintos, se suman estas ecuaciones porque con ello se elimina la </a:t>
                </a:r>
                <a14:m>
                  <m:oMath xmlns:m="http://schemas.openxmlformats.org/officeDocument/2006/math">
                    <m:r>
                      <a:rPr lang="es-MX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s-MX" dirty="0"/>
                  <a:t>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 panose="02040503050406030204" pitchFamily="18" charset="0"/>
                        </a:rPr>
                        <m:t>13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 =−26</m:t>
                      </m:r>
                    </m:oMath>
                  </m:oMathPara>
                </a14:m>
                <a:endParaRPr lang="es-MX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s-MX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s-MX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MX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𝟐𝟔</m:t>
                          </m:r>
                        </m:num>
                        <m:den>
                          <m:r>
                            <a:rPr lang="es-MX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</m:den>
                      </m:f>
                      <m:r>
                        <a:rPr lang="es-MX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s-MX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s-MX" dirty="0">
                  <a:solidFill>
                    <a:srgbClr val="FF0000"/>
                  </a:solidFill>
                </a:endParaRPr>
              </a:p>
              <a:p>
                <a:pPr marL="0" indent="0" algn="just">
                  <a:buNone/>
                </a:pPr>
                <a:endParaRPr lang="es-MX" dirty="0">
                  <a:solidFill>
                    <a:srgbClr val="FF0000"/>
                  </a:solidFill>
                </a:endParaRPr>
              </a:p>
              <a:p>
                <a:pPr algn="just"/>
                <a:r>
                  <a:rPr lang="es-MX" dirty="0"/>
                  <a:t>Sustituyendo x</a:t>
                </a:r>
                <a:r>
                  <a:rPr lang="es-MX" dirty="0" smtClean="0"/>
                  <a:t>= -</a:t>
                </a:r>
                <a:r>
                  <a:rPr lang="es-MX" dirty="0"/>
                  <a:t>2 en cualquiera de las ecuaciones dadas por ejemplo en (1) se obtiene: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 panose="02040503050406030204" pitchFamily="18" charset="0"/>
                        </a:rPr>
                        <m:t>5</m:t>
                      </m:r>
                      <m:d>
                        <m:dPr>
                          <m:ctrlPr>
                            <a:rPr lang="es-MX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a:rPr lang="es-MX" i="1">
                          <a:latin typeface="Cambria Math" panose="02040503050406030204" pitchFamily="18" charset="0"/>
                        </a:rPr>
                        <m:t>+6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=20</m:t>
                      </m:r>
                    </m:oMath>
                  </m:oMathPara>
                </a14:m>
                <a:endParaRPr lang="es-MX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 panose="02040503050406030204" pitchFamily="18" charset="0"/>
                        </a:rPr>
                        <m:t>−10+6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=20</m:t>
                      </m:r>
                    </m:oMath>
                  </m:oMathPara>
                </a14:m>
                <a:endParaRPr lang="es-MX" i="1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=30</m:t>
                      </m:r>
                    </m:oMath>
                  </m:oMathPara>
                </a14:m>
                <a:endParaRPr lang="es-MX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1" i="1" u="sng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s-MX" b="1" i="1" u="sng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1" i="1" u="sng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s-MX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s-MX" dirty="0"/>
              </a:p>
              <a:p>
                <a:pPr marL="0" indent="0">
                  <a:buNone/>
                </a:pPr>
                <a:endParaRPr lang="es-MX" dirty="0"/>
              </a:p>
              <a:p>
                <a:pPr algn="just"/>
                <a:endParaRPr lang="es-MX" dirty="0"/>
              </a:p>
              <a:p>
                <a:endParaRPr lang="en-US" dirty="0">
                  <a:solidFill>
                    <a:srgbClr val="54190A"/>
                  </a:solidFill>
                  <a:latin typeface="Helvetica"/>
                  <a:cs typeface="Helvetica"/>
                </a:endParaRPr>
              </a:p>
            </p:txBody>
          </p:sp>
        </mc:Choice>
        <mc:Fallback>
          <p:sp>
            <p:nvSpPr>
              <p:cNvPr id="7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5440" y="1564640"/>
                <a:ext cx="8453120" cy="4734560"/>
              </a:xfrm>
              <a:blipFill rotWithShape="1">
                <a:blip r:embed="rId2"/>
                <a:stretch>
                  <a:fillRect l="-1154" t="-2577" r="-1371" b="-515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L.S.C. Elva Marlen Gómez Rocha - Álgebra</a:t>
            </a:r>
            <a:endParaRPr lang="es-MX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2804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30980" y="1510616"/>
            <a:ext cx="8669179" cy="3042879"/>
          </a:xfrm>
        </p:spPr>
        <p:txBody>
          <a:bodyPr numCol="1" anchor="t" anchorCtr="0">
            <a:normAutofit lnSpcReduction="10000"/>
          </a:bodyPr>
          <a:lstStyle/>
          <a:p>
            <a:pPr algn="just"/>
            <a:r>
              <a:rPr lang="es-MX" sz="2800" i="1" dirty="0"/>
              <a:t>En la papelería de Chucho un señor le compró 3 gomas y 2 lápices, por ellos pagó 9.50 pesos. Si la suma de lo que cuesta una goma y un lápiz es 4 pesos. ¿Cuánto vale cada goma y cada lápiz</a:t>
            </a:r>
            <a:r>
              <a:rPr lang="es-MX" sz="2800" i="1" dirty="0" smtClean="0"/>
              <a:t>?</a:t>
            </a:r>
            <a:endParaRPr lang="es-MX" sz="2800" i="1" dirty="0"/>
          </a:p>
          <a:p>
            <a:pPr lvl="1"/>
            <a:r>
              <a:rPr lang="es-MX" sz="2600" dirty="0"/>
              <a:t>¿Qué quiero saber?</a:t>
            </a:r>
          </a:p>
          <a:p>
            <a:pPr marL="0" indent="0">
              <a:buNone/>
            </a:pPr>
            <a:r>
              <a:rPr lang="es-MX" sz="2800" dirty="0" smtClean="0"/>
              <a:t>	</a:t>
            </a:r>
            <a:r>
              <a:rPr lang="es-MX" sz="2800" dirty="0" smtClean="0"/>
              <a:t>El </a:t>
            </a:r>
            <a:r>
              <a:rPr lang="es-MX" sz="2800" dirty="0"/>
              <a:t>precio de cada goma y cada lápiz que se </a:t>
            </a:r>
            <a:r>
              <a:rPr lang="es-MX" sz="2800" dirty="0" smtClean="0"/>
              <a:t>vendieron</a:t>
            </a:r>
            <a:r>
              <a:rPr lang="es-MX" sz="2800" dirty="0"/>
              <a:t>.</a:t>
            </a:r>
          </a:p>
          <a:p>
            <a:pPr lvl="1"/>
            <a:r>
              <a:rPr lang="es-MX" sz="2600" dirty="0"/>
              <a:t>¿Qué datos conozco</a:t>
            </a:r>
            <a:r>
              <a:rPr lang="es-MX" sz="2600" dirty="0" smtClean="0"/>
              <a:t>?</a:t>
            </a:r>
            <a:endParaRPr lang="es-MX" sz="2800" dirty="0"/>
          </a:p>
          <a:p>
            <a:pPr algn="just"/>
            <a:endParaRPr lang="es-MX" sz="2800" dirty="0"/>
          </a:p>
          <a:p>
            <a:pPr algn="just"/>
            <a:endParaRPr lang="es-MX" sz="2800" dirty="0" smtClean="0"/>
          </a:p>
          <a:p>
            <a:pPr marL="0" indent="0" algn="just">
              <a:buNone/>
            </a:pPr>
            <a:endParaRPr lang="es-MX" sz="2800" dirty="0" smtClean="0"/>
          </a:p>
          <a:p>
            <a:pPr algn="just"/>
            <a:endParaRPr lang="es-MX" sz="28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MX" b="1" dirty="0">
                <a:solidFill>
                  <a:srgbClr val="FF6600"/>
                </a:solidFill>
                <a:latin typeface="CoolveticaRg-Regular"/>
                <a:cs typeface="CoolveticaRg-Regular"/>
              </a:rPr>
              <a:t>P</a:t>
            </a:r>
            <a:r>
              <a:rPr lang="es-MX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roblema de aplicación</a:t>
            </a:r>
            <a:endParaRPr lang="es-MX" b="1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4" name="AutoShape 2" descr="data:image/jpeg;base64,/9j/4AAQSkZJRgABAQAAAQABAAD/2wCEAAkGBxQQEBMUEhIVFhQXFRUUFRUUFBQWFhQUFRQWFhUXFxUYHCogGBolHRQVITEhJik3Li4uFx8zODUsNygtLisBCgoKDg0OGxAQGy0kICQsLCwsLCwsLCwsLCwsLCwsLCwsLC8sLSwsLCwsLCwsLCwsLCwsLCwsLCwsLCwsLCwsLP/AABEIAMIBAwMBEQACEQEDEQH/xAAbAAEAAgMBAQAAAAAAAAAAAAAABAUBAgMGB//EAEMQAAICAQIDBAUJBgUCBwAAAAECAAMRBBIFITEGUZGhEyIzQWEHMlJicXKBkrEUI0KCosEVstHh8EOTFjRjc7PC8f/EABoBAQADAQEBAAAAAAAAAAAAAAABAgQDBQb/xAA0EQEAAgIABAMFBwMFAQAAAAAAAQIDEQQSITEFQXETMlGBsSJCYZGh0eEUwfAVI1KS8TP/2gAMAwEAAhEDEQA/APuMBAQEBAQEBAQEBAQEBAQEBAQEBAQEBAQEBAQEBAQEBAQEBAQEBAQEBAQEBAQEBAQEBAQEBAQEBAQEBAQEBAQEBAQEBAQEBAQEBAQEBAQEBAQEBAQEBAQEBAQEBAQEBAQEBAQEBAQEBAQEBAQEBAQEBAQEBAQEBAQEBAQEBAQEBAQEBAQEBAQEBAQEBAQEBAQEBAQEBAQEBAQOd1yoMswUd7EAeJgUWv7baGnO7UoT3V5sP9IIl4pae0DzfEPlZoX2NFj/ABYqg/ufKdIwWHm9f8q2rf2aVVj7pdvFjjynSOHjzETgnygapNVXZqL2erdixMKF2NyJCgDmOv4SbYI5eg+3aXVJau5GBH+sxROyYdpIQEBAQEBAQEBAQEBAQEBAQEBAQEBAwTjrAqNf2p0dHKzVVA/RDhm/KuTLRS09oHm+IfKro6+Va22n4KFXxcg+U6RgvI85r/ldub2OnrT4uzOfAbROscN8ZHnNf2/193XUMo7qwqeYGfOXjBWEPP6nXWWnNjs572YsfOdYpEdhxLS2hvp6HsOEVnPcilj4CJ1HcW1XZfUkZasVDvuda/JjnynC/E4aR1s6Y8OTJP2KzPpCXX2dqX2uqU/VoRn/AK22iY8niuKPd6t+Pwnib9416y+hdkOIqqKKy5FWE/eFdzJ7s7eX/wCTDTiIvabRGlOL4O/DzEWne/N9ArcMAR0IyPxmyGBtAQEBAQEBAQEBAQEBAQEBAQIOu4xRQM231J991B8CZMRM9h5zX/KZoKs7bGtPdWjH+psDznSMN58h5rX/ACwe6jS/zWv/APVR/edY4WfOTbzeu+UzX29LFrHdXWv6tkzrHDVhG3nNfxi+8/vrrH++7EeBOJ1jFWO0G0EGW0hmTpKx0nAdTaMpp7MfSK7F/M+B5znbLjr3mExWZ6QnV9l2HtdRRX8AxtbwrBHnMeTxLBTz22Y/DuJydqT8+n1SquD6RPnPfcfgEpU+O5pjyeMR92rdj8Dyz79oj9Umt6a/Z6WkfGzdc39Zx5THfxPPbt0b8fgmCvvTM/o7WcVuIx6RgPophF8EAEyXz5Ld7S3Y+B4fH7tI+v1QycnJ695nFpjp0IFr2c1nor1z0b1T+PTz/WdsN+Wzz/E8HtcEzHeOv7vqfA9TlSh93MfYf9/1nr4rbjT5G0LadVSAgICAgICAgICAgaXXKilnYKo6liAB9pMDz3EO3ego66lWPdWDZ5qMecvGO09oHmtf8rtC5FOnsfuLlUHlkzrHD2nubeb4h8q+sf2a1VD4KXbxY48p1jho85Rt5niPanWajPpdTaQf4QxVfyrgTrXDSPI2piZ15UGZOh30mjsuOKq3c/URm/QSs2rHeRap2U1H/UFdI/8AWtRT+UEt5TPk43DTvZ3x8Nmye5WZ+SVX2doX2mqLfVoqP+ewj9JiyeL4o92Nt+Pwbibd9R6z+20lNJpa/m6dnPffaT/RWFEx5PF8s+7Gm/F4FWPfvv0Sq+Isnslrq/8AZqRD+bG7zmK/GZr97N2Pwvhafd369f4R772sOXdm+8xb9Znm0z3lupjpTpWIj0jTnKrEJJI3ShmxhWOTgYUnJ7hjqYiJnspN6x3mOhVSzNtVSW58gCTy68hERMzqC161jmtOoS9Jwq21mVUwVwW3kJtB95Dc8S9cV7TqIcMvF4sdYtM9+2uu/wAkWxdrEZBwSMqcg4PUHulJjUu9Z5q7mO/lL6J2e4huWuz+Vv0PnPT4fJuIl8ZxeD2WW1P815PZUtNzG6wEBAQEBAQEBAjX6+tOrc+4cz5Sk3rCdSgW8a+in4sf7Cc5zfBbkVXG2bVUWVORtdSMADr7j+BwZX2tt7TEQ+DXIUZlbkVJU/aDgz3aTFoiYcpjTRQScDme4cz4S6Flp+zmqsGRQ6r9KwCpfGwic758de9oWrS1p1WNplfZfHtdVSvwr33N/SAv9Ux5PFMFe07bsfhfE3+5r16JVfCdInX09x+LJSp/BdzecxZPGZ+5Vux+BXn37RHp1/ZKqtrr9lpqE7iU9Kw/mtJ/SYsniWe3npvx+DcPX3tz/n4N7+JXOMNa5HcDhfyrgeUyWy3t70y34+EwY/cpEfJEE5tCdpuEX2fMpc/EqVHi2BOlcV7dolmycZgx+9ePz39Ezh3Zu26yxCyoayA+ckgkZGAOR8Z0x8Na8zHbTNxHieLFSt4iZ5uzt2f4El1ly2Mf3RI2pgM2CRnn7vV85bBgi8zFp7OfHcffDSk0j3vOe0Omo1lOn+boCD36jd+hyPAyZvjp2x/mrTDnz+9n/wCmv4edY7ieXUk4HxPQTL3l60RqNJ+q4LZUrF2rBUAsm/1wD8MYz8MzpbDasbnXpvqy4+Nx5LRFYnU+eun+fJNHBqkeqqyyz0lqqwZFX0al87Rz5tzHUTp7GkWitpnc/kzf1ua1L5aVjlrMxqZnfT9IWOo1TV6dGVF36W70bDm3q9Ay56Zz1+M7WtNaRMR1pOmSmKuTPNbTOstdx5fKfRtfxCpLbmNiGu9U2shy1ZUZ2utZDBcn7ZNslItad9LRHby9ddUU4fNfHSsVnmpM7ie0784mdxtCu4+q2owJtAret/V2KyN0Vd2WOCBzYznOeItE9+mp8v5/Nor4fa2O1fd6xMddzuPOddPyebJ7ukxvYek7H6rm9R9/rD9D/aauGt15XheM4Olcsek/2fSuGX7kB945H7RPWrO4fOSsZZBAQEBAQEDS60IpZugkTOh5/V69rPgvcP7n3zNbJMukV0iATmszCGYHh+0GlqpvY/s1TM/rF7A75Pv9TdtHu90pbjs2OOSs9IexwHh+HiKTe8zv4II4paBhGFY7qkSof0AGZb8Vlv3tL18fh3DU7Uj59fqiW2FjliWPexJPiZxmd92ytYrGqxr0AhIJAJA6nHIfafdI/E5oidTPVYf4FqPRG30Z2Abs5XJXvC5z05zr7DJy82ujL/X8P7T2fN17fP1ceFcNfU2itPtLHoqjqTIxY5yW5YX4niacPj57/wDsrR30VBKhH1DDkWLbUJHXAHUfgZ2mcFOmpt9GKI47PHNzRSJ8u8tf/EzJ7Cimr4hcnx5fpI/qZj3KxCf9Mrb/AOt7W+eoeju1T28MNhY7zXksORyG59OnSbLXm3D83np5FMNMfiEY4jpvt38lb8n9hL3gnPJDz+1h/eceBnrb5NvjlYitJj8f7Oel7PtfqNQ4tNe2519UHdzO7kQRjrK04eb3tMTrUytk8QrhwY6zTm3WJ69vg9RUF09W224sPe1zLnHd8RN0apXVrb9Xi2m2fJzYqa/Cu3zXibobrDUMVljsHTl8B7h1nj5OXnnl7PsOHi8Yqxk97XVbU9qGRRhXLBdvr3OyE4xkoRz+zM0RxUxH89GG3hdbWncxre+lYifTf8K6njd6IFWw4HJeSkqO5WIyB9k41zXrGolqvwWC9ptavWe/fr6x5oBcnOSeZyefU9575z21RWGIS6Uad7DhEZvuqT+kREz2c75KUj7UxHrOliOAXAZsCVL9K6xEHgTnynenC5r9qsWTxThqfe36f5pjT6vSaV1dtYrsP4aa2de7nZ0xNuLwzLE80vK4vxamak4607+cy+k8H1GHxnk4yPtH+2Z2x28njWh6JTO6jaAgICAgcy8Cs47Z6ijvbn+AnLLPRevdUCZl2YCAgUHbDS7qw46qfI/8HhMvEV6bet4Tm5cvJPn9XjGmV9ND6D+x6XRUpY9YPzRuK72LEZ9/ToZ6k0w4axNo/u+U9txfF5ZpS2u/Teo0injK67GnrpfYxG5zgBVUhjyXI/hx198p7auf/brHT9naOCtwX+/e8bjtHxmenn6r9LbfTlfR/uQgw+RnfzyMZ5rjA/Caom3PrXT4vLmuL2PNzfb32/D91dRok0d72clqtAGT0rcE8ifcrZ/AjHdONaVw3mfKf0/9a7578XhrTvav6x+8fTr8UY9j9PuLb32HngMuB/NjOJT+ix73udO3+s8Rrl5Y36Tv8lT2m0ulqqUUFDZvGcOXbbtbOefLnicOIpirWIp338W/w7LxeTJM5onl18NRvcOen7Qomh/Z9jFyjrn1Qo3FiPfn390RxFYw8muvVa/h17cX7fcRG4n8emlVwritmmLGvblhg7hnkDnlznHFltjmZq28TwmPiIiMm+nwaPxS4lz6Vhvbc20ldxxjJ2yPa369e60cLhiIjlidRqN9fqiMcnJ5nvPM+Mo7xERGoBzOB18/CQduqfpuCaizmtL472G0eLYnWuHJbtEsuTjuHx+9ePr9GbeHV1e31enr+qH9I/5Emqnh2a3lphyeN4K+7Ez+n+fkiW8X4fV0OovP1VWpPFvWmzH4R/ylgyeOZZ9ysR+qJZ2yVfYaKhO5rd1zeeADNlPDMNe8bYcniPEZO95+XT6IOs7X620YOoZV+jVisD8gB85rrw+OvaGObTM7lS2uXOWJY97EsfEzrqIQCSPsHYrifpdJS+fWQ7D9qHHmMeM8bPT2eSYdO8bfS6jyl1G8BAQEBAi2NiBV8Vfco+B/sZzy9lq91chmV0bAQhnbJAQOGvpD1sp94P6TnkrzV064rzS8WjyfNbkwSD1BIP4TzX21LRaItHm+g8U4nXVpa2ZUsbFZFbFepXrjB6fZPWzZK1pEzET26PlOG4XJl4m1Ymax16x69lbw/tkAHNqgdNiVqfjklicd3nOVOMjU80ekQ2Z/BrTMRjn1mZ+kPM6vit1pO+1yD/DuIXn7sDlMdst7d5ezi4XDij7NY9ddXazj17VCo2ept2kbVyV7iSMmWnPkmvLM9HOvAcPXJ7SK9d781b7pxbGIEjT6Gyz2dbt91SR49JatbW7RtyyZ8eP37RHzTW4DYgzc9VI77rUXyBJminB5r9oYcni/DU7TM+kfvpFtv0FXtNYbD9HT1E/1t6s2Y/Cck+9LBk8d/wCFPzn9kS3tVpU9jomc/S1Fp/yJyPjNlPCcce9O2DJ4vxN+1tekId3bnVYxV6Kgd1NSg+LZM2U4PFTtDDfPkydb2mfWVLreKXX+1usf77sR4ZwJorSsdoctoYEsMyYhG3SilrDhEZz3IpY+AkzGu/Q2s17N6vG40Mg77SlX/wAhWV56fFPVv/gioM3aulOXza91zfZlfUz/ADSvP8I/sNCdInQX3HvYpUn5RuJ/NI5rfhA9d8nmt3i5BWqKNjALk8zuBOTz9y9SekwcXG5iV69n2Phz5qQ/VX9BOVexKVJQQEBAQIOo98Cu1i5U+MpePsrR3VqzK6OwkoZxCGMSEsGRJDwHaXS+jvbub1h+h/58Z52SurS+s8My+0wRHw6KnEq9JtWhY4UEnuAJPgI7q2tFY3M6WVHANQwz6Iqv0rCEA/MZ1rw+S3arHk8R4ane8fLq526bT1e311KkdVq3XN4L0mvH4Zmt36MGTxzFHuVmfXp+6Jdx7h9fza9RefrFakPh602U8Ij70sGTxvPb3YiP1+qHb24Zf/L6XT1fWKm1/wAzf6TZTw7BTyYMnHZ8nvXn81Zru1Wsu5PqbMfRVvRjwTE11xUr2hlmVOxycnme89fGddDBhBkRyyjmh10mme5ttVbu3uCKWPgInp36G9rb/wAM2oM32U0e/Flgaz/tVbmz9oErF4ntEynUtf2fSJ/1LbiPuUJ+Gd7n8ok81vT9f2Ojavi9VYxXoqM/Tt33H8A52g/yykz8bT9PoOd3HNQwx6exR02o+xPwSsKo8JXmrHaE6lAcljkkknrk8zInLKdAWUm0ynSa1K+gDDGc8/jzPh/tKbHqPk2+ff8AdT9WmbP5LQ+1cJ9in3RKx2RKbJQQEBAQIlywIVi9RIkU5GDMkxp1dhAzAEQNTIHne14prrF162Mq8sVbd2WIAzu90pXhozZIrM6a+G43Jw8Tya6/F4q3tfQnsdCh+tfY1n9AwPOelj8KxR36oyeKcTf72vTohajtxrGGFsWpfo01onngnzm3HwuKvaGG+S1p3adqHWayy45tsew/XZm/zGd4rEdlNuEnqgJk6RuHTTad7W21ozt3IpY+AEaiI6m/guF7KakY9KK6M9P2i6qo/lZt3lK89fLc+kHVmzgNNYzdr6c5+ZQr3t8eeFXzjmnyrPz6Gvxc3u0dfs6XuP0r3ZB/2qscv5zG58516fydPJsO0TqMVUaar6yUIW/NZuPnKTy/jPrKY2iaji+osBD6i0g9VNjbT/LnErzRHaITpDI7/OROSU6ZxKTKWyjukbEmnh9rgla2wN3XC/MG5gM4yQOZA5yvMIwgbgQJpYikDlz5deeMk4Pw/wBZUes+TWks92BzPowPt9eZ83WYWjs+06Wvaqr3ADwEiFUiSEBAQEDhYIEK5YFRq1wx+POZ8kas6V7FRnNLeAgYxIFdx7QftGmtr97IwH3sZXzxLUty2i3wkfBmPjPo4rtnmUzQ8Kvv9lS7fEKdo+1jyH4mJmsd5R1Tj2fCe31enr+qrNcw/wC0CvnG99qz9PqestxVw+r51mo1Dc/mKlCfiWLv5SPt/hH6o6OR4tQnsdDWD9K6yy7H2KcL4qZEz8bT8uifSGmp7R6lxt9Myr02V4rTHdtrCg/jKc1I7QnrKsZiTknmYnLJysYnObynTMrtLpRSznCKWPcoJPgJE2SzVQzWCvGGLBMHlhiduDnpzld+Yu/8DrUL6S3B/e7gf3e41tWoC7xy+cxyeoXkJTnmRVWVoLiFJNYfkTjJUHqcfDuk9Re23+sTTp81+kdUsK7QBawVANoHqjB+dnJJ6YlRjUC6xiz2oh3anaACMsiBbRn3BgABzMegohXLbHVKZAs20ua0VEJY88BSWPL4deogfT/kw4E+npey1Cruw2huoQDrj3Eknr3Tjadyl7xBIQ6QEBAQEDm4gQ71gVnEE5A905ZY6bWrKJWec4LuwjSGcRo2wZOkbamwSR8i7S8dvo1F1NRStFYgbK61LBhn1mC7mPP3mexgtSaRMxuXO299HnNTrrbfaWuw7mYkeBM7e0iOyukcjPxlZyTJypvD+D3XgmqpmA5EgALnu3HAz8JznJELaStPwF8WtefQpUwR2dSzb2wQqoObHBB7sGUnJ8E6c+OcIOlNfrh0sQWVuARuU94PQ8x4yK32K2TsegHBaUUPba23dUCy7SrB0ZjtxluRAHTPU4nPmmRrTbUhX0dG+witshWZDssY2bBZlsFcLnHUHpEx8Rpfxm1Tt9Gqsu5RuDbkBt9IF92NvIAY6COWB0t4YuGsvtw7tU+QBtxa26xgOr7QeeBgHlzkb+Ai8RorDD0RZuu5mOcnPL3D3SYmRK4frvQ1gIv7zezbj02lFUAgfOxhjg8ucieoVNc6rWudo24Crj5hyp5DOQffG4gWWj7Iaq7n6JufPL8uvv5yOeB6Ph/yZufa2BfgoyfE8pXnHp+HfJ9pa8blLn655eAleaZHptHwuqoYrrVR9VQJAmqmIG8BAQEBAQNWECPcsCv1FeQRImNxohTA98ydnZIDyyrRrZGzTmXjadNcyB8k7eV7dbZ8Qp8sf2nocNP2PzUt3deB6bT/ALNv36Y6guQV1TkIiDoQg+eTy6986Wm2/PX4KtO0+kPoqbgulCkmvfpS2HYczlSAOW09Ipbrrr8xJ4Vpy2nps1FlYqqJNFLWJUGbdkvY3zsbh7gSfgJW09egzrOM121X06iwsz2rcLaE3JkKo2BXKnAC4zHLPSYFPxviI1BqVFK101itAxBYgdWbHLJwOXwkxGhXiuW2LtdbUu3FO/aa+dnrZUV4sT1icAtjGByAlBwo11iBQoUYrNfTO5TYbOeffk+UnQzTw269iVRmYnJIUnJP2cpHNEC90HYLVWdawg+sceUrN4HpNB8mXvtt/BR/cyvNI9Hoewulrx6m4/WJPlI3IvdLw2usepWq/YAJAlrV8IHRa4HQJAziBmAgICAgICBgwObiBBuXnApdXXh/gef+sz5I6ulZ6OTGc5SAQlgwM4gfLPlFrxrM96D9Wm3hZ+zPqpZXcL1twrNSU12Lu3evSr7WPT1j+PWdrRHeVHVtJqNWa/SOo3BhSjeqMLndsRFwo5HmcdJG4r2EjT8M0yireSS9FlhJcIPScwi/Dp/zpEzbyHN00wqwiF3KLknfuWz+LuXA6DGcx131Ei7hd+rsLVadgmTsQLhUB9wwAJXmiErfQfJzqX+ftQfE5PgI50PSaD5Mal9rYzfBcKJXnkei0PY/S1dKVJ729Y+crMi5p0qqMKoH2ACB2CSBuK4GwrkjbZAziBmAgICAgICAgICAgaEQI96ZgVeso3D4jpKXruFolVucGZp7rgOYSzmBobJA+fdu6fS6hNg3epg7efvPdNeDpE7c7NOB8G1wXbVUQCwbLbgAcY6Z2n8QZ2m1UL3RdgNU64tv2qckqGY/OOTyHLmTI5/hCF3oPk206fPLOficDwErzSl6PQ9nNPT8ylB8duT4mQhZrSB0EDoEgbCuBsK4GQsDbEBAQEBAQEBAQEBAQEBAQEDBEDmwgRrKcwIWq4bvHce+VmsT3TtX/wCC3fTX7cGV9lVPNLtXwA/x2sfsAEezrBzSl08DqX+Hce9iT+svERHZCVVw+tfm1qD3hRCEhavhJG4rgbBIGdsDOIGYCAgICAgICAgICAgICAgICAgICAgakQNSkDHo4GRXA22QM7YDEDMBAQEBAQEBAQEBAQEBAQEBAQEBAQEBAQEBAQEBAQEBAQEBAQEBAQEBAQEBAQEBAQEBAQEBAQEBAQEBAQEBAQEBAQEBAQEBAQEBAQEBAQEBAQEBAQEBAQEBAQEBAQEBAQEBAQEBAQEBAQEBAQEBAQEBAQEBAQEBAQEBAQEBAQEBAQEBAQEBAQEBAQEBAQEBAQEBAQEBAQEBAQED/9k=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grpSp>
        <p:nvGrpSpPr>
          <p:cNvPr id="16" name="Grupo 15"/>
          <p:cNvGrpSpPr/>
          <p:nvPr/>
        </p:nvGrpSpPr>
        <p:grpSpPr>
          <a:xfrm>
            <a:off x="733944" y="4420466"/>
            <a:ext cx="6987655" cy="936305"/>
            <a:chOff x="1399636" y="4312481"/>
            <a:chExt cx="10001936" cy="1300791"/>
          </a:xfrm>
        </p:grpSpPr>
        <p:pic>
          <p:nvPicPr>
            <p:cNvPr id="8" name="Imagen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35319" y="4776402"/>
              <a:ext cx="663267" cy="609412"/>
            </a:xfrm>
            <a:prstGeom prst="rect">
              <a:avLst/>
            </a:prstGeom>
          </p:spPr>
        </p:pic>
        <p:pic>
          <p:nvPicPr>
            <p:cNvPr id="9" name="Imagen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18049" y="4312481"/>
              <a:ext cx="1100766" cy="1100766"/>
            </a:xfrm>
            <a:prstGeom prst="rect">
              <a:avLst/>
            </a:prstGeom>
          </p:spPr>
        </p:pic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940735" y="4322929"/>
              <a:ext cx="1100766" cy="1100766"/>
            </a:xfrm>
            <a:prstGeom prst="rect">
              <a:avLst/>
            </a:prstGeom>
          </p:spPr>
        </p:pic>
        <p:pic>
          <p:nvPicPr>
            <p:cNvPr id="11" name="Imagen 1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774172" y="4332540"/>
              <a:ext cx="1080707" cy="1080707"/>
            </a:xfrm>
            <a:prstGeom prst="rect">
              <a:avLst/>
            </a:prstGeom>
          </p:spPr>
        </p:pic>
        <p:sp>
          <p:nvSpPr>
            <p:cNvPr id="12" name="CuadroTexto 11"/>
            <p:cNvSpPr txBox="1"/>
            <p:nvPr/>
          </p:nvSpPr>
          <p:spPr>
            <a:xfrm>
              <a:off x="8899323" y="4458783"/>
              <a:ext cx="2502249" cy="1154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4800" dirty="0" smtClean="0"/>
                <a:t>$9.50</a:t>
              </a:r>
              <a:endParaRPr lang="es-MX" sz="4800" dirty="0"/>
            </a:p>
          </p:txBody>
        </p:sp>
        <p:pic>
          <p:nvPicPr>
            <p:cNvPr id="13" name="Imagen 12"/>
            <p:cNvPicPr>
              <a:picLocks noChangeAspect="1"/>
            </p:cNvPicPr>
            <p:nvPr/>
          </p:nvPicPr>
          <p:blipFill rotWithShape="1">
            <a:blip r:embed="rId5"/>
            <a:srcRect l="10463" t="15526" r="7992" b="19154"/>
            <a:stretch/>
          </p:blipFill>
          <p:spPr>
            <a:xfrm>
              <a:off x="1399636" y="4718303"/>
              <a:ext cx="1158241" cy="694945"/>
            </a:xfrm>
            <a:prstGeom prst="rect">
              <a:avLst/>
            </a:prstGeom>
          </p:spPr>
        </p:pic>
        <p:pic>
          <p:nvPicPr>
            <p:cNvPr id="14" name="Imagen 13"/>
            <p:cNvPicPr>
              <a:picLocks noChangeAspect="1"/>
            </p:cNvPicPr>
            <p:nvPr/>
          </p:nvPicPr>
          <p:blipFill rotWithShape="1">
            <a:blip r:embed="rId5"/>
            <a:srcRect l="10463" t="15526" r="7992" b="19154"/>
            <a:stretch/>
          </p:blipFill>
          <p:spPr>
            <a:xfrm>
              <a:off x="3716118" y="4690869"/>
              <a:ext cx="1158241" cy="694945"/>
            </a:xfrm>
            <a:prstGeom prst="rect">
              <a:avLst/>
            </a:prstGeom>
          </p:spPr>
        </p:pic>
        <p:pic>
          <p:nvPicPr>
            <p:cNvPr id="15" name="Imagen 14"/>
            <p:cNvPicPr>
              <a:picLocks noChangeAspect="1"/>
            </p:cNvPicPr>
            <p:nvPr/>
          </p:nvPicPr>
          <p:blipFill rotWithShape="1">
            <a:blip r:embed="rId5"/>
            <a:srcRect l="10463" t="15526" r="7992" b="19154"/>
            <a:stretch/>
          </p:blipFill>
          <p:spPr>
            <a:xfrm>
              <a:off x="2557877" y="4718302"/>
              <a:ext cx="1158241" cy="694945"/>
            </a:xfrm>
            <a:prstGeom prst="rect">
              <a:avLst/>
            </a:prstGeom>
          </p:spPr>
        </p:pic>
      </p:grpSp>
      <p:grpSp>
        <p:nvGrpSpPr>
          <p:cNvPr id="22" name="Grupo 21"/>
          <p:cNvGrpSpPr/>
          <p:nvPr/>
        </p:nvGrpSpPr>
        <p:grpSpPr>
          <a:xfrm>
            <a:off x="2308882" y="5220314"/>
            <a:ext cx="5148557" cy="914907"/>
            <a:chOff x="1163530" y="5664709"/>
            <a:chExt cx="6091483" cy="1080707"/>
          </a:xfrm>
        </p:grpSpPr>
        <p:pic>
          <p:nvPicPr>
            <p:cNvPr id="17" name="Imagen 16"/>
            <p:cNvPicPr>
              <a:picLocks noChangeAspect="1"/>
            </p:cNvPicPr>
            <p:nvPr/>
          </p:nvPicPr>
          <p:blipFill rotWithShape="1">
            <a:blip r:embed="rId5"/>
            <a:srcRect l="10463" t="15526" r="7992" b="19154"/>
            <a:stretch/>
          </p:blipFill>
          <p:spPr>
            <a:xfrm>
              <a:off x="1163530" y="5884671"/>
              <a:ext cx="1158241" cy="694945"/>
            </a:xfrm>
            <a:prstGeom prst="rect">
              <a:avLst/>
            </a:prstGeom>
          </p:spPr>
        </p:pic>
        <p:pic>
          <p:nvPicPr>
            <p:cNvPr id="18" name="Imagen 1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48017" y="6015272"/>
              <a:ext cx="663267" cy="609412"/>
            </a:xfrm>
            <a:prstGeom prst="rect">
              <a:avLst/>
            </a:prstGeom>
          </p:spPr>
        </p:pic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30747" y="5756239"/>
              <a:ext cx="1100766" cy="895877"/>
            </a:xfrm>
            <a:prstGeom prst="rect">
              <a:avLst/>
            </a:prstGeom>
          </p:spPr>
        </p:pic>
        <p:pic>
          <p:nvPicPr>
            <p:cNvPr id="20" name="Imagen 1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490493" y="5664709"/>
              <a:ext cx="1080707" cy="1080707"/>
            </a:xfrm>
            <a:prstGeom prst="rect">
              <a:avLst/>
            </a:prstGeom>
          </p:spPr>
        </p:pic>
        <p:sp>
          <p:nvSpPr>
            <p:cNvPr id="21" name="CuadroTexto 20"/>
            <p:cNvSpPr txBox="1"/>
            <p:nvPr/>
          </p:nvSpPr>
          <p:spPr>
            <a:xfrm>
              <a:off x="5621285" y="5756240"/>
              <a:ext cx="16337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4800" dirty="0" smtClean="0"/>
                <a:t>$4</a:t>
              </a:r>
              <a:endParaRPr lang="es-MX" sz="48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66275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77952" y="1019000"/>
            <a:ext cx="8442960" cy="4667344"/>
          </a:xfrm>
        </p:spPr>
        <p:txBody>
          <a:bodyPr numCol="1" anchor="t" anchorCtr="0">
            <a:normAutofit/>
          </a:bodyPr>
          <a:lstStyle/>
          <a:p>
            <a:pPr algn="just"/>
            <a:r>
              <a:rPr lang="es-MX" sz="2800" dirty="0"/>
              <a:t>Finalmente viene una parte importante: interpretar los resultados obtenidos. </a:t>
            </a:r>
            <a:endParaRPr lang="es-MX" sz="2800" dirty="0" smtClean="0"/>
          </a:p>
          <a:p>
            <a:pPr algn="just"/>
            <a:endParaRPr lang="es-MX" sz="2800" dirty="0" smtClean="0"/>
          </a:p>
          <a:p>
            <a:pPr algn="just"/>
            <a:endParaRPr lang="es-MX" sz="2800" dirty="0"/>
          </a:p>
          <a:p>
            <a:pPr lvl="1" algn="just"/>
            <a:r>
              <a:rPr lang="es-MX" sz="2600" dirty="0" smtClean="0"/>
              <a:t>Si </a:t>
            </a:r>
            <a:r>
              <a:rPr lang="es-MX" sz="2600" dirty="0"/>
              <a:t>ya </a:t>
            </a:r>
            <a:r>
              <a:rPr lang="es-MX" sz="2600" dirty="0" smtClean="0"/>
              <a:t>sabemos que incógnita representa cada artículo, y </a:t>
            </a:r>
            <a:r>
              <a:rPr lang="es-MX" sz="2600" dirty="0"/>
              <a:t>que queremos saber </a:t>
            </a:r>
            <a:r>
              <a:rPr lang="es-MX" sz="2600" dirty="0" smtClean="0"/>
              <a:t>el </a:t>
            </a:r>
            <a:r>
              <a:rPr lang="es-MX" sz="2600" dirty="0"/>
              <a:t>precio de cada uno de esos artículos, entonces podemos decir:</a:t>
            </a:r>
          </a:p>
          <a:p>
            <a:pPr marL="0" indent="0" algn="ctr">
              <a:buNone/>
            </a:pPr>
            <a:r>
              <a:rPr lang="es-MX" sz="2800" i="1" dirty="0"/>
              <a:t>Cada goma tiene un precio de $1.50 y cada lápiz cuesta $2.50.</a:t>
            </a:r>
            <a:endParaRPr lang="es-MX" sz="2800" dirty="0"/>
          </a:p>
          <a:p>
            <a:pPr algn="just"/>
            <a:endParaRPr lang="es-MX" sz="2800" dirty="0"/>
          </a:p>
          <a:p>
            <a:pPr algn="just"/>
            <a:endParaRPr lang="es-MX" sz="2800" dirty="0" smtClean="0"/>
          </a:p>
          <a:p>
            <a:pPr marL="0" indent="0" algn="just">
              <a:buNone/>
            </a:pPr>
            <a:endParaRPr lang="es-MX" sz="2800" dirty="0" smtClean="0"/>
          </a:p>
          <a:p>
            <a:pPr algn="just"/>
            <a:endParaRPr lang="es-MX" sz="2800" dirty="0"/>
          </a:p>
        </p:txBody>
      </p:sp>
      <p:grpSp>
        <p:nvGrpSpPr>
          <p:cNvPr id="8" name="Grupo 7"/>
          <p:cNvGrpSpPr/>
          <p:nvPr/>
        </p:nvGrpSpPr>
        <p:grpSpPr>
          <a:xfrm>
            <a:off x="1873042" y="5177030"/>
            <a:ext cx="2726390" cy="784859"/>
            <a:chOff x="1114763" y="2829527"/>
            <a:chExt cx="3635186" cy="784859"/>
          </a:xfrm>
        </p:grpSpPr>
        <p:pic>
          <p:nvPicPr>
            <p:cNvPr id="5" name="Imagen 4"/>
            <p:cNvPicPr>
              <a:picLocks noChangeAspect="1"/>
            </p:cNvPicPr>
            <p:nvPr/>
          </p:nvPicPr>
          <p:blipFill rotWithShape="1">
            <a:blip r:embed="rId2"/>
            <a:srcRect l="10463" t="15526" r="7992" b="19154"/>
            <a:stretch/>
          </p:blipFill>
          <p:spPr>
            <a:xfrm>
              <a:off x="1114763" y="2874485"/>
              <a:ext cx="1158241" cy="694945"/>
            </a:xfrm>
            <a:prstGeom prst="rect">
              <a:avLst/>
            </a:prstGeom>
          </p:spPr>
        </p:pic>
        <p:pic>
          <p:nvPicPr>
            <p:cNvPr id="6" name="Imagen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73004" y="2829527"/>
              <a:ext cx="784859" cy="784859"/>
            </a:xfrm>
            <a:prstGeom prst="rect">
              <a:avLst/>
            </a:prstGeom>
          </p:spPr>
        </p:pic>
        <p:sp>
          <p:nvSpPr>
            <p:cNvPr id="7" name="CuadroTexto 6"/>
            <p:cNvSpPr txBox="1"/>
            <p:nvPr/>
          </p:nvSpPr>
          <p:spPr>
            <a:xfrm>
              <a:off x="3057863" y="2891801"/>
              <a:ext cx="16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3600" i="1" dirty="0" smtClean="0"/>
                <a:t>$1.50</a:t>
              </a:r>
              <a:endParaRPr lang="es-MX" sz="3600" i="1" dirty="0"/>
            </a:p>
          </p:txBody>
        </p:sp>
      </p:grpSp>
      <p:grpSp>
        <p:nvGrpSpPr>
          <p:cNvPr id="14" name="Grupo 13"/>
          <p:cNvGrpSpPr/>
          <p:nvPr/>
        </p:nvGrpSpPr>
        <p:grpSpPr>
          <a:xfrm>
            <a:off x="4893999" y="5144266"/>
            <a:ext cx="2476066" cy="784859"/>
            <a:chOff x="6372931" y="2895925"/>
            <a:chExt cx="3301421" cy="784859"/>
          </a:xfrm>
        </p:grpSpPr>
        <p:pic>
          <p:nvPicPr>
            <p:cNvPr id="11" name="Imagen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254241" y="2895925"/>
              <a:ext cx="784859" cy="784859"/>
            </a:xfrm>
            <a:prstGeom prst="rect">
              <a:avLst/>
            </a:prstGeom>
          </p:spPr>
        </p:pic>
        <p:sp>
          <p:nvSpPr>
            <p:cNvPr id="12" name="CuadroTexto 11"/>
            <p:cNvSpPr txBox="1"/>
            <p:nvPr/>
          </p:nvSpPr>
          <p:spPr>
            <a:xfrm>
              <a:off x="8039100" y="2958199"/>
              <a:ext cx="16352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3600" i="1" dirty="0" smtClean="0"/>
                <a:t>$2.50</a:t>
              </a:r>
              <a:endParaRPr lang="es-MX" sz="3600" i="1" dirty="0"/>
            </a:p>
          </p:txBody>
        </p:sp>
        <p:pic>
          <p:nvPicPr>
            <p:cNvPr id="13" name="Imagen 1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372931" y="2929719"/>
              <a:ext cx="881310" cy="717269"/>
            </a:xfrm>
            <a:prstGeom prst="rect">
              <a:avLst/>
            </a:prstGeom>
          </p:spPr>
        </p:pic>
      </p:grpSp>
      <p:grpSp>
        <p:nvGrpSpPr>
          <p:cNvPr id="15" name="Grupo 14"/>
          <p:cNvGrpSpPr/>
          <p:nvPr/>
        </p:nvGrpSpPr>
        <p:grpSpPr>
          <a:xfrm>
            <a:off x="2075086" y="1972427"/>
            <a:ext cx="1861408" cy="917657"/>
            <a:chOff x="1114763" y="2696729"/>
            <a:chExt cx="2481877" cy="917657"/>
          </a:xfrm>
        </p:grpSpPr>
        <p:pic>
          <p:nvPicPr>
            <p:cNvPr id="16" name="Imagen 15"/>
            <p:cNvPicPr>
              <a:picLocks noChangeAspect="1"/>
            </p:cNvPicPr>
            <p:nvPr/>
          </p:nvPicPr>
          <p:blipFill rotWithShape="1">
            <a:blip r:embed="rId2"/>
            <a:srcRect l="10463" t="15526" r="7992" b="19154"/>
            <a:stretch/>
          </p:blipFill>
          <p:spPr>
            <a:xfrm>
              <a:off x="1114763" y="2874485"/>
              <a:ext cx="1158241" cy="694945"/>
            </a:xfrm>
            <a:prstGeom prst="rect">
              <a:avLst/>
            </a:prstGeom>
          </p:spPr>
        </p:pic>
        <p:pic>
          <p:nvPicPr>
            <p:cNvPr id="17" name="Imagen 1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73004" y="2829527"/>
              <a:ext cx="784859" cy="784859"/>
            </a:xfrm>
            <a:prstGeom prst="rect">
              <a:avLst/>
            </a:prstGeom>
          </p:spPr>
        </p:pic>
        <p:sp>
          <p:nvSpPr>
            <p:cNvPr id="18" name="CuadroTexto 17"/>
            <p:cNvSpPr txBox="1"/>
            <p:nvPr/>
          </p:nvSpPr>
          <p:spPr>
            <a:xfrm>
              <a:off x="3057863" y="2696729"/>
              <a:ext cx="53877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4800" i="1" dirty="0"/>
                <a:t>x</a:t>
              </a:r>
            </a:p>
          </p:txBody>
        </p:sp>
      </p:grpSp>
      <p:grpSp>
        <p:nvGrpSpPr>
          <p:cNvPr id="19" name="Grupo 18"/>
          <p:cNvGrpSpPr/>
          <p:nvPr/>
        </p:nvGrpSpPr>
        <p:grpSpPr>
          <a:xfrm>
            <a:off x="4893999" y="1972427"/>
            <a:ext cx="1653710" cy="917657"/>
            <a:chOff x="6372931" y="2763127"/>
            <a:chExt cx="2204946" cy="917657"/>
          </a:xfrm>
        </p:grpSpPr>
        <p:pic>
          <p:nvPicPr>
            <p:cNvPr id="20" name="Imagen 1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254241" y="2895925"/>
              <a:ext cx="784859" cy="784859"/>
            </a:xfrm>
            <a:prstGeom prst="rect">
              <a:avLst/>
            </a:prstGeom>
          </p:spPr>
        </p:pic>
        <p:sp>
          <p:nvSpPr>
            <p:cNvPr id="21" name="CuadroTexto 20"/>
            <p:cNvSpPr txBox="1"/>
            <p:nvPr/>
          </p:nvSpPr>
          <p:spPr>
            <a:xfrm>
              <a:off x="8039100" y="2763127"/>
              <a:ext cx="53877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4800" i="1" dirty="0" smtClean="0"/>
                <a:t>y</a:t>
              </a:r>
              <a:endParaRPr lang="es-MX" sz="4800" i="1" dirty="0"/>
            </a:p>
          </p:txBody>
        </p:sp>
        <p:pic>
          <p:nvPicPr>
            <p:cNvPr id="22" name="Imagen 2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372931" y="2929719"/>
              <a:ext cx="881310" cy="71726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56780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platillap1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ción1" id="{40EF26CC-2B0E-4340-926D-D358EA10074E}" vid="{07351E3D-ACB0-479B-AB9F-2E1FE40F359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platillap1</Template>
  <TotalTime>61</TotalTime>
  <Words>677</Words>
  <Application>Microsoft Office PowerPoint</Application>
  <PresentationFormat>Presentación en pantalla (4:3)</PresentationFormat>
  <Paragraphs>93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platillap1</vt:lpstr>
      <vt:lpstr>Presentación de PowerPoint</vt:lpstr>
      <vt:lpstr>5.6 Solución de ecuaciones simultáneas</vt:lpstr>
      <vt:lpstr>¿A qué se le conoce como “Ecuaciones simultáneas”? </vt:lpstr>
      <vt:lpstr>¿A qué se le conoce como “Ecuaciones simultáneas”? </vt:lpstr>
      <vt:lpstr>¿Qué es un Sistema de Ecuaciones?</vt:lpstr>
      <vt:lpstr>Eliminación por Reducción</vt:lpstr>
      <vt:lpstr>Eliminación por Reducción</vt:lpstr>
      <vt:lpstr>Problema de aplicación</vt:lpstr>
      <vt:lpstr>Presentación de PowerPoint</vt:lpstr>
      <vt:lpstr>Ejercicios propuestos para producto final de aprendizaje</vt:lpstr>
      <vt:lpstr>Presentación de PowerPoint</vt:lpstr>
      <vt:lpstr>Bibliografía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Marlen Gómez Rocha, L.S.C.</dc:creator>
  <cp:lastModifiedBy>Marlen Gómez Rocha, L.S.C.</cp:lastModifiedBy>
  <cp:revision>7</cp:revision>
  <dcterms:created xsi:type="dcterms:W3CDTF">2015-10-28T18:34:27Z</dcterms:created>
  <dcterms:modified xsi:type="dcterms:W3CDTF">2015-10-28T19:36:17Z</dcterms:modified>
</cp:coreProperties>
</file>