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3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70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71179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51987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8728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43860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3776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7610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95775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233887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40532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336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29-662C-406B-8A70-C5DFFE3F68AD}" type="datetimeFigureOut">
              <a:rPr lang="es-MX" smtClean="0"/>
              <a:pPr/>
              <a:t>16/08/2015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3206-0D5E-416C-A70F-83804C6B1AA6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9" name="Picture 1" descr="logo prepa1-01.pn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5217" y="0"/>
            <a:ext cx="1983090" cy="1139275"/>
          </a:xfrm>
          <a:prstGeom prst="rect">
            <a:avLst/>
          </a:prstGeom>
        </p:spPr>
      </p:pic>
      <p:pic>
        <p:nvPicPr>
          <p:cNvPr id="10" name="Picture 2" descr="logo prepa1-02.pn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70520" y="5373076"/>
            <a:ext cx="2403760" cy="1250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303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Teor&#237;a%20de%20la%20percepci&#243;n,%20en%203%20minutos%20wwwexplainerstv%5b1%5d.mp4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687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Plausibilidad: producción unilateral y autónoma  del individuo ante los estímulos de su entorno sensible. Todo significa potencialmente para el individuo. Incluso lo que no significa , significa que no significa.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Fuentes de consulta</a:t>
            </a:r>
            <a:r>
              <a:rPr lang="es-MX" dirty="0" smtClean="0"/>
              <a:t>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s-MX" dirty="0" smtClean="0"/>
              <a:t>Psicología</a:t>
            </a:r>
          </a:p>
          <a:p>
            <a:pPr algn="ctr">
              <a:buNone/>
            </a:pPr>
            <a:r>
              <a:rPr lang="es-MX" dirty="0" smtClean="0"/>
              <a:t>José Ignacio Alonso García</a:t>
            </a:r>
          </a:p>
          <a:p>
            <a:pPr algn="ctr">
              <a:buNone/>
            </a:pPr>
            <a:r>
              <a:rPr lang="es-MX" dirty="0" err="1" smtClean="0"/>
              <a:t>Mcgraw</a:t>
            </a:r>
            <a:r>
              <a:rPr lang="es-MX" dirty="0" smtClean="0"/>
              <a:t>-Hill</a:t>
            </a:r>
          </a:p>
          <a:p>
            <a:pPr algn="ctr">
              <a:buNone/>
            </a:pPr>
            <a:r>
              <a:rPr lang="es-MX" dirty="0" smtClean="0"/>
              <a:t>https://youtu.be/RAYJ1BMP7w4</a:t>
            </a:r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92331" y="1110342"/>
            <a:ext cx="781158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Área Académica: Psicología</a:t>
            </a: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Tema:   Desarrollo de la Psicología</a:t>
            </a: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Profesor(a): C.D. Blanca </a:t>
            </a:r>
            <a:r>
              <a:rPr lang="es-MX" sz="2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Deyanira</a:t>
            </a:r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Rodríguez Romero</a:t>
            </a: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es-MX" sz="2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Periodo: Julio –Diciembre  </a:t>
            </a:r>
            <a:r>
              <a:rPr lang="es-MX" sz="2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2015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xmlns="" val="4102902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4412" cy="895256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>“Percepción ”</a:t>
            </a:r>
            <a: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  <a:t/>
            </a:r>
            <a:br>
              <a:rPr lang="es-ES_tradnl" b="1" dirty="0" smtClean="0">
                <a:solidFill>
                  <a:srgbClr val="FF6600"/>
                </a:solidFill>
                <a:latin typeface="CoolveticaRg-Regular"/>
                <a:cs typeface="CoolveticaRg-Regular"/>
              </a:rPr>
            </a:br>
            <a:endParaRPr lang="en-US" dirty="0">
              <a:solidFill>
                <a:srgbClr val="FF6600"/>
              </a:solidFill>
              <a:latin typeface="CoolveticaRg-Regular"/>
              <a:cs typeface="CoolveticaRg-Regular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058092"/>
            <a:ext cx="8229600" cy="506807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MX" dirty="0" smtClean="0"/>
              <a:t>Proceso </a:t>
            </a:r>
            <a:r>
              <a:rPr lang="es-MX" dirty="0" smtClean="0"/>
              <a:t>cognoscitivo que permite interpretar y comprender el </a:t>
            </a:r>
            <a:r>
              <a:rPr lang="es-MX" dirty="0" smtClean="0"/>
              <a:t>entorno, selecciona </a:t>
            </a:r>
            <a:r>
              <a:rPr lang="es-MX" dirty="0" smtClean="0"/>
              <a:t>y </a:t>
            </a:r>
            <a:r>
              <a:rPr lang="es-MX" dirty="0" smtClean="0"/>
              <a:t>organiza estímulos </a:t>
            </a:r>
            <a:r>
              <a:rPr lang="es-MX" dirty="0" smtClean="0"/>
              <a:t>del ambiente para proporcionar experiencias significativas a quien los experimenta. </a:t>
            </a:r>
            <a:endParaRPr lang="es-MX" dirty="0" smtClean="0"/>
          </a:p>
          <a:p>
            <a:pPr algn="just">
              <a:buNone/>
            </a:pPr>
            <a:r>
              <a:rPr lang="es-MX" dirty="0" smtClean="0"/>
              <a:t>La </a:t>
            </a:r>
            <a:r>
              <a:rPr lang="es-MX" dirty="0" smtClean="0"/>
              <a:t>percepción incluye la búsqueda de la obtención y el procesamiento de información</a:t>
            </a:r>
            <a:r>
              <a:rPr lang="es-MX" dirty="0" smtClean="0"/>
              <a:t>.</a:t>
            </a:r>
          </a:p>
          <a:p>
            <a:pPr algn="ctr">
              <a:buNone/>
            </a:pPr>
            <a:r>
              <a:rPr lang="es-MX" dirty="0" err="1" smtClean="0">
                <a:solidFill>
                  <a:srgbClr val="54190A"/>
                </a:solidFill>
                <a:latin typeface="Helvetica"/>
                <a:cs typeface="Helvetica"/>
              </a:rPr>
              <a:t>Abstract</a:t>
            </a:r>
            <a:endParaRPr lang="es-MX" dirty="0" smtClean="0">
              <a:solidFill>
                <a:srgbClr val="54190A"/>
              </a:solidFill>
              <a:latin typeface="Helvetica"/>
              <a:cs typeface="Helvetica"/>
            </a:endParaRPr>
          </a:p>
          <a:p>
            <a:pPr algn="just">
              <a:buNone/>
            </a:pPr>
            <a:r>
              <a:rPr lang="en-US" dirty="0" smtClean="0">
                <a:solidFill>
                  <a:srgbClr val="54190A"/>
                </a:solidFill>
                <a:latin typeface="Helvetica"/>
                <a:cs typeface="Helvetica"/>
              </a:rPr>
              <a:t>Cognitive process that allows us to interpret and understand the environment, selects and organizes environmental stimuli to provide meaningful experiences to those who experience.</a:t>
            </a:r>
          </a:p>
          <a:p>
            <a:pPr algn="just">
              <a:buNone/>
            </a:pPr>
            <a:r>
              <a:rPr lang="en-US" dirty="0" smtClean="0">
                <a:solidFill>
                  <a:srgbClr val="54190A"/>
                </a:solidFill>
                <a:latin typeface="Helvetica"/>
                <a:cs typeface="Helvetica"/>
              </a:rPr>
              <a:t>Perception includes the search for obtaining and processing information.</a:t>
            </a:r>
            <a:endParaRPr lang="en-US" dirty="0">
              <a:solidFill>
                <a:srgbClr val="54190A"/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5788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097281"/>
            <a:ext cx="7886700" cy="3200400"/>
          </a:xfrm>
        </p:spPr>
        <p:txBody>
          <a:bodyPr/>
          <a:lstStyle/>
          <a:p>
            <a:r>
              <a:rPr lang="es-MX" b="1" dirty="0" smtClean="0"/>
              <a:t>Factores que influyen en la percepción</a:t>
            </a:r>
            <a:r>
              <a:rPr lang="es-MX" dirty="0" smtClean="0"/>
              <a:t>:</a:t>
            </a:r>
          </a:p>
          <a:p>
            <a:pPr algn="just">
              <a:buNone/>
            </a:pPr>
            <a:r>
              <a:rPr lang="es-MX" dirty="0" smtClean="0"/>
              <a:t>Las percepciones humanas tienen un diseño determinado, una forma estable y constante , cualidades sensoriales , posee un significado  y una resonancia afectiva .</a:t>
            </a:r>
          </a:p>
          <a:p>
            <a:pPr algn="just">
              <a:buNone/>
            </a:pPr>
            <a:r>
              <a:rPr lang="es-MX" dirty="0" smtClean="0"/>
              <a:t>Tenemos factores </a:t>
            </a:r>
            <a:r>
              <a:rPr lang="es-MX" b="1" dirty="0" smtClean="0"/>
              <a:t>externos e internos  </a:t>
            </a:r>
            <a:r>
              <a:rPr lang="es-MX" dirty="0" smtClean="0"/>
              <a:t>que influyen en la percepción humana.  </a:t>
            </a:r>
            <a:endParaRPr lang="es-MX" dirty="0"/>
          </a:p>
        </p:txBody>
      </p:sp>
      <p:pic>
        <p:nvPicPr>
          <p:cNvPr id="1026" name="Picture 2" descr="http://mingaonline.uach.cl/fbpe/img/estped/v36n2/art18-figura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58" y="4049486"/>
            <a:ext cx="6663236" cy="28085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Factores externos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306286"/>
            <a:ext cx="7886700" cy="4870677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s-MX" dirty="0" smtClean="0"/>
              <a:t>Características de los estímulos que condicionan nuestra capacidad perceptiva :</a:t>
            </a:r>
          </a:p>
          <a:p>
            <a:pPr algn="just">
              <a:buFont typeface="Wingdings" pitchFamily="2" charset="2"/>
              <a:buChar char="§"/>
            </a:pPr>
            <a:r>
              <a:rPr lang="es-MX" b="1" dirty="0" smtClean="0"/>
              <a:t>Intensidad</a:t>
            </a:r>
            <a:r>
              <a:rPr lang="es-MX" dirty="0" smtClean="0"/>
              <a:t> : nos fijamos mas en una fuerte explosión que en un ruido leve.</a:t>
            </a:r>
          </a:p>
          <a:p>
            <a:pPr algn="just">
              <a:buFont typeface="Wingdings" pitchFamily="2" charset="2"/>
              <a:buChar char="§"/>
            </a:pPr>
            <a:r>
              <a:rPr lang="es-MX" b="1" dirty="0" smtClean="0"/>
              <a:t>Repetición</a:t>
            </a:r>
            <a:r>
              <a:rPr lang="es-MX" dirty="0" smtClean="0"/>
              <a:t>: tienen gran importancia en la propaganda comercial.</a:t>
            </a:r>
          </a:p>
          <a:p>
            <a:pPr algn="just">
              <a:buFont typeface="Wingdings" pitchFamily="2" charset="2"/>
              <a:buChar char="§"/>
            </a:pPr>
            <a:r>
              <a:rPr lang="es-MX" b="1" dirty="0" smtClean="0"/>
              <a:t>Tamaño:</a:t>
            </a:r>
            <a:r>
              <a:rPr lang="es-MX" dirty="0" smtClean="0"/>
              <a:t> los objetos grandes , atraen mas la atención.</a:t>
            </a:r>
          </a:p>
          <a:p>
            <a:pPr algn="just">
              <a:buFont typeface="Wingdings" pitchFamily="2" charset="2"/>
              <a:buChar char="§"/>
            </a:pPr>
            <a:r>
              <a:rPr lang="es-MX" b="1" dirty="0" smtClean="0"/>
              <a:t>Novedad</a:t>
            </a:r>
            <a:r>
              <a:rPr lang="es-MX" dirty="0" smtClean="0"/>
              <a:t>: los sucesos no habituales se fijan con mayor facilidad. </a:t>
            </a:r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www.cienciayjuego.com/Percepcion%20%C3%92ptica%200001%20Campo%20de%20la%20percepcion%20Carteles%20del%20Museo%20de%20la%20Ciencia%20y%20el%20Juego.jpg"/>
          <p:cNvPicPr>
            <a:picLocks noChangeAspect="1" noChangeArrowheads="1"/>
          </p:cNvPicPr>
          <p:nvPr/>
        </p:nvPicPr>
        <p:blipFill>
          <a:blip r:embed="rId2" cstate="print"/>
          <a:srcRect r="1507" b="11722"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Factores intern</a:t>
            </a:r>
            <a:r>
              <a:rPr lang="es-MX" dirty="0" smtClean="0"/>
              <a:t>os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s-MX" dirty="0" smtClean="0"/>
              <a:t>También existen características individuales que intervienen en a percepción. Entre ellas destacan:</a:t>
            </a:r>
          </a:p>
          <a:p>
            <a:pPr algn="just">
              <a:buFont typeface="Wingdings" pitchFamily="2" charset="2"/>
              <a:buChar char="q"/>
            </a:pPr>
            <a:r>
              <a:rPr lang="es-MX" b="1" dirty="0" smtClean="0"/>
              <a:t>Atención</a:t>
            </a:r>
            <a:r>
              <a:rPr lang="es-MX" dirty="0" smtClean="0"/>
              <a:t>: en todo momento somos conscientes de un numero limitado  de estímulos .</a:t>
            </a:r>
          </a:p>
          <a:p>
            <a:pPr algn="just">
              <a:buFont typeface="Wingdings" pitchFamily="2" charset="2"/>
              <a:buChar char="q"/>
            </a:pPr>
            <a:r>
              <a:rPr lang="es-MX" b="1" dirty="0" smtClean="0"/>
              <a:t>Motivos</a:t>
            </a:r>
            <a:r>
              <a:rPr lang="es-MX" dirty="0" smtClean="0"/>
              <a:t>: la percepción es selectiva </a:t>
            </a:r>
          </a:p>
          <a:p>
            <a:pPr algn="just">
              <a:buFont typeface="Wingdings" pitchFamily="2" charset="2"/>
              <a:buChar char="q"/>
            </a:pPr>
            <a:r>
              <a:rPr lang="es-MX" b="1" dirty="0" smtClean="0"/>
              <a:t>Intereses y valores </a:t>
            </a:r>
            <a:r>
              <a:rPr lang="es-MX" dirty="0" smtClean="0"/>
              <a:t>: atendemos los aspectos de la realidad que nos interesan.</a:t>
            </a:r>
          </a:p>
          <a:p>
            <a:pPr algn="just">
              <a:buFont typeface="Wingdings" pitchFamily="2" charset="2"/>
              <a:buChar char="q"/>
            </a:pPr>
            <a:r>
              <a:rPr lang="es-MX" b="1" dirty="0" smtClean="0"/>
              <a:t>Características del observador</a:t>
            </a:r>
            <a:r>
              <a:rPr lang="es-MX" dirty="0" smtClean="0"/>
              <a:t>: los deseos, las actitudes, personalidad y la situación afectiva del observador  influyen en la percepción.</a:t>
            </a:r>
          </a:p>
          <a:p>
            <a:pPr algn="just">
              <a:buFont typeface="Wingdings" pitchFamily="2" charset="2"/>
              <a:buChar char="q"/>
            </a:pPr>
            <a:r>
              <a:rPr lang="es-MX" b="1" dirty="0" smtClean="0"/>
              <a:t>Cultura</a:t>
            </a:r>
            <a:r>
              <a:rPr lang="es-MX" dirty="0" smtClean="0"/>
              <a:t>: nos han enseñado a percibir y este aprendizaje condicionara nuestra perspectiva.  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image.slidesharecdn.com/lapercepcin2-090419153251-phpapp02/95/la-percepcin-35-728.jpg?cb=124015524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9520"/>
            <a:ext cx="6934200" cy="5200651"/>
          </a:xfrm>
          <a:prstGeom prst="rect">
            <a:avLst/>
          </a:prstGeom>
          <a:noFill/>
        </p:spPr>
      </p:pic>
      <p:sp>
        <p:nvSpPr>
          <p:cNvPr id="3" name="2 Estrella de 7 puntas">
            <a:hlinkClick r:id="rId3" action="ppaction://hlinkfile"/>
          </p:cNvPr>
          <p:cNvSpPr/>
          <p:nvPr/>
        </p:nvSpPr>
        <p:spPr>
          <a:xfrm>
            <a:off x="7354389" y="3997235"/>
            <a:ext cx="914400" cy="9144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La percepción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“Los esquemas  determinan nuestra comprensión  del mundo en todos sus dominios . Los esquemas  proporcionan “sentido” a nuestra experiencia habitual  de las cosas, dan una apariencia de “racionalidad” y “</a:t>
            </a:r>
            <a:r>
              <a:rPr lang="es-MX" dirty="0" smtClean="0">
                <a:hlinkClick r:id="rId2" action="ppaction://hlinksldjump"/>
              </a:rPr>
              <a:t>plausibilidad</a:t>
            </a:r>
            <a:r>
              <a:rPr lang="es-MX" dirty="0" smtClean="0"/>
              <a:t>”  al flujo de los acontecimientos . En contrapartida , los fenómenos difíciles de integrar en nuestros esquemas  resultan insólitos, absurdos, irracionales o misteriosos”.</a:t>
            </a:r>
          </a:p>
          <a:p>
            <a:pPr algn="r">
              <a:buNone/>
            </a:pPr>
            <a:r>
              <a:rPr lang="es-MX" dirty="0" smtClean="0"/>
              <a:t>Manuel de la Vega</a:t>
            </a:r>
          </a:p>
          <a:p>
            <a:pPr algn="r">
              <a:buNone/>
            </a:pPr>
            <a:r>
              <a:rPr lang="es-MX" i="1" dirty="0" smtClean="0"/>
              <a:t>Introducción a la Psicología Cognitiva</a:t>
            </a:r>
            <a:endParaRPr lang="es-MX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tillap1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ción1" id="{40EF26CC-2B0E-4340-926D-D358EA10074E}" vid="{07351E3D-ACB0-479B-AB9F-2E1FE40F35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platillap1</Template>
  <TotalTime>78</TotalTime>
  <Words>415</Words>
  <Application>Microsoft Office PowerPoint</Application>
  <PresentationFormat>Presentación en pantalla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platillap1</vt:lpstr>
      <vt:lpstr>Diapositiva 1</vt:lpstr>
      <vt:lpstr>Diapositiva 2</vt:lpstr>
      <vt:lpstr>“Percepción ” </vt:lpstr>
      <vt:lpstr>Diapositiva 4</vt:lpstr>
      <vt:lpstr>Factores externos</vt:lpstr>
      <vt:lpstr>Diapositiva 6</vt:lpstr>
      <vt:lpstr>Factores internos </vt:lpstr>
      <vt:lpstr>Diapositiva 8</vt:lpstr>
      <vt:lpstr>La percepción </vt:lpstr>
      <vt:lpstr>Diapositiva 10</vt:lpstr>
      <vt:lpstr>Fuentes de consulta: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HP</dc:creator>
  <cp:lastModifiedBy>HP</cp:lastModifiedBy>
  <cp:revision>10</cp:revision>
  <dcterms:created xsi:type="dcterms:W3CDTF">2015-08-16T22:48:42Z</dcterms:created>
  <dcterms:modified xsi:type="dcterms:W3CDTF">2015-08-17T00:07:35Z</dcterms:modified>
</cp:coreProperties>
</file>