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4" r:id="rId4"/>
    <p:sldId id="263" r:id="rId5"/>
    <p:sldId id="265" r:id="rId6"/>
    <p:sldId id="266" r:id="rId7"/>
    <p:sldId id="259" r:id="rId8"/>
    <p:sldId id="269" r:id="rId9"/>
    <p:sldId id="268" r:id="rId10"/>
    <p:sldId id="271" r:id="rId11"/>
    <p:sldId id="270" r:id="rId12"/>
    <p:sldId id="272" r:id="rId13"/>
    <p:sldId id="261" r:id="rId14"/>
    <p:sldId id="267" r:id="rId15"/>
    <p:sldId id="260" r:id="rId1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E8276-F1A9-4A19-B2FB-30B5B44D0B7B}" type="datetimeFigureOut">
              <a:rPr lang="es-MX" smtClean="0"/>
              <a:t>21/05/2015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44527-E6FE-4F5D-9DB2-22A17677E7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9551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527-E6FE-4F5D-9DB2-22A17677E786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628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3175-6399-754D-AAA8-CE37BE8AC21C}" type="datetimeFigureOut">
              <a:rPr lang="es-ES" smtClean="0"/>
              <a:t>21/05/2015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5EC8-3B85-854F-89CD-4AC270FC04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579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3175-6399-754D-AAA8-CE37BE8AC21C}" type="datetimeFigureOut">
              <a:rPr lang="es-ES" smtClean="0"/>
              <a:t>21/05/2015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5EC8-3B85-854F-89CD-4AC270FC04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6141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3175-6399-754D-AAA8-CE37BE8AC21C}" type="datetimeFigureOut">
              <a:rPr lang="es-ES" smtClean="0"/>
              <a:t>21/05/2015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5EC8-3B85-854F-89CD-4AC270FC04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264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3175-6399-754D-AAA8-CE37BE8AC21C}" type="datetimeFigureOut">
              <a:rPr lang="es-ES" smtClean="0"/>
              <a:t>21/05/2015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5EC8-3B85-854F-89CD-4AC270FC04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8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3175-6399-754D-AAA8-CE37BE8AC21C}" type="datetimeFigureOut">
              <a:rPr lang="es-ES" smtClean="0"/>
              <a:t>21/05/2015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5EC8-3B85-854F-89CD-4AC270FC04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827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3175-6399-754D-AAA8-CE37BE8AC21C}" type="datetimeFigureOut">
              <a:rPr lang="es-ES" smtClean="0"/>
              <a:t>21/05/2015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5EC8-3B85-854F-89CD-4AC270FC04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374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3175-6399-754D-AAA8-CE37BE8AC21C}" type="datetimeFigureOut">
              <a:rPr lang="es-ES" smtClean="0"/>
              <a:t>21/05/2015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5EC8-3B85-854F-89CD-4AC270FC04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909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3175-6399-754D-AAA8-CE37BE8AC21C}" type="datetimeFigureOut">
              <a:rPr lang="es-ES" smtClean="0"/>
              <a:t>21/05/2015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5EC8-3B85-854F-89CD-4AC270FC04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535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3175-6399-754D-AAA8-CE37BE8AC21C}" type="datetimeFigureOut">
              <a:rPr lang="es-ES" smtClean="0"/>
              <a:t>21/05/2015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5EC8-3B85-854F-89CD-4AC270FC04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2951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3175-6399-754D-AAA8-CE37BE8AC21C}" type="datetimeFigureOut">
              <a:rPr lang="es-ES" smtClean="0"/>
              <a:t>21/05/2015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5EC8-3B85-854F-89CD-4AC270FC04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372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3175-6399-754D-AAA8-CE37BE8AC21C}" type="datetimeFigureOut">
              <a:rPr lang="es-ES" smtClean="0"/>
              <a:t>21/05/2015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5EC8-3B85-854F-89CD-4AC270FC04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74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3175-6399-754D-AAA8-CE37BE8AC21C}" type="datetimeFigureOut">
              <a:rPr lang="es-ES" smtClean="0"/>
              <a:t>21/05/2015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65EC8-3B85-854F-89CD-4AC270FC04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878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arnenglishfeelgood.com/grammar-firstconditional1.html" TargetMode="External"/><Relationship Id="rId3" Type="http://schemas.openxmlformats.org/officeDocument/2006/relationships/hyperlink" Target="http://www.learnenglish-online.com/grammar/tests/zeroconditional.html" TargetMode="External"/><Relationship Id="rId7" Type="http://schemas.openxmlformats.org/officeDocument/2006/relationships/hyperlink" Target="http://www.englishgrammarsecrets.com/firstconditional/exercise4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englishgrammarsecrets.com/firstconditional/exercise1.html" TargetMode="External"/><Relationship Id="rId5" Type="http://schemas.openxmlformats.org/officeDocument/2006/relationships/hyperlink" Target="http://www.english-grammar-lessons.com/type0/exercise1.swf" TargetMode="External"/><Relationship Id="rId4" Type="http://schemas.openxmlformats.org/officeDocument/2006/relationships/hyperlink" Target="https://elt.oup.com/student/solutions1stedition/preint_unit_page/unit6/grammar/exercise2?cc=mx&amp;selLanguage=e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ifCM8kJFKI" TargetMode="External"/><Relationship Id="rId2" Type="http://schemas.openxmlformats.org/officeDocument/2006/relationships/hyperlink" Target="https://www.youtube.com/watch?v=yJYXItns2i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RES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6581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72140" y="203651"/>
            <a:ext cx="8273146" cy="1233259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>
                <a:solidFill>
                  <a:schemeClr val="bg2">
                    <a:lumMod val="90000"/>
                  </a:schemeClr>
                </a:solidFill>
              </a:rPr>
              <a:t>Academia:</a:t>
            </a:r>
            <a:r>
              <a:rPr lang="es-MX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s-MX" dirty="0">
                <a:solidFill>
                  <a:schemeClr val="bg2">
                    <a:lumMod val="90000"/>
                  </a:schemeClr>
                </a:solidFill>
              </a:rPr>
              <a:t>I</a:t>
            </a:r>
            <a:r>
              <a:rPr lang="es-MX" dirty="0" smtClean="0">
                <a:solidFill>
                  <a:schemeClr val="bg2">
                    <a:lumMod val="90000"/>
                  </a:schemeClr>
                </a:solidFill>
              </a:rPr>
              <a:t>DIOMAS</a:t>
            </a:r>
            <a:endParaRPr lang="es-MX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70114" y="1393366"/>
            <a:ext cx="5138057" cy="2220691"/>
          </a:xfrm>
        </p:spPr>
        <p:txBody>
          <a:bodyPr>
            <a:noAutofit/>
          </a:bodyPr>
          <a:lstStyle/>
          <a:p>
            <a:pPr algn="l"/>
            <a:r>
              <a:rPr lang="es-MX" sz="2000" b="1" dirty="0" smtClean="0">
                <a:solidFill>
                  <a:schemeClr val="bg2">
                    <a:lumMod val="90000"/>
                  </a:schemeClr>
                </a:solidFill>
              </a:rPr>
              <a:t>Tema: </a:t>
            </a:r>
            <a:r>
              <a:rPr lang="es-MX" sz="2000" b="1" dirty="0" err="1" smtClean="0">
                <a:solidFill>
                  <a:schemeClr val="bg2">
                    <a:lumMod val="90000"/>
                  </a:schemeClr>
                </a:solidFill>
              </a:rPr>
              <a:t>Conditional</a:t>
            </a:r>
            <a:r>
              <a:rPr lang="es-MX" sz="2000" b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bg2">
                    <a:lumMod val="90000"/>
                  </a:schemeClr>
                </a:solidFill>
              </a:rPr>
              <a:t>sentences</a:t>
            </a:r>
            <a:r>
              <a:rPr lang="es-MX" sz="2000" b="1" dirty="0" smtClean="0">
                <a:solidFill>
                  <a:schemeClr val="bg2">
                    <a:lumMod val="90000"/>
                  </a:schemeClr>
                </a:solidFill>
              </a:rPr>
              <a:t> (</a:t>
            </a:r>
            <a:r>
              <a:rPr lang="es-MX" sz="2000" b="1" dirty="0" err="1" smtClean="0">
                <a:solidFill>
                  <a:schemeClr val="bg2">
                    <a:lumMod val="90000"/>
                  </a:schemeClr>
                </a:solidFill>
              </a:rPr>
              <a:t>zero</a:t>
            </a:r>
            <a:r>
              <a:rPr lang="es-MX" sz="2000" b="1" dirty="0" smtClean="0">
                <a:solidFill>
                  <a:schemeClr val="bg2">
                    <a:lumMod val="90000"/>
                  </a:schemeClr>
                </a:solidFill>
              </a:rPr>
              <a:t> and </a:t>
            </a:r>
            <a:r>
              <a:rPr lang="es-MX" sz="2000" b="1" dirty="0" err="1" smtClean="0">
                <a:solidFill>
                  <a:schemeClr val="bg2">
                    <a:lumMod val="90000"/>
                  </a:schemeClr>
                </a:solidFill>
              </a:rPr>
              <a:t>first</a:t>
            </a:r>
            <a:r>
              <a:rPr lang="es-MX" sz="2000" b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bg2">
                    <a:lumMod val="90000"/>
                  </a:schemeClr>
                </a:solidFill>
              </a:rPr>
              <a:t>conditional</a:t>
            </a:r>
            <a:r>
              <a:rPr lang="es-MX" sz="2000" b="1" dirty="0" smtClean="0">
                <a:solidFill>
                  <a:schemeClr val="bg2">
                    <a:lumMod val="90000"/>
                  </a:schemeClr>
                </a:solidFill>
              </a:rPr>
              <a:t>)</a:t>
            </a:r>
          </a:p>
          <a:p>
            <a:pPr algn="l"/>
            <a:endParaRPr lang="es-MX" sz="1200" b="1" dirty="0" smtClean="0">
              <a:solidFill>
                <a:schemeClr val="bg2">
                  <a:lumMod val="90000"/>
                </a:schemeClr>
              </a:solidFill>
            </a:endParaRPr>
          </a:p>
          <a:p>
            <a:pPr algn="l"/>
            <a:r>
              <a:rPr lang="es-MX" sz="2000" b="1" dirty="0" smtClean="0">
                <a:solidFill>
                  <a:schemeClr val="bg2">
                    <a:lumMod val="90000"/>
                  </a:schemeClr>
                </a:solidFill>
              </a:rPr>
              <a:t>Profesor (a): Blanca Estela Ortiz Salvador</a:t>
            </a:r>
          </a:p>
          <a:p>
            <a:pPr algn="l"/>
            <a:endParaRPr lang="es-MX" sz="1200" b="1" dirty="0" smtClean="0">
              <a:solidFill>
                <a:schemeClr val="bg2">
                  <a:lumMod val="90000"/>
                </a:schemeClr>
              </a:solidFill>
            </a:endParaRPr>
          </a:p>
          <a:p>
            <a:pPr algn="l"/>
            <a:r>
              <a:rPr lang="es-MX" sz="2000" b="1" dirty="0" smtClean="0">
                <a:solidFill>
                  <a:schemeClr val="bg2">
                    <a:lumMod val="90000"/>
                  </a:schemeClr>
                </a:solidFill>
              </a:rPr>
              <a:t>Periodo: Enero- junio 2015</a:t>
            </a:r>
          </a:p>
        </p:txBody>
      </p:sp>
    </p:spTree>
    <p:extLst>
      <p:ext uri="{BB962C8B-B14F-4D97-AF65-F5344CB8AC3E}">
        <p14:creationId xmlns:p14="http://schemas.microsoft.com/office/powerpoint/2010/main" val="2939879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890517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s-MX" b="1" dirty="0" err="1">
                <a:solidFill>
                  <a:srgbClr val="00B050"/>
                </a:solidFill>
              </a:rPr>
              <a:t>If</a:t>
            </a:r>
            <a:r>
              <a:rPr lang="es-MX" b="1" dirty="0">
                <a:solidFill>
                  <a:srgbClr val="00B050"/>
                </a:solidFill>
              </a:rPr>
              <a:t> </a:t>
            </a:r>
            <a:r>
              <a:rPr lang="es-MX" b="1" dirty="0" err="1"/>
              <a:t>it</a:t>
            </a:r>
            <a:r>
              <a:rPr lang="es-MX" b="1" dirty="0"/>
              <a:t> </a:t>
            </a:r>
            <a:r>
              <a:rPr lang="es-MX" b="1" dirty="0" err="1"/>
              <a:t>is</a:t>
            </a:r>
            <a:r>
              <a:rPr lang="es-MX" b="1" dirty="0"/>
              <a:t> </a:t>
            </a:r>
            <a:r>
              <a:rPr lang="es-MX" b="1" dirty="0" err="1"/>
              <a:t>cold</a:t>
            </a:r>
            <a:r>
              <a:rPr lang="es-MX" b="1" dirty="0"/>
              <a:t>, </a:t>
            </a:r>
            <a:r>
              <a:rPr lang="es-MX" b="1" dirty="0" err="1"/>
              <a:t>you</a:t>
            </a:r>
            <a:r>
              <a:rPr lang="es-MX" b="1" dirty="0"/>
              <a:t> </a:t>
            </a:r>
            <a:r>
              <a:rPr lang="es-MX" b="1" dirty="0" err="1">
                <a:solidFill>
                  <a:srgbClr val="0070C0"/>
                </a:solidFill>
              </a:rPr>
              <a:t>must</a:t>
            </a:r>
            <a:r>
              <a:rPr lang="es-MX" b="1" dirty="0">
                <a:solidFill>
                  <a:srgbClr val="0070C0"/>
                </a:solidFill>
              </a:rPr>
              <a:t> </a:t>
            </a:r>
            <a:r>
              <a:rPr lang="es-MX" b="1" dirty="0" err="1"/>
              <a:t>wear</a:t>
            </a:r>
            <a:r>
              <a:rPr lang="es-MX" b="1" dirty="0"/>
              <a:t> </a:t>
            </a:r>
            <a:r>
              <a:rPr lang="es-MX" b="1" dirty="0" smtClean="0"/>
              <a:t>a </a:t>
            </a:r>
            <a:r>
              <a:rPr lang="es-MX" b="1" dirty="0" err="1" smtClean="0"/>
              <a:t>warm</a:t>
            </a:r>
            <a:r>
              <a:rPr lang="es-MX" b="1" dirty="0" smtClean="0"/>
              <a:t> </a:t>
            </a:r>
            <a:r>
              <a:rPr lang="es-MX" b="1" dirty="0" err="1" smtClean="0"/>
              <a:t>jacket</a:t>
            </a:r>
            <a:r>
              <a:rPr lang="es-MX" b="1" dirty="0" smtClean="0"/>
              <a:t>.</a:t>
            </a:r>
          </a:p>
          <a:p>
            <a:pPr marL="0" indent="0">
              <a:buNone/>
            </a:pPr>
            <a:endParaRPr lang="es-MX" dirty="0" smtClean="0"/>
          </a:p>
          <a:p>
            <a:r>
              <a:rPr lang="es-MX" b="1" dirty="0" err="1" smtClean="0">
                <a:solidFill>
                  <a:srgbClr val="00B050"/>
                </a:solidFill>
              </a:rPr>
              <a:t>If</a:t>
            </a:r>
            <a:r>
              <a:rPr lang="es-MX" b="1" dirty="0" smtClean="0">
                <a:solidFill>
                  <a:srgbClr val="00B050"/>
                </a:solidFill>
              </a:rPr>
              <a:t> </a:t>
            </a:r>
            <a:r>
              <a:rPr lang="es-MX" b="1" dirty="0" err="1" smtClean="0"/>
              <a:t>she</a:t>
            </a:r>
            <a:r>
              <a:rPr lang="es-MX" b="1" dirty="0" smtClean="0"/>
              <a:t> </a:t>
            </a:r>
            <a:r>
              <a:rPr lang="es-MX" b="1" dirty="0" err="1"/>
              <a:t>doesn't</a:t>
            </a:r>
            <a:r>
              <a:rPr lang="es-MX" b="1" dirty="0"/>
              <a:t> do </a:t>
            </a:r>
            <a:r>
              <a:rPr lang="es-MX" b="1" dirty="0" err="1"/>
              <a:t>his</a:t>
            </a:r>
            <a:r>
              <a:rPr lang="es-MX" b="1" dirty="0"/>
              <a:t> </a:t>
            </a:r>
            <a:r>
              <a:rPr lang="es-MX" b="1" dirty="0" err="1"/>
              <a:t>homework</a:t>
            </a:r>
            <a:r>
              <a:rPr lang="es-MX" b="1" dirty="0"/>
              <a:t>, </a:t>
            </a:r>
            <a:r>
              <a:rPr lang="es-MX" b="1" dirty="0" err="1" smtClean="0"/>
              <a:t>she</a:t>
            </a:r>
            <a:r>
              <a:rPr lang="es-MX" b="1" dirty="0" smtClean="0"/>
              <a:t> </a:t>
            </a:r>
            <a:r>
              <a:rPr lang="es-MX" b="1" dirty="0" err="1">
                <a:solidFill>
                  <a:srgbClr val="0070C0"/>
                </a:solidFill>
              </a:rPr>
              <a:t>cannot</a:t>
            </a:r>
            <a:r>
              <a:rPr lang="es-MX" b="1" dirty="0">
                <a:solidFill>
                  <a:srgbClr val="0070C0"/>
                </a:solidFill>
              </a:rPr>
              <a:t> </a:t>
            </a:r>
            <a:r>
              <a:rPr lang="es-MX" b="1" dirty="0" err="1"/>
              <a:t>go</a:t>
            </a:r>
            <a:r>
              <a:rPr lang="es-MX" b="1" dirty="0"/>
              <a:t> </a:t>
            </a:r>
            <a:r>
              <a:rPr lang="es-MX" b="1" dirty="0" err="1"/>
              <a:t>to</a:t>
            </a:r>
            <a:r>
              <a:rPr lang="es-MX" b="1" dirty="0"/>
              <a:t> </a:t>
            </a:r>
            <a:r>
              <a:rPr lang="es-MX" b="1" dirty="0" err="1"/>
              <a:t>the</a:t>
            </a:r>
            <a:r>
              <a:rPr lang="es-MX" b="1" dirty="0"/>
              <a:t> </a:t>
            </a:r>
            <a:r>
              <a:rPr lang="es-MX" b="1" dirty="0" smtClean="0"/>
              <a:t>cinema.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  <a:p>
            <a:r>
              <a:rPr lang="es-MX" b="1" dirty="0" err="1">
                <a:solidFill>
                  <a:srgbClr val="00B050"/>
                </a:solidFill>
              </a:rPr>
              <a:t>If</a:t>
            </a:r>
            <a:r>
              <a:rPr lang="es-MX" b="1" dirty="0"/>
              <a:t> </a:t>
            </a:r>
            <a:r>
              <a:rPr lang="es-MX" b="1" dirty="0" smtClean="0"/>
              <a:t>he </a:t>
            </a:r>
            <a:r>
              <a:rPr lang="es-MX" b="1" dirty="0" err="1"/>
              <a:t>doesn't</a:t>
            </a:r>
            <a:r>
              <a:rPr lang="es-MX" b="1" dirty="0"/>
              <a:t> </a:t>
            </a:r>
            <a:r>
              <a:rPr lang="es-MX" b="1" dirty="0" err="1"/>
              <a:t>call</a:t>
            </a:r>
            <a:r>
              <a:rPr lang="es-MX" b="1" dirty="0"/>
              <a:t> </a:t>
            </a:r>
            <a:r>
              <a:rPr lang="es-MX" b="1" dirty="0" err="1"/>
              <a:t>you</a:t>
            </a:r>
            <a:r>
              <a:rPr lang="es-MX" b="1" dirty="0"/>
              <a:t>, </a:t>
            </a:r>
            <a:r>
              <a:rPr lang="es-MX" b="1" dirty="0" err="1"/>
              <a:t>you</a:t>
            </a:r>
            <a:r>
              <a:rPr lang="es-MX" b="1" dirty="0"/>
              <a:t> </a:t>
            </a:r>
            <a:r>
              <a:rPr lang="es-MX" b="1" dirty="0">
                <a:solidFill>
                  <a:srgbClr val="0070C0"/>
                </a:solidFill>
              </a:rPr>
              <a:t>can</a:t>
            </a:r>
            <a:r>
              <a:rPr lang="es-MX" b="1" dirty="0"/>
              <a:t> </a:t>
            </a:r>
            <a:r>
              <a:rPr lang="es-MX" b="1" dirty="0" err="1"/>
              <a:t>call</a:t>
            </a:r>
            <a:r>
              <a:rPr lang="es-MX" b="1" dirty="0"/>
              <a:t> </a:t>
            </a:r>
            <a:r>
              <a:rPr lang="es-MX" b="1" dirty="0" err="1" smtClean="0"/>
              <a:t>him</a:t>
            </a:r>
            <a:r>
              <a:rPr lang="es-MX" b="1" dirty="0" smtClean="0"/>
              <a:t>.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  <a:p>
            <a:r>
              <a:rPr lang="es-MX" b="1" dirty="0" err="1">
                <a:solidFill>
                  <a:srgbClr val="00B050"/>
                </a:solidFill>
              </a:rPr>
              <a:t>If</a:t>
            </a:r>
            <a:r>
              <a:rPr lang="es-MX" b="1" dirty="0"/>
              <a:t> </a:t>
            </a:r>
            <a:r>
              <a:rPr lang="es-MX" b="1" dirty="0" err="1"/>
              <a:t>you</a:t>
            </a:r>
            <a:r>
              <a:rPr lang="es-MX" b="1" dirty="0"/>
              <a:t> </a:t>
            </a:r>
            <a:r>
              <a:rPr lang="es-MX" b="1" dirty="0" err="1"/>
              <a:t>work</a:t>
            </a:r>
            <a:r>
              <a:rPr lang="es-MX" b="1" dirty="0"/>
              <a:t> </a:t>
            </a:r>
            <a:r>
              <a:rPr lang="es-MX" b="1" dirty="0" err="1"/>
              <a:t>hard</a:t>
            </a:r>
            <a:r>
              <a:rPr lang="es-MX" b="1" dirty="0"/>
              <a:t>, </a:t>
            </a:r>
            <a:r>
              <a:rPr lang="es-MX" b="1" dirty="0" err="1"/>
              <a:t>you</a:t>
            </a:r>
            <a:r>
              <a:rPr lang="es-MX" b="1" dirty="0"/>
              <a:t> </a:t>
            </a:r>
            <a:r>
              <a:rPr lang="es-MX" b="1" dirty="0" err="1">
                <a:solidFill>
                  <a:srgbClr val="0070C0"/>
                </a:solidFill>
              </a:rPr>
              <a:t>may</a:t>
            </a:r>
            <a:r>
              <a:rPr lang="es-MX" b="1" dirty="0">
                <a:solidFill>
                  <a:srgbClr val="0070C0"/>
                </a:solidFill>
              </a:rPr>
              <a:t> </a:t>
            </a:r>
            <a:r>
              <a:rPr lang="es-MX" b="1" dirty="0" err="1" smtClean="0"/>
              <a:t>become</a:t>
            </a:r>
            <a:r>
              <a:rPr lang="es-MX" b="1" dirty="0" smtClean="0"/>
              <a:t> a </a:t>
            </a:r>
            <a:r>
              <a:rPr lang="es-MX" b="1" dirty="0" err="1" smtClean="0"/>
              <a:t>successful</a:t>
            </a:r>
            <a:r>
              <a:rPr lang="es-MX" b="1" dirty="0" smtClean="0"/>
              <a:t> </a:t>
            </a:r>
            <a:r>
              <a:rPr lang="es-MX" b="1" dirty="0" err="1" smtClean="0"/>
              <a:t>woman</a:t>
            </a:r>
            <a:r>
              <a:rPr lang="es-MX" b="1" dirty="0" smtClean="0"/>
              <a:t>.</a:t>
            </a:r>
          </a:p>
          <a:p>
            <a:r>
              <a:rPr lang="es-MX" b="1" dirty="0" err="1">
                <a:solidFill>
                  <a:srgbClr val="00B050"/>
                </a:solidFill>
              </a:rPr>
              <a:t>If</a:t>
            </a:r>
            <a:r>
              <a:rPr lang="es-MX" b="1" dirty="0"/>
              <a:t> he </a:t>
            </a:r>
            <a:r>
              <a:rPr lang="es-MX" b="1" dirty="0" err="1"/>
              <a:t>is</a:t>
            </a:r>
            <a:r>
              <a:rPr lang="es-MX" b="1" dirty="0"/>
              <a:t> </a:t>
            </a:r>
            <a:r>
              <a:rPr lang="es-MX" b="1" dirty="0" err="1"/>
              <a:t>busy</a:t>
            </a:r>
            <a:r>
              <a:rPr lang="es-MX" b="1" dirty="0"/>
              <a:t> </a:t>
            </a:r>
            <a:r>
              <a:rPr lang="es-MX" b="1" dirty="0" err="1"/>
              <a:t>now</a:t>
            </a:r>
            <a:r>
              <a:rPr lang="es-MX" b="1" dirty="0"/>
              <a:t>, I </a:t>
            </a:r>
            <a:r>
              <a:rPr lang="es-MX" b="1" dirty="0" err="1">
                <a:solidFill>
                  <a:srgbClr val="0070C0"/>
                </a:solidFill>
              </a:rPr>
              <a:t>will</a:t>
            </a:r>
            <a:r>
              <a:rPr lang="es-MX" b="1" dirty="0">
                <a:solidFill>
                  <a:srgbClr val="0070C0"/>
                </a:solidFill>
              </a:rPr>
              <a:t> </a:t>
            </a:r>
            <a:r>
              <a:rPr lang="es-MX" b="1" dirty="0"/>
              <a:t>come back </a:t>
            </a:r>
            <a:r>
              <a:rPr lang="es-MX" b="1" dirty="0" err="1" smtClean="0"/>
              <a:t>next</a:t>
            </a:r>
            <a:r>
              <a:rPr lang="es-MX" b="1" dirty="0" smtClean="0"/>
              <a:t> </a:t>
            </a:r>
            <a:r>
              <a:rPr lang="es-MX" b="1" dirty="0" err="1" smtClean="0"/>
              <a:t>week</a:t>
            </a:r>
            <a:r>
              <a:rPr lang="es-MX" b="1" dirty="0" smtClean="0"/>
              <a:t>.</a:t>
            </a:r>
            <a:r>
              <a:rPr lang="es-MX" dirty="0"/>
              <a:t/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97520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err="1" smtClean="0"/>
              <a:t>Important</a:t>
            </a:r>
            <a:r>
              <a:rPr lang="es-MX" b="1" dirty="0" smtClean="0"/>
              <a:t>!!!</a:t>
            </a:r>
            <a:endParaRPr lang="es-MX" b="1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Unless</a:t>
            </a:r>
            <a:r>
              <a:rPr lang="en-US" b="1" dirty="0"/>
              <a:t> means the same as </a:t>
            </a:r>
            <a:r>
              <a:rPr lang="en-US" b="1" dirty="0">
                <a:solidFill>
                  <a:srgbClr val="00B050"/>
                </a:solidFill>
              </a:rPr>
              <a:t>if...not</a:t>
            </a:r>
          </a:p>
          <a:p>
            <a:r>
              <a:rPr lang="en-US" dirty="0"/>
              <a:t>You'll be sick </a:t>
            </a:r>
            <a:r>
              <a:rPr lang="en-US" dirty="0">
                <a:solidFill>
                  <a:srgbClr val="FF0000"/>
                </a:solidFill>
              </a:rPr>
              <a:t>unless</a:t>
            </a:r>
            <a:r>
              <a:rPr lang="en-US" dirty="0"/>
              <a:t> you </a:t>
            </a:r>
            <a:r>
              <a:rPr lang="en-US" b="1" i="1" dirty="0" smtClean="0"/>
              <a:t>change your </a:t>
            </a:r>
            <a:r>
              <a:rPr lang="en-US" dirty="0" smtClean="0"/>
              <a:t>eating habits.</a:t>
            </a:r>
            <a:endParaRPr lang="en-US" dirty="0"/>
          </a:p>
          <a:p>
            <a:r>
              <a:rPr lang="en-US" dirty="0"/>
              <a:t> ( You will be sick </a:t>
            </a:r>
            <a:r>
              <a:rPr lang="en-US" dirty="0">
                <a:solidFill>
                  <a:srgbClr val="00B050"/>
                </a:solidFill>
              </a:rPr>
              <a:t>if you don't </a:t>
            </a:r>
            <a:r>
              <a:rPr lang="en-US" dirty="0" smtClean="0"/>
              <a:t>change your eating habits)</a:t>
            </a:r>
            <a:endParaRPr lang="en-US" dirty="0"/>
          </a:p>
          <a:p>
            <a:r>
              <a:rPr lang="en-US" dirty="0" smtClean="0"/>
              <a:t>You'll </a:t>
            </a:r>
            <a:r>
              <a:rPr lang="en-US" dirty="0"/>
              <a:t>never understand </a:t>
            </a:r>
            <a:r>
              <a:rPr lang="en-US" dirty="0" smtClean="0"/>
              <a:t>French </a:t>
            </a:r>
            <a:r>
              <a:rPr lang="en-US" dirty="0" smtClean="0">
                <a:solidFill>
                  <a:srgbClr val="FF0000"/>
                </a:solidFill>
              </a:rPr>
              <a:t>unless</a:t>
            </a:r>
            <a:r>
              <a:rPr lang="en-US" dirty="0" smtClean="0"/>
              <a:t> </a:t>
            </a:r>
            <a:r>
              <a:rPr lang="en-US" dirty="0"/>
              <a:t>you </a:t>
            </a:r>
            <a:r>
              <a:rPr lang="en-US" b="1" i="1" dirty="0"/>
              <a:t>study</a:t>
            </a:r>
            <a:r>
              <a:rPr lang="en-US" dirty="0"/>
              <a:t> </a:t>
            </a:r>
            <a:r>
              <a:rPr lang="en-US" dirty="0" smtClean="0"/>
              <a:t>hard. </a:t>
            </a:r>
            <a:endParaRPr lang="en-US" dirty="0"/>
          </a:p>
          <a:p>
            <a:r>
              <a:rPr lang="en-US" dirty="0"/>
              <a:t>( You'll never </a:t>
            </a:r>
            <a:r>
              <a:rPr lang="en-US" dirty="0" smtClean="0"/>
              <a:t>understand French </a:t>
            </a:r>
            <a:r>
              <a:rPr lang="en-US" dirty="0">
                <a:solidFill>
                  <a:srgbClr val="00B050"/>
                </a:solidFill>
              </a:rPr>
              <a:t>if you don't </a:t>
            </a:r>
            <a:r>
              <a:rPr lang="en-US" dirty="0" smtClean="0"/>
              <a:t>study</a:t>
            </a:r>
            <a:r>
              <a:rPr lang="en-US" dirty="0"/>
              <a:t> </a:t>
            </a:r>
            <a:r>
              <a:rPr lang="en-US" dirty="0" smtClean="0"/>
              <a:t>hard)</a:t>
            </a:r>
            <a:endParaRPr lang="en-US" dirty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3004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First</a:t>
            </a:r>
            <a:r>
              <a:rPr lang="es-MX" dirty="0" smtClean="0"/>
              <a:t> </a:t>
            </a:r>
            <a:r>
              <a:rPr lang="es-MX" dirty="0" err="1" smtClean="0"/>
              <a:t>conditional</a:t>
            </a:r>
            <a:endParaRPr lang="es-MX" dirty="0"/>
          </a:p>
        </p:txBody>
      </p:sp>
      <p:pic>
        <p:nvPicPr>
          <p:cNvPr id="4" name="First Conditional   Tutor Time (English Grammar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70277"/>
            <a:ext cx="8426190" cy="4746704"/>
          </a:xfrm>
        </p:spPr>
      </p:pic>
    </p:spTree>
    <p:extLst>
      <p:ext uri="{BB962C8B-B14F-4D97-AF65-F5344CB8AC3E}">
        <p14:creationId xmlns:p14="http://schemas.microsoft.com/office/powerpoint/2010/main" val="292634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Would</a:t>
            </a:r>
            <a:r>
              <a:rPr lang="es-MX" dirty="0" smtClean="0"/>
              <a:t>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like</a:t>
            </a:r>
            <a:r>
              <a:rPr lang="es-MX" dirty="0" smtClean="0"/>
              <a:t> </a:t>
            </a:r>
            <a:r>
              <a:rPr lang="es-MX" dirty="0" err="1" smtClean="0"/>
              <a:t>singing</a:t>
            </a:r>
            <a:r>
              <a:rPr lang="es-MX" dirty="0" smtClean="0"/>
              <a:t>?</a:t>
            </a:r>
            <a:endParaRPr lang="es-MX" dirty="0"/>
          </a:p>
        </p:txBody>
      </p:sp>
      <p:pic>
        <p:nvPicPr>
          <p:cNvPr id="7" name="Count On Me   Bruno Mars Lyric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824" y="1417638"/>
            <a:ext cx="8369976" cy="4708525"/>
          </a:xfrm>
        </p:spPr>
      </p:pic>
    </p:spTree>
    <p:extLst>
      <p:ext uri="{BB962C8B-B14F-4D97-AF65-F5344CB8AC3E}">
        <p14:creationId xmlns:p14="http://schemas.microsoft.com/office/powerpoint/2010/main" val="170705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6847" y="128435"/>
            <a:ext cx="7281081" cy="738713"/>
          </a:xfrm>
        </p:spPr>
        <p:txBody>
          <a:bodyPr>
            <a:normAutofit fontScale="90000"/>
          </a:bodyPr>
          <a:lstStyle/>
          <a:p>
            <a:r>
              <a:rPr lang="es-MX" b="1" i="1" dirty="0" err="1">
                <a:solidFill>
                  <a:srgbClr val="7030A0"/>
                </a:solidFill>
              </a:rPr>
              <a:t>Let´s</a:t>
            </a:r>
            <a:r>
              <a:rPr lang="es-MX" b="1" i="1" dirty="0">
                <a:solidFill>
                  <a:srgbClr val="7030A0"/>
                </a:solidFill>
              </a:rPr>
              <a:t> </a:t>
            </a:r>
            <a:r>
              <a:rPr lang="es-MX" b="1" i="1" dirty="0" err="1">
                <a:solidFill>
                  <a:srgbClr val="7030A0"/>
                </a:solidFill>
              </a:rPr>
              <a:t>practice</a:t>
            </a:r>
            <a:r>
              <a:rPr lang="es-MX" b="1" i="1" dirty="0">
                <a:solidFill>
                  <a:srgbClr val="7030A0"/>
                </a:solidFill>
              </a:rPr>
              <a:t/>
            </a:r>
            <a:br>
              <a:rPr lang="es-MX" b="1" i="1" dirty="0">
                <a:solidFill>
                  <a:srgbClr val="7030A0"/>
                </a:solidFill>
              </a:rPr>
            </a:br>
            <a:endParaRPr lang="es-MX" b="1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2654489" y="566921"/>
            <a:ext cx="4040188" cy="639762"/>
          </a:xfrm>
        </p:spPr>
        <p:txBody>
          <a:bodyPr/>
          <a:lstStyle/>
          <a:p>
            <a:r>
              <a:rPr lang="es-MX" dirty="0" smtClean="0"/>
              <a:t>Zero </a:t>
            </a:r>
            <a:r>
              <a:rPr lang="es-MX" dirty="0" err="1" smtClean="0"/>
              <a:t>conditional</a:t>
            </a:r>
            <a:r>
              <a:rPr lang="es-MX" dirty="0" smtClean="0"/>
              <a:t> </a:t>
            </a:r>
            <a:r>
              <a:rPr lang="es-MX" dirty="0" err="1" smtClean="0"/>
              <a:t>exercises</a:t>
            </a:r>
            <a:endParaRPr lang="es-MX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457200" y="1137553"/>
            <a:ext cx="8229600" cy="3951288"/>
          </a:xfrm>
        </p:spPr>
        <p:txBody>
          <a:bodyPr>
            <a:normAutofit/>
          </a:bodyPr>
          <a:lstStyle/>
          <a:p>
            <a:r>
              <a:rPr lang="es-MX" sz="2000" dirty="0">
                <a:hlinkClick r:id="rId3"/>
              </a:rPr>
              <a:t>http://</a:t>
            </a:r>
            <a:r>
              <a:rPr lang="es-MX" sz="2000" dirty="0" smtClean="0">
                <a:hlinkClick r:id="rId3"/>
              </a:rPr>
              <a:t>www.learnenglish-online.com/grammar/tests/zeroconditional.html</a:t>
            </a:r>
            <a:endParaRPr lang="es-MX" sz="2000" dirty="0" smtClean="0"/>
          </a:p>
          <a:p>
            <a:r>
              <a:rPr lang="es-MX" sz="2000" dirty="0">
                <a:hlinkClick r:id="rId4"/>
              </a:rPr>
              <a:t>https://</a:t>
            </a:r>
            <a:r>
              <a:rPr lang="es-MX" sz="2000" dirty="0" smtClean="0">
                <a:hlinkClick r:id="rId4"/>
              </a:rPr>
              <a:t>elt.oup.com/student/solutions1stedition/preint_unit_page/unit6/grammar/exercise2?cc=mx&amp;selLanguage=en</a:t>
            </a:r>
            <a:endParaRPr lang="es-MX" sz="2000" dirty="0" smtClean="0"/>
          </a:p>
          <a:p>
            <a:r>
              <a:rPr lang="es-MX" sz="2000" dirty="0">
                <a:hlinkClick r:id="rId5"/>
              </a:rPr>
              <a:t>http://www.english-grammar-lessons.com/type0/exercise1.swf</a:t>
            </a:r>
            <a:endParaRPr lang="es-MX" sz="2000" dirty="0"/>
          </a:p>
          <a:p>
            <a:endParaRPr lang="es-MX" sz="2000" dirty="0" smtClean="0"/>
          </a:p>
          <a:p>
            <a:endParaRPr lang="es-MX" sz="2000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>
          <a:xfrm>
            <a:off x="2145447" y="3134447"/>
            <a:ext cx="4041775" cy="639762"/>
          </a:xfrm>
        </p:spPr>
        <p:txBody>
          <a:bodyPr/>
          <a:lstStyle/>
          <a:p>
            <a:r>
              <a:rPr lang="es-MX" dirty="0" err="1" smtClean="0"/>
              <a:t>First</a:t>
            </a:r>
            <a:r>
              <a:rPr lang="es-MX" dirty="0" smtClean="0"/>
              <a:t> </a:t>
            </a:r>
            <a:r>
              <a:rPr lang="es-MX" dirty="0" err="1" smtClean="0"/>
              <a:t>conditional</a:t>
            </a:r>
            <a:r>
              <a:rPr lang="es-MX" dirty="0" smtClean="0"/>
              <a:t> </a:t>
            </a:r>
            <a:r>
              <a:rPr lang="es-MX" dirty="0" err="1" smtClean="0"/>
              <a:t>exercises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4"/>
          </p:nvPr>
        </p:nvSpPr>
        <p:spPr>
          <a:xfrm>
            <a:off x="275705" y="4044614"/>
            <a:ext cx="8083550" cy="2295525"/>
          </a:xfrm>
        </p:spPr>
        <p:txBody>
          <a:bodyPr>
            <a:normAutofit/>
          </a:bodyPr>
          <a:lstStyle/>
          <a:p>
            <a:r>
              <a:rPr lang="es-MX" sz="2000" dirty="0">
                <a:hlinkClick r:id="rId6"/>
              </a:rPr>
              <a:t>http://</a:t>
            </a:r>
            <a:r>
              <a:rPr lang="es-MX" sz="2000" dirty="0" smtClean="0">
                <a:hlinkClick r:id="rId6"/>
              </a:rPr>
              <a:t>www.englishgrammarsecrets.com/firstconditional/exercise1.html</a:t>
            </a:r>
            <a:endParaRPr lang="es-MX" sz="2000" dirty="0" smtClean="0"/>
          </a:p>
          <a:p>
            <a:r>
              <a:rPr lang="es-MX" sz="2000" dirty="0">
                <a:hlinkClick r:id="rId7"/>
              </a:rPr>
              <a:t>http://</a:t>
            </a:r>
            <a:r>
              <a:rPr lang="es-MX" sz="2000" dirty="0" smtClean="0">
                <a:hlinkClick r:id="rId7"/>
              </a:rPr>
              <a:t>www.englishgrammarsecrets.com/firstconditional/exercise4.html</a:t>
            </a:r>
            <a:endParaRPr lang="es-MX" sz="2000" dirty="0" smtClean="0"/>
          </a:p>
          <a:p>
            <a:r>
              <a:rPr lang="es-MX" sz="2000" dirty="0">
                <a:hlinkClick r:id="rId8"/>
              </a:rPr>
              <a:t>http://</a:t>
            </a:r>
            <a:r>
              <a:rPr lang="es-MX" sz="2000" dirty="0" smtClean="0">
                <a:hlinkClick r:id="rId8"/>
              </a:rPr>
              <a:t>www.learnenglishfeelgood.com/grammar-firstconditional1.html</a:t>
            </a:r>
            <a:endParaRPr lang="es-MX" sz="2000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3614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6476"/>
          </a:xfrm>
        </p:spPr>
        <p:txBody>
          <a:bodyPr>
            <a:noAutofit/>
          </a:bodyPr>
          <a:lstStyle/>
          <a:p>
            <a:r>
              <a:rPr lang="es-MX" sz="2800" b="1" dirty="0" smtClean="0"/>
              <a:t>Referencias</a:t>
            </a:r>
            <a:endParaRPr lang="es-MX" sz="2800" b="1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754526"/>
            <a:ext cx="8229600" cy="5032125"/>
          </a:xfrm>
        </p:spPr>
        <p:txBody>
          <a:bodyPr>
            <a:normAutofit fontScale="85000" lnSpcReduction="10000"/>
          </a:bodyPr>
          <a:lstStyle/>
          <a:p>
            <a:r>
              <a:rPr lang="es-MX" sz="2800" dirty="0" err="1" smtClean="0"/>
              <a:t>Hooks</a:t>
            </a:r>
            <a:r>
              <a:rPr lang="es-MX" sz="2800" dirty="0" smtClean="0"/>
              <a:t>, M</a:t>
            </a:r>
            <a:r>
              <a:rPr lang="es-MX" sz="2800" dirty="0"/>
              <a:t> </a:t>
            </a:r>
            <a:r>
              <a:rPr lang="es-MX" sz="2800" dirty="0" smtClean="0"/>
              <a:t>. (2006). </a:t>
            </a:r>
            <a:r>
              <a:rPr lang="es-MX" sz="2800" dirty="0" err="1" smtClean="0"/>
              <a:t>To</a:t>
            </a:r>
            <a:r>
              <a:rPr lang="es-MX" sz="2800" dirty="0" smtClean="0"/>
              <a:t> </a:t>
            </a:r>
            <a:r>
              <a:rPr lang="es-MX" sz="2800" dirty="0" err="1" smtClean="0"/>
              <a:t>the</a:t>
            </a:r>
            <a:r>
              <a:rPr lang="es-MX" sz="2800" dirty="0" smtClean="0"/>
              <a:t> top 4. MM </a:t>
            </a:r>
            <a:r>
              <a:rPr lang="es-MX" sz="2800" dirty="0" err="1" smtClean="0"/>
              <a:t>publications</a:t>
            </a:r>
            <a:r>
              <a:rPr lang="es-MX" sz="2800" dirty="0" smtClean="0"/>
              <a:t>. EU.</a:t>
            </a:r>
          </a:p>
          <a:p>
            <a:r>
              <a:rPr lang="es-MX" sz="2800" dirty="0" err="1" smtClean="0"/>
              <a:t>Dooley</a:t>
            </a:r>
            <a:r>
              <a:rPr lang="es-MX" sz="2800" dirty="0" smtClean="0"/>
              <a:t>, J &amp; Evans, V. (2006). </a:t>
            </a:r>
            <a:r>
              <a:rPr lang="es-MX" sz="2800" dirty="0" err="1" smtClean="0"/>
              <a:t>Blockbuster</a:t>
            </a:r>
            <a:r>
              <a:rPr lang="es-MX" sz="2800" dirty="0" smtClean="0"/>
              <a:t> 4.Express Publishing. </a:t>
            </a:r>
          </a:p>
          <a:p>
            <a:pPr marL="0" indent="0">
              <a:buNone/>
            </a:pPr>
            <a:r>
              <a:rPr lang="es-MX" sz="2800" dirty="0" smtClean="0"/>
              <a:t>Videos</a:t>
            </a:r>
          </a:p>
          <a:p>
            <a:r>
              <a:rPr lang="es-MX" sz="2800" dirty="0" err="1"/>
              <a:t>Count</a:t>
            </a:r>
            <a:r>
              <a:rPr lang="es-MX" sz="2800" dirty="0"/>
              <a:t> </a:t>
            </a:r>
            <a:r>
              <a:rPr lang="es-MX" sz="2800" dirty="0" err="1"/>
              <a:t>On</a:t>
            </a:r>
            <a:r>
              <a:rPr lang="es-MX" sz="2800" dirty="0"/>
              <a:t> Me - Bruno </a:t>
            </a:r>
            <a:r>
              <a:rPr lang="es-MX" sz="2800" dirty="0" err="1"/>
              <a:t>Mars</a:t>
            </a:r>
            <a:r>
              <a:rPr lang="es-MX" sz="2800" dirty="0"/>
              <a:t> </a:t>
            </a:r>
            <a:r>
              <a:rPr lang="es-MX" sz="2800" dirty="0" err="1" smtClean="0"/>
              <a:t>Lyrics</a:t>
            </a:r>
            <a:r>
              <a:rPr lang="es-MX" sz="2800" dirty="0" smtClean="0"/>
              <a:t>. Recuperado el 12 </a:t>
            </a:r>
            <a:r>
              <a:rPr lang="es-MX" sz="2800" dirty="0"/>
              <a:t>de abril de 2015 desde: </a:t>
            </a:r>
            <a:r>
              <a:rPr lang="es-MX" sz="2800" dirty="0">
                <a:hlinkClick r:id="rId2"/>
              </a:rPr>
              <a:t>https://</a:t>
            </a:r>
            <a:r>
              <a:rPr lang="es-MX" sz="2800" dirty="0" smtClean="0">
                <a:hlinkClick r:id="rId2"/>
              </a:rPr>
              <a:t>www.youtube.com/watch?v=yJYXItns2ik</a:t>
            </a:r>
            <a:endParaRPr lang="es-MX" sz="2800" dirty="0" smtClean="0"/>
          </a:p>
          <a:p>
            <a:endParaRPr lang="es-MX" sz="2800" dirty="0" smtClean="0"/>
          </a:p>
          <a:p>
            <a:r>
              <a:rPr lang="en-US" sz="2800" dirty="0"/>
              <a:t>Zero Conditional - Tutor Time (English Grammar</a:t>
            </a:r>
            <a:r>
              <a:rPr lang="en-US" sz="2800" dirty="0" smtClean="0"/>
              <a:t>). </a:t>
            </a:r>
            <a:r>
              <a:rPr lang="en-US" sz="2800" dirty="0" err="1" smtClean="0"/>
              <a:t>Recuperado</a:t>
            </a:r>
            <a:r>
              <a:rPr lang="en-US" sz="2800" dirty="0" smtClean="0"/>
              <a:t>  14 de </a:t>
            </a:r>
            <a:r>
              <a:rPr lang="en-US" sz="2800" dirty="0" err="1" smtClean="0"/>
              <a:t>abril</a:t>
            </a:r>
            <a:r>
              <a:rPr lang="en-US" sz="2800" dirty="0" smtClean="0"/>
              <a:t> de 2015 </a:t>
            </a:r>
            <a:r>
              <a:rPr lang="en-US" sz="2800" dirty="0" err="1" smtClean="0"/>
              <a:t>desde</a:t>
            </a:r>
            <a:r>
              <a:rPr lang="en-US" sz="2800" dirty="0" smtClean="0"/>
              <a:t>:</a:t>
            </a:r>
            <a:endParaRPr lang="en-US" sz="2800" dirty="0"/>
          </a:p>
          <a:p>
            <a:pPr marL="0" indent="0">
              <a:buNone/>
            </a:pPr>
            <a:r>
              <a:rPr lang="es-MX" sz="2800" dirty="0" smtClean="0">
                <a:hlinkClick r:id="rId3"/>
              </a:rPr>
              <a:t>https</a:t>
            </a:r>
            <a:r>
              <a:rPr lang="es-MX" sz="2800" dirty="0">
                <a:hlinkClick r:id="rId3"/>
              </a:rPr>
              <a:t>://www.youtube.com/watch?v=-VWn8Afr4iA</a:t>
            </a:r>
          </a:p>
          <a:p>
            <a:r>
              <a:rPr lang="en-US" sz="2800" dirty="0"/>
              <a:t>First Conditional - Tutor Time (English Grammar</a:t>
            </a:r>
            <a:r>
              <a:rPr lang="en-US" sz="2800" dirty="0" smtClean="0"/>
              <a:t>). </a:t>
            </a:r>
            <a:r>
              <a:rPr lang="en-US" sz="2800" dirty="0" err="1"/>
              <a:t>Recuperado</a:t>
            </a:r>
            <a:r>
              <a:rPr lang="en-US" sz="2800" dirty="0"/>
              <a:t> 14 de </a:t>
            </a:r>
            <a:r>
              <a:rPr lang="en-US" sz="2800" dirty="0" err="1" smtClean="0"/>
              <a:t>abril</a:t>
            </a:r>
            <a:r>
              <a:rPr lang="en-US" sz="2800" smtClean="0"/>
              <a:t> de </a:t>
            </a:r>
            <a:r>
              <a:rPr lang="en-US" sz="2800" dirty="0" smtClean="0"/>
              <a:t>2015 </a:t>
            </a:r>
            <a:r>
              <a:rPr lang="en-US" sz="2800" dirty="0" err="1" smtClean="0"/>
              <a:t>desde</a:t>
            </a:r>
            <a:r>
              <a:rPr lang="en-US" sz="2800" dirty="0"/>
              <a:t>:</a:t>
            </a:r>
          </a:p>
          <a:p>
            <a:pPr marL="0" indent="0">
              <a:buNone/>
            </a:pPr>
            <a:r>
              <a:rPr lang="es-MX" sz="2800" smtClean="0">
                <a:hlinkClick r:id="rId3"/>
              </a:rPr>
              <a:t>https</a:t>
            </a:r>
            <a:r>
              <a:rPr lang="es-MX" sz="2800" dirty="0">
                <a:hlinkClick r:id="rId3"/>
              </a:rPr>
              <a:t>://</a:t>
            </a:r>
            <a:r>
              <a:rPr lang="es-MX" sz="2800" dirty="0" smtClean="0">
                <a:hlinkClick r:id="rId3"/>
              </a:rPr>
              <a:t>www.youtube.com/watch?v=9ifCM8kJFKI</a:t>
            </a:r>
            <a:endParaRPr lang="es-MX" sz="2800" dirty="0" smtClean="0"/>
          </a:p>
          <a:p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68929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4353"/>
            <a:ext cx="8229600" cy="3448276"/>
          </a:xfrm>
        </p:spPr>
        <p:txBody>
          <a:bodyPr>
            <a:noAutofit/>
          </a:bodyPr>
          <a:lstStyle/>
          <a:p>
            <a:r>
              <a:rPr lang="es-MX" sz="2800" smtClean="0"/>
              <a:t/>
            </a:r>
            <a:br>
              <a:rPr lang="es-MX" sz="2800" smtClean="0"/>
            </a:br>
            <a:r>
              <a:rPr lang="es-MX" sz="2800" smtClean="0"/>
              <a:t>Resumen </a:t>
            </a:r>
            <a:r>
              <a:rPr lang="es-MX" sz="2800" dirty="0" smtClean="0"/>
              <a:t>(</a:t>
            </a:r>
            <a:r>
              <a:rPr lang="es-MX" sz="2800" dirty="0" err="1" smtClean="0"/>
              <a:t>abstract</a:t>
            </a:r>
            <a:r>
              <a:rPr lang="es-MX" sz="2800" smtClean="0"/>
              <a:t>)</a:t>
            </a:r>
            <a:br>
              <a:rPr lang="es-MX" sz="2800" smtClean="0"/>
            </a:br>
            <a:r>
              <a:rPr lang="es-MX" sz="2800" dirty="0" smtClean="0"/>
              <a:t/>
            </a:r>
            <a:br>
              <a:rPr lang="es-MX" sz="2800" dirty="0" smtClean="0"/>
            </a:br>
            <a:r>
              <a:rPr lang="en-US" sz="2800"/>
              <a:t>C</a:t>
            </a:r>
            <a:r>
              <a:rPr lang="en-US" sz="2800" smtClean="0"/>
              <a:t>onditionals </a:t>
            </a:r>
            <a:r>
              <a:rPr lang="en-US" sz="2800" dirty="0"/>
              <a:t>in </a:t>
            </a:r>
            <a:r>
              <a:rPr lang="en-US" sz="2800"/>
              <a:t>English </a:t>
            </a:r>
            <a:r>
              <a:rPr lang="en-US" sz="2800" smtClean="0"/>
              <a:t>grammar are sometimes  called 'if </a:t>
            </a:r>
            <a:r>
              <a:rPr lang="en-US" sz="2800" dirty="0"/>
              <a:t>clauses'. They </a:t>
            </a:r>
            <a:r>
              <a:rPr lang="en-US" sz="2800" dirty="0" smtClean="0"/>
              <a:t> are used to describe </a:t>
            </a:r>
            <a:r>
              <a:rPr lang="en-US" sz="2800" dirty="0"/>
              <a:t>the result of something that might happen </a:t>
            </a:r>
            <a:r>
              <a:rPr lang="en-US" sz="2800" dirty="0" smtClean="0"/>
              <a:t>either in </a:t>
            </a:r>
            <a:r>
              <a:rPr lang="en-US" sz="2800" dirty="0"/>
              <a:t>the present or </a:t>
            </a:r>
            <a:r>
              <a:rPr lang="en-US" sz="2800" dirty="0" smtClean="0"/>
              <a:t>future. .</a:t>
            </a:r>
            <a:br>
              <a:rPr lang="en-US" sz="2800" dirty="0" smtClean="0"/>
            </a:br>
            <a:r>
              <a:rPr lang="en-US" sz="2800" dirty="0"/>
              <a:t>Although the various conditional forms might seem quite abstract at first, they are actually some of the most useful structures in English and are commonly included in daily </a:t>
            </a:r>
            <a:r>
              <a:rPr lang="en-US" sz="2800" dirty="0" smtClean="0"/>
              <a:t>conversations.</a:t>
            </a:r>
            <a:r>
              <a:rPr lang="es-MX" sz="2800" dirty="0" smtClean="0"/>
              <a:t/>
            </a:r>
            <a:br>
              <a:rPr lang="es-MX" sz="2800" dirty="0" smtClean="0"/>
            </a:br>
            <a:endParaRPr lang="es-MX" sz="2800" dirty="0"/>
          </a:p>
        </p:txBody>
      </p:sp>
      <p:sp>
        <p:nvSpPr>
          <p:cNvPr id="4" name="3 CuadroTexto"/>
          <p:cNvSpPr txBox="1"/>
          <p:nvPr/>
        </p:nvSpPr>
        <p:spPr>
          <a:xfrm>
            <a:off x="580680" y="5446931"/>
            <a:ext cx="8719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Palabras clave (</a:t>
            </a:r>
            <a:r>
              <a:rPr lang="es-MX" dirty="0" err="1" smtClean="0"/>
              <a:t>keywords</a:t>
            </a:r>
            <a:r>
              <a:rPr lang="es-MX" dirty="0" smtClean="0"/>
              <a:t>): </a:t>
            </a:r>
            <a:r>
              <a:rPr lang="es-MX" dirty="0" err="1" smtClean="0"/>
              <a:t>zero</a:t>
            </a:r>
            <a:r>
              <a:rPr lang="es-MX" dirty="0" smtClean="0"/>
              <a:t> </a:t>
            </a:r>
            <a:r>
              <a:rPr lang="es-MX" dirty="0" err="1" smtClean="0"/>
              <a:t>conditional</a:t>
            </a:r>
            <a:r>
              <a:rPr lang="es-MX" dirty="0" smtClean="0"/>
              <a:t>, </a:t>
            </a:r>
            <a:r>
              <a:rPr lang="es-MX" dirty="0" err="1" smtClean="0"/>
              <a:t>first</a:t>
            </a:r>
            <a:r>
              <a:rPr lang="es-MX" dirty="0" smtClean="0"/>
              <a:t> </a:t>
            </a:r>
            <a:r>
              <a:rPr lang="es-MX" dirty="0" err="1" smtClean="0"/>
              <a:t>conditional</a:t>
            </a:r>
            <a:r>
              <a:rPr lang="es-MX" dirty="0" smtClean="0"/>
              <a:t>, 0 and 1st </a:t>
            </a:r>
            <a:r>
              <a:rPr lang="es-MX" dirty="0" err="1" smtClean="0"/>
              <a:t>conditionals</a:t>
            </a:r>
            <a:r>
              <a:rPr lang="es-MX" dirty="0" smtClean="0"/>
              <a:t>, </a:t>
            </a:r>
            <a:r>
              <a:rPr lang="es-MX" dirty="0" err="1" smtClean="0"/>
              <a:t>conditional</a:t>
            </a:r>
            <a:r>
              <a:rPr lang="es-MX" dirty="0" smtClean="0"/>
              <a:t> </a:t>
            </a:r>
            <a:r>
              <a:rPr lang="es-MX" dirty="0" err="1" smtClean="0"/>
              <a:t>sentences</a:t>
            </a:r>
            <a:r>
              <a:rPr lang="es-MX" dirty="0" smtClean="0"/>
              <a:t>, </a:t>
            </a:r>
            <a:r>
              <a:rPr lang="es-MX" dirty="0" err="1" smtClean="0"/>
              <a:t>conditionals</a:t>
            </a:r>
            <a:r>
              <a:rPr lang="es-MX" dirty="0" smtClean="0"/>
              <a:t> in </a:t>
            </a:r>
            <a:r>
              <a:rPr lang="es-MX" dirty="0" err="1" smtClean="0"/>
              <a:t>english</a:t>
            </a:r>
            <a:r>
              <a:rPr lang="es-MX" dirty="0" smtClean="0"/>
              <a:t>.</a:t>
            </a:r>
            <a:endParaRPr lang="es-MX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" y="318181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err="1" smtClean="0"/>
              <a:t>Tema:Conditional</a:t>
            </a:r>
            <a:r>
              <a:rPr lang="es-MX" b="1" dirty="0" smtClean="0"/>
              <a:t> </a:t>
            </a:r>
            <a:r>
              <a:rPr lang="es-MX" b="1" dirty="0" err="1" smtClean="0"/>
              <a:t>sentences</a:t>
            </a:r>
            <a:r>
              <a:rPr lang="es-MX" b="1" dirty="0" smtClean="0"/>
              <a:t> 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295554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TYPE 0 or zero conditional</a:t>
            </a:r>
            <a:endParaRPr lang="es-MX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en-US" dirty="0">
                <a:solidFill>
                  <a:srgbClr val="002060"/>
                </a:solidFill>
              </a:rPr>
              <a:t>This type of conditional is used to talk about general truths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</a:p>
          <a:p>
            <a:pPr lvl="0" algn="just"/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It can also be used to describe cause and </a:t>
            </a:r>
            <a:r>
              <a:rPr lang="en-US" dirty="0" smtClean="0">
                <a:solidFill>
                  <a:srgbClr val="002060"/>
                </a:solidFill>
              </a:rPr>
              <a:t>effect, </a:t>
            </a:r>
            <a:r>
              <a:rPr lang="en-US" dirty="0">
                <a:solidFill>
                  <a:srgbClr val="002060"/>
                </a:solidFill>
              </a:rPr>
              <a:t>facts , habitual </a:t>
            </a:r>
            <a:r>
              <a:rPr lang="en-US" dirty="0" smtClean="0">
                <a:solidFill>
                  <a:srgbClr val="002060"/>
                </a:solidFill>
              </a:rPr>
              <a:t>reactions, </a:t>
            </a:r>
            <a:r>
              <a:rPr lang="en-US" dirty="0">
                <a:solidFill>
                  <a:srgbClr val="002060"/>
                </a:solidFill>
              </a:rPr>
              <a:t>commands and advice . </a:t>
            </a:r>
          </a:p>
          <a:p>
            <a:pPr lvl="0" algn="just"/>
            <a:r>
              <a:rPr lang="en-US" dirty="0">
                <a:solidFill>
                  <a:srgbClr val="002060"/>
                </a:solidFill>
              </a:rPr>
              <a:t>The most commonly used form is:</a:t>
            </a:r>
          </a:p>
          <a:p>
            <a:pPr marL="0" lvl="0" indent="0" algn="ctr">
              <a:buNone/>
            </a:pPr>
            <a:r>
              <a:rPr lang="en-US" dirty="0">
                <a:solidFill>
                  <a:prstClr val="black"/>
                </a:solidFill>
              </a:rPr>
              <a:t>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If + Simple present , Simple Present</a:t>
            </a:r>
            <a:endParaRPr lang="es-MX" dirty="0">
              <a:solidFill>
                <a:srgbClr val="00B0F0"/>
              </a:solidFill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5435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err="1" smtClean="0"/>
              <a:t>Examples</a:t>
            </a:r>
            <a:r>
              <a:rPr lang="es-MX" b="1" dirty="0" smtClean="0"/>
              <a:t>.</a:t>
            </a:r>
            <a:endParaRPr lang="es-MX" b="1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fontAlgn="ctr">
              <a:spcBef>
                <a:spcPts val="0"/>
              </a:spcBef>
            </a:pPr>
            <a:r>
              <a:rPr lang="es-MX" dirty="0" err="1">
                <a:solidFill>
                  <a:srgbClr val="000000"/>
                </a:solidFill>
                <a:latin typeface="Calibri" panose="020F0502020204030204" pitchFamily="34" charset="0"/>
              </a:rPr>
              <a:t>If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MX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clause</a:t>
            </a:r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                   </a:t>
            </a:r>
            <a:r>
              <a:rPr lang="es-MX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Main</a:t>
            </a:r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MX" dirty="0" err="1">
                <a:solidFill>
                  <a:srgbClr val="000000"/>
                </a:solidFill>
                <a:latin typeface="Calibri" panose="020F0502020204030204" pitchFamily="34" charset="0"/>
              </a:rPr>
              <a:t>clause</a:t>
            </a:r>
            <a:endParaRPr lang="es-MX" sz="2000" dirty="0">
              <a:latin typeface="Arial" panose="020B0604020202020204" pitchFamily="34" charset="0"/>
            </a:endParaRPr>
          </a:p>
          <a:p>
            <a:pPr marL="0" fontAlgn="ctr">
              <a:spcBef>
                <a:spcPts val="0"/>
              </a:spcBef>
            </a:pPr>
            <a:r>
              <a:rPr lang="es-MX" b="1" dirty="0" err="1">
                <a:solidFill>
                  <a:srgbClr val="000000"/>
                </a:solidFill>
                <a:latin typeface="Calibri" panose="020F0502020204030204" pitchFamily="34" charset="0"/>
              </a:rPr>
              <a:t>If</a:t>
            </a:r>
            <a:r>
              <a:rPr lang="es-MX" b="1" dirty="0">
                <a:solidFill>
                  <a:srgbClr val="000000"/>
                </a:solidFill>
                <a:latin typeface="Calibri" panose="020F0502020204030204" pitchFamily="34" charset="0"/>
              </a:rPr>
              <a:t> + </a:t>
            </a:r>
            <a:r>
              <a:rPr lang="es-MX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Present</a:t>
            </a:r>
            <a:r>
              <a:rPr lang="es-MX" b="1" dirty="0">
                <a:solidFill>
                  <a:srgbClr val="000000"/>
                </a:solidFill>
                <a:latin typeface="Calibri" panose="020F0502020204030204" pitchFamily="34" charset="0"/>
              </a:rPr>
              <a:t> tense </a:t>
            </a:r>
            <a:r>
              <a:rPr lang="es-MX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s-MX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 </a:t>
            </a:r>
            <a:r>
              <a:rPr lang="es-MX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Present</a:t>
            </a:r>
            <a:r>
              <a:rPr lang="es-MX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MX" b="1" dirty="0">
                <a:solidFill>
                  <a:srgbClr val="000000"/>
                </a:solidFill>
                <a:latin typeface="Calibri" panose="020F0502020204030204" pitchFamily="34" charset="0"/>
              </a:rPr>
              <a:t>tense </a:t>
            </a:r>
            <a:endParaRPr lang="es-MX" sz="2000" dirty="0">
              <a:latin typeface="Arial" panose="020B0604020202020204" pitchFamily="34" charset="0"/>
            </a:endParaRPr>
          </a:p>
          <a:p>
            <a:pPr marL="0" fontAlgn="ctr">
              <a:spcBef>
                <a:spcPts val="0"/>
              </a:spcBef>
            </a:pPr>
            <a:r>
              <a:rPr lang="es-MX" dirty="0" err="1">
                <a:solidFill>
                  <a:srgbClr val="00B0F0"/>
                </a:solidFill>
                <a:latin typeface="Calibri" panose="020F0502020204030204" pitchFamily="34" charset="0"/>
              </a:rPr>
              <a:t>If</a:t>
            </a:r>
            <a:r>
              <a:rPr lang="es-MX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es-MX" dirty="0" err="1">
                <a:solidFill>
                  <a:srgbClr val="00B0F0"/>
                </a:solidFill>
                <a:latin typeface="Calibri" panose="020F0502020204030204" pitchFamily="34" charset="0"/>
              </a:rPr>
              <a:t>you</a:t>
            </a:r>
            <a:r>
              <a:rPr lang="es-MX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es-MX" dirty="0" err="1">
                <a:solidFill>
                  <a:srgbClr val="00B0F0"/>
                </a:solidFill>
                <a:latin typeface="Calibri" panose="020F0502020204030204" pitchFamily="34" charset="0"/>
              </a:rPr>
              <a:t>freeze</a:t>
            </a:r>
            <a:r>
              <a:rPr lang="es-MX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es-MX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water</a:t>
            </a:r>
            <a:r>
              <a:rPr lang="es-MX" sz="3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s-MX" dirty="0" smtClean="0">
                <a:solidFill>
                  <a:srgbClr val="00B050"/>
                </a:solidFill>
                <a:latin typeface="Calibri" panose="020F0502020204030204" pitchFamily="34" charset="0"/>
              </a:rPr>
              <a:t>     </a:t>
            </a:r>
            <a:r>
              <a:rPr lang="es-MX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it</a:t>
            </a:r>
            <a:r>
              <a:rPr lang="es-MX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s-MX" dirty="0" err="1">
                <a:solidFill>
                  <a:srgbClr val="00B050"/>
                </a:solidFill>
                <a:latin typeface="Calibri" panose="020F0502020204030204" pitchFamily="34" charset="0"/>
              </a:rPr>
              <a:t>turns</a:t>
            </a:r>
            <a:r>
              <a:rPr lang="es-MX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s-MX" dirty="0" err="1">
                <a:solidFill>
                  <a:srgbClr val="00B050"/>
                </a:solidFill>
                <a:latin typeface="Calibri" panose="020F0502020204030204" pitchFamily="34" charset="0"/>
              </a:rPr>
              <a:t>into</a:t>
            </a:r>
            <a:r>
              <a:rPr lang="es-MX" dirty="0">
                <a:solidFill>
                  <a:srgbClr val="00B050"/>
                </a:solidFill>
                <a:latin typeface="Calibri" panose="020F0502020204030204" pitchFamily="34" charset="0"/>
              </a:rPr>
              <a:t> ice</a:t>
            </a:r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marL="0" indent="0" algn="ctr" fontAlgn="ctr">
              <a:spcBef>
                <a:spcPts val="0"/>
              </a:spcBef>
              <a:buNone/>
            </a:pPr>
            <a:endParaRPr lang="es-MX" sz="20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ctr" fontAlgn="ctr">
              <a:spcBef>
                <a:spcPts val="0"/>
              </a:spcBef>
              <a:buNone/>
            </a:pPr>
            <a:r>
              <a:rPr lang="es-MX" sz="36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Or</a:t>
            </a:r>
            <a:endParaRPr lang="es-MX" sz="3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fontAlgn="ctr">
              <a:spcBef>
                <a:spcPts val="0"/>
              </a:spcBef>
            </a:pPr>
            <a:endParaRPr lang="es-MX" sz="2000" dirty="0">
              <a:latin typeface="Arial" panose="020B0604020202020204" pitchFamily="34" charset="0"/>
            </a:endParaRPr>
          </a:p>
          <a:p>
            <a:r>
              <a:rPr lang="es-MX" dirty="0" err="1">
                <a:solidFill>
                  <a:srgbClr val="00B050"/>
                </a:solidFill>
                <a:latin typeface="Calibri" panose="020F0502020204030204" pitchFamily="34" charset="0"/>
              </a:rPr>
              <a:t>W</a:t>
            </a:r>
            <a:r>
              <a:rPr lang="es-MX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ater</a:t>
            </a:r>
            <a:r>
              <a:rPr lang="es-MX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s-MX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turns</a:t>
            </a:r>
            <a:r>
              <a:rPr lang="es-MX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s-MX" dirty="0" err="1">
                <a:solidFill>
                  <a:srgbClr val="00B050"/>
                </a:solidFill>
                <a:latin typeface="Calibri" panose="020F0502020204030204" pitchFamily="34" charset="0"/>
              </a:rPr>
              <a:t>into</a:t>
            </a:r>
            <a:r>
              <a:rPr lang="es-MX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s-MX" dirty="0" smtClean="0">
                <a:solidFill>
                  <a:srgbClr val="00B050"/>
                </a:solidFill>
                <a:latin typeface="Calibri" panose="020F0502020204030204" pitchFamily="34" charset="0"/>
              </a:rPr>
              <a:t>ice </a:t>
            </a:r>
            <a:r>
              <a:rPr lang="es-MX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If</a:t>
            </a:r>
            <a:r>
              <a:rPr lang="es-MX" dirty="0" smtClean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es-MX" dirty="0" err="1">
                <a:solidFill>
                  <a:srgbClr val="00B0F0"/>
                </a:solidFill>
                <a:latin typeface="Calibri" panose="020F0502020204030204" pitchFamily="34" charset="0"/>
              </a:rPr>
              <a:t>you</a:t>
            </a:r>
            <a:r>
              <a:rPr lang="es-MX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es-MX" dirty="0" err="1">
                <a:solidFill>
                  <a:srgbClr val="00B0F0"/>
                </a:solidFill>
                <a:latin typeface="Calibri" panose="020F0502020204030204" pitchFamily="34" charset="0"/>
              </a:rPr>
              <a:t>freeze</a:t>
            </a:r>
            <a:r>
              <a:rPr lang="es-MX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es-MX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it</a:t>
            </a:r>
            <a:r>
              <a:rPr lang="es-MX" dirty="0" smtClean="0">
                <a:solidFill>
                  <a:srgbClr val="00B0F0"/>
                </a:solidFill>
                <a:latin typeface="Calibri" panose="020F0502020204030204" pitchFamily="34" charset="0"/>
              </a:rPr>
              <a:t>.</a:t>
            </a:r>
            <a:endParaRPr lang="es-MX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4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559558"/>
            <a:ext cx="8229600" cy="5566605"/>
          </a:xfrm>
        </p:spPr>
        <p:txBody>
          <a:bodyPr>
            <a:normAutofit/>
          </a:bodyPr>
          <a:lstStyle/>
          <a:p>
            <a:r>
              <a:rPr lang="en-US" dirty="0"/>
              <a:t>If you heat the metal , it expands. </a:t>
            </a:r>
            <a:r>
              <a:rPr lang="en-US" dirty="0">
                <a:solidFill>
                  <a:srgbClr val="FFC000"/>
                </a:solidFill>
              </a:rPr>
              <a:t>(cause &amp; effect)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/>
              <a:t>I get angry if someone shouts at me. </a:t>
            </a:r>
            <a:r>
              <a:rPr lang="en-US" dirty="0">
                <a:solidFill>
                  <a:srgbClr val="FFC000"/>
                </a:solidFill>
              </a:rPr>
              <a:t>(habitual reaction)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If you boil water , it evaporates. </a:t>
            </a:r>
            <a:r>
              <a:rPr lang="en-US" dirty="0">
                <a:solidFill>
                  <a:srgbClr val="FFC000"/>
                </a:solidFill>
              </a:rPr>
              <a:t>(cause &amp; effect)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/>
              <a:t>I usually eat </a:t>
            </a:r>
            <a:r>
              <a:rPr lang="en-US" dirty="0" smtClean="0"/>
              <a:t>some cookies if </a:t>
            </a:r>
            <a:r>
              <a:rPr lang="en-US" dirty="0"/>
              <a:t>I get hungry before </a:t>
            </a:r>
            <a:r>
              <a:rPr lang="en-US" dirty="0" smtClean="0"/>
              <a:t>meal time</a:t>
            </a:r>
            <a:r>
              <a:rPr lang="en-US" dirty="0"/>
              <a:t>. </a:t>
            </a:r>
            <a:r>
              <a:rPr lang="en-US" dirty="0">
                <a:solidFill>
                  <a:srgbClr val="FFC000"/>
                </a:solidFill>
              </a:rPr>
              <a:t>(habitual reaction)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/>
              <a:t>If you go </a:t>
            </a:r>
            <a:r>
              <a:rPr lang="en-US" dirty="0" smtClean="0"/>
              <a:t>round </a:t>
            </a:r>
            <a:r>
              <a:rPr lang="en-US" dirty="0"/>
              <a:t>the world , you return to the same point. </a:t>
            </a:r>
            <a:r>
              <a:rPr lang="en-US" dirty="0">
                <a:solidFill>
                  <a:srgbClr val="FFC000"/>
                </a:solidFill>
              </a:rPr>
              <a:t>(general truth)</a:t>
            </a:r>
            <a:br>
              <a:rPr lang="en-US" dirty="0">
                <a:solidFill>
                  <a:srgbClr val="FFC000"/>
                </a:solidFill>
              </a:rPr>
            </a:br>
            <a:endParaRPr lang="es-MX" dirty="0">
              <a:solidFill>
                <a:srgbClr val="FFC000"/>
              </a:solidFill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5867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err="1" smtClean="0"/>
              <a:t>Important</a:t>
            </a:r>
            <a:r>
              <a:rPr lang="es-MX" b="1" dirty="0" smtClean="0"/>
              <a:t>!!!!</a:t>
            </a:r>
            <a:endParaRPr lang="es-MX" b="1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"</a:t>
            </a:r>
            <a:r>
              <a:rPr lang="en-US" u="sng" dirty="0">
                <a:solidFill>
                  <a:srgbClr val="C00000"/>
                </a:solidFill>
              </a:rPr>
              <a:t>when</a:t>
            </a:r>
            <a:r>
              <a:rPr lang="en-US" u="sng" dirty="0"/>
              <a:t>" can be used instead of "</a:t>
            </a:r>
            <a:r>
              <a:rPr lang="en-US" u="sng" dirty="0">
                <a:solidFill>
                  <a:srgbClr val="C00000"/>
                </a:solidFill>
              </a:rPr>
              <a:t>if</a:t>
            </a:r>
            <a:r>
              <a:rPr lang="en-US" u="sng" dirty="0"/>
              <a:t>" in this type</a:t>
            </a:r>
            <a:r>
              <a:rPr lang="en-US" u="sng" dirty="0" smtClean="0"/>
              <a:t>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For instance: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If</a:t>
            </a:r>
            <a:r>
              <a:rPr lang="en-US" dirty="0" smtClean="0"/>
              <a:t> </a:t>
            </a:r>
            <a:r>
              <a:rPr lang="en-US" dirty="0"/>
              <a:t>it is hot , I wear thin clothes. </a:t>
            </a:r>
          </a:p>
          <a:p>
            <a:r>
              <a:rPr lang="en-US" dirty="0"/>
              <a:t>( </a:t>
            </a:r>
            <a:r>
              <a:rPr lang="en-US" dirty="0">
                <a:solidFill>
                  <a:srgbClr val="C00000"/>
                </a:solidFill>
              </a:rPr>
              <a:t>When</a:t>
            </a:r>
            <a:r>
              <a:rPr lang="en-US" dirty="0"/>
              <a:t> it is hot, I wear thin clothes.)</a:t>
            </a:r>
          </a:p>
          <a:p>
            <a:r>
              <a:rPr lang="en-US" dirty="0"/>
              <a:t>The door opens </a:t>
            </a:r>
            <a:r>
              <a:rPr lang="en-US" dirty="0">
                <a:solidFill>
                  <a:srgbClr val="C00000"/>
                </a:solidFill>
              </a:rPr>
              <a:t>if</a:t>
            </a:r>
            <a:r>
              <a:rPr lang="en-US" dirty="0"/>
              <a:t> you turn the </a:t>
            </a:r>
            <a:r>
              <a:rPr lang="en-US" dirty="0" smtClean="0"/>
              <a:t>switch.</a:t>
            </a:r>
            <a:endParaRPr lang="en-US" dirty="0"/>
          </a:p>
          <a:p>
            <a:r>
              <a:rPr lang="en-US" dirty="0"/>
              <a:t> (  </a:t>
            </a:r>
            <a:r>
              <a:rPr lang="en-US" dirty="0">
                <a:solidFill>
                  <a:srgbClr val="C00000"/>
                </a:solidFill>
              </a:rPr>
              <a:t>When</a:t>
            </a:r>
            <a:r>
              <a:rPr lang="en-US" dirty="0"/>
              <a:t> you turn the switch ,the door </a:t>
            </a:r>
            <a:r>
              <a:rPr lang="en-US" dirty="0" smtClean="0"/>
              <a:t>opens or The door opens </a:t>
            </a:r>
            <a:r>
              <a:rPr lang="en-US" dirty="0" smtClean="0">
                <a:solidFill>
                  <a:srgbClr val="C00000"/>
                </a:solidFill>
              </a:rPr>
              <a:t>when </a:t>
            </a:r>
            <a:r>
              <a:rPr lang="en-US" dirty="0" smtClean="0"/>
              <a:t>you turn the switch.)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6123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Zero </a:t>
            </a:r>
            <a:r>
              <a:rPr lang="es-MX" dirty="0" err="1" smtClean="0"/>
              <a:t>conditional</a:t>
            </a:r>
            <a:endParaRPr lang="es-MX" dirty="0"/>
          </a:p>
        </p:txBody>
      </p:sp>
      <p:pic>
        <p:nvPicPr>
          <p:cNvPr id="4" name="Zero Conditional   Tutor Time (English Grammar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074" y="1160060"/>
            <a:ext cx="8827852" cy="4966103"/>
          </a:xfrm>
        </p:spPr>
      </p:pic>
    </p:spTree>
    <p:extLst>
      <p:ext uri="{BB962C8B-B14F-4D97-AF65-F5344CB8AC3E}">
        <p14:creationId xmlns:p14="http://schemas.microsoft.com/office/powerpoint/2010/main" val="173253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err="1">
                <a:solidFill>
                  <a:schemeClr val="bg1"/>
                </a:solidFill>
              </a:rPr>
              <a:t>First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conditional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or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conditional</a:t>
            </a:r>
            <a:r>
              <a:rPr lang="es-MX" dirty="0">
                <a:solidFill>
                  <a:schemeClr val="bg1"/>
                </a:solidFill>
              </a:rPr>
              <a:t> 1</a:t>
            </a:r>
            <a:endParaRPr lang="es-MX" b="1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solidFill>
                  <a:srgbClr val="0070C0"/>
                </a:solidFill>
              </a:rPr>
              <a:t>It refers to a </a:t>
            </a:r>
            <a:r>
              <a:rPr lang="en-US" b="1" dirty="0">
                <a:solidFill>
                  <a:srgbClr val="0070C0"/>
                </a:solidFill>
              </a:rPr>
              <a:t>possible condition</a:t>
            </a:r>
            <a:r>
              <a:rPr lang="en-US" dirty="0">
                <a:solidFill>
                  <a:srgbClr val="0070C0"/>
                </a:solidFill>
              </a:rPr>
              <a:t> and its </a:t>
            </a:r>
            <a:r>
              <a:rPr lang="en-US" b="1" dirty="0">
                <a:solidFill>
                  <a:srgbClr val="0070C0"/>
                </a:solidFill>
              </a:rPr>
              <a:t>probable result</a:t>
            </a:r>
            <a:r>
              <a:rPr lang="en-US" dirty="0">
                <a:solidFill>
                  <a:srgbClr val="0070C0"/>
                </a:solidFill>
              </a:rPr>
              <a:t>. </a:t>
            </a:r>
          </a:p>
          <a:p>
            <a:pPr algn="just"/>
            <a:r>
              <a:rPr lang="en-US" dirty="0">
                <a:solidFill>
                  <a:srgbClr val="0070C0"/>
                </a:solidFill>
              </a:rPr>
              <a:t>It is based on facts, and it is used to make statements about the real world, and about particular situations. </a:t>
            </a:r>
          </a:p>
          <a:p>
            <a:pPr algn="just"/>
            <a:r>
              <a:rPr lang="en-US" dirty="0">
                <a:solidFill>
                  <a:srgbClr val="0070C0"/>
                </a:solidFill>
              </a:rPr>
              <a:t>We often use such sentences to give warnings:</a:t>
            </a:r>
            <a:endParaRPr lang="es-MX" dirty="0">
              <a:solidFill>
                <a:srgbClr val="0070C0"/>
              </a:solidFill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382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err="1" smtClean="0"/>
              <a:t>Examples</a:t>
            </a:r>
            <a:endParaRPr lang="es-MX" b="1" dirty="0"/>
          </a:p>
        </p:txBody>
      </p:sp>
      <p:graphicFrame>
        <p:nvGraphicFramePr>
          <p:cNvPr id="4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3819145"/>
              </p:ext>
            </p:extLst>
          </p:nvPr>
        </p:nvGraphicFramePr>
        <p:xfrm>
          <a:off x="682388" y="1842448"/>
          <a:ext cx="7888406" cy="2429336"/>
        </p:xfrm>
        <a:graphic>
          <a:graphicData uri="http://schemas.openxmlformats.org/drawingml/2006/table">
            <a:tbl>
              <a:tblPr/>
              <a:tblGrid>
                <a:gridCol w="3697302"/>
                <a:gridCol w="4191104"/>
              </a:tblGrid>
              <a:tr h="607334">
                <a:tc>
                  <a:txBody>
                    <a:bodyPr/>
                    <a:lstStyle/>
                    <a:p>
                      <a:r>
                        <a:rPr lang="es-MX" sz="2800" dirty="0" err="1"/>
                        <a:t>If</a:t>
                      </a:r>
                      <a:r>
                        <a:rPr lang="es-MX" sz="2800" dirty="0"/>
                        <a:t> </a:t>
                      </a:r>
                      <a:r>
                        <a:rPr lang="es-MX" sz="2800" dirty="0" err="1"/>
                        <a:t>clause</a:t>
                      </a:r>
                      <a:endParaRPr lang="es-MX" sz="28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2800" dirty="0" err="1"/>
                        <a:t>Main</a:t>
                      </a:r>
                      <a:r>
                        <a:rPr lang="es-MX" sz="2800" dirty="0"/>
                        <a:t> </a:t>
                      </a:r>
                      <a:r>
                        <a:rPr lang="es-MX" sz="2800" dirty="0" err="1"/>
                        <a:t>clause</a:t>
                      </a:r>
                      <a:endParaRPr lang="es-MX" sz="28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4668">
                <a:tc>
                  <a:txBody>
                    <a:bodyPr/>
                    <a:lstStyle/>
                    <a:p>
                      <a:r>
                        <a:rPr lang="es-MX" sz="2800" b="1"/>
                        <a:t>If + Present tense </a:t>
                      </a:r>
                      <a:endParaRPr lang="es-MX" sz="2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will / can / may / </a:t>
                      </a:r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must/have </a:t>
                      </a:r>
                      <a:r>
                        <a:rPr lang="en-US" sz="2800" b="1" dirty="0"/>
                        <a:t>+ verb</a:t>
                      </a:r>
                      <a:endParaRPr lang="en-US" sz="28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7334">
                <a:tc>
                  <a:txBody>
                    <a:bodyPr/>
                    <a:lstStyle/>
                    <a:p>
                      <a:r>
                        <a:rPr lang="es-MX" sz="2800"/>
                        <a:t>If it rains today,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2800" dirty="0" err="1"/>
                        <a:t>I'll</a:t>
                      </a:r>
                      <a:r>
                        <a:rPr lang="es-MX" sz="2800" dirty="0"/>
                        <a:t> </a:t>
                      </a:r>
                      <a:r>
                        <a:rPr lang="es-MX" sz="2800" dirty="0" err="1"/>
                        <a:t>stay</a:t>
                      </a:r>
                      <a:r>
                        <a:rPr lang="es-MX" sz="2800" dirty="0"/>
                        <a:t> </a:t>
                      </a:r>
                      <a:r>
                        <a:rPr lang="es-MX" sz="2800" dirty="0" smtClean="0"/>
                        <a:t>home</a:t>
                      </a:r>
                      <a:endParaRPr lang="es-MX" sz="28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71300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409</Words>
  <Application>Microsoft Office PowerPoint</Application>
  <PresentationFormat>Presentación en pantalla (4:3)</PresentationFormat>
  <Paragraphs>77</Paragraphs>
  <Slides>15</Slides>
  <Notes>1</Notes>
  <HiddenSlides>0</HiddenSlides>
  <MMClips>3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8" baseType="lpstr">
      <vt:lpstr>Arial</vt:lpstr>
      <vt:lpstr>Calibri</vt:lpstr>
      <vt:lpstr>Tema de Office</vt:lpstr>
      <vt:lpstr>Academia: IDIOMAS</vt:lpstr>
      <vt:lpstr> Resumen (abstract)  Conditionals in English grammar are sometimes  called 'if clauses'. They  are used to describe the result of something that might happen either in the present or future. . Although the various conditional forms might seem quite abstract at first, they are actually some of the most useful structures in English and are commonly included in daily conversations. </vt:lpstr>
      <vt:lpstr>TYPE 0 or zero conditional</vt:lpstr>
      <vt:lpstr>Examples.</vt:lpstr>
      <vt:lpstr>Presentación de PowerPoint</vt:lpstr>
      <vt:lpstr>Important!!!!</vt:lpstr>
      <vt:lpstr>Zero conditional</vt:lpstr>
      <vt:lpstr>First conditional or conditional 1</vt:lpstr>
      <vt:lpstr>Examples</vt:lpstr>
      <vt:lpstr>Presentación de PowerPoint</vt:lpstr>
      <vt:lpstr>Important!!!</vt:lpstr>
      <vt:lpstr>First conditional</vt:lpstr>
      <vt:lpstr>Would you like singing?</vt:lpstr>
      <vt:lpstr>Let´s practice </vt:lpstr>
      <vt:lpstr>Referencias</vt:lpstr>
    </vt:vector>
  </TitlesOfParts>
  <Company>IDEASON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Ortega</dc:creator>
  <cp:lastModifiedBy>blanca Ortiz salvador</cp:lastModifiedBy>
  <cp:revision>17</cp:revision>
  <dcterms:created xsi:type="dcterms:W3CDTF">2014-09-19T21:39:49Z</dcterms:created>
  <dcterms:modified xsi:type="dcterms:W3CDTF">2015-05-21T13:30:40Z</dcterms:modified>
</cp:coreProperties>
</file>