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6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5410-1FB5-44A0-9B37-9AFD0A17E7F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F637B-52DB-4C75-9EB3-F231C7B0F0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7117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5410-1FB5-44A0-9B37-9AFD0A17E7F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F637B-52DB-4C75-9EB3-F231C7B0F0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876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5410-1FB5-44A0-9B37-9AFD0A17E7F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F637B-52DB-4C75-9EB3-F231C7B0F0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8983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19/05/2016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60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5410-1FB5-44A0-9B37-9AFD0A17E7F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F637B-52DB-4C75-9EB3-F231C7B0F0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1041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5410-1FB5-44A0-9B37-9AFD0A17E7F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F637B-52DB-4C75-9EB3-F231C7B0F0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216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5410-1FB5-44A0-9B37-9AFD0A17E7F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F637B-52DB-4C75-9EB3-F231C7B0F0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4203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5410-1FB5-44A0-9B37-9AFD0A17E7F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F637B-52DB-4C75-9EB3-F231C7B0F0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731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5410-1FB5-44A0-9B37-9AFD0A17E7F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F637B-52DB-4C75-9EB3-F231C7B0F0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942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5410-1FB5-44A0-9B37-9AFD0A17E7F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F637B-52DB-4C75-9EB3-F231C7B0F0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7660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5410-1FB5-44A0-9B37-9AFD0A17E7F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F637B-52DB-4C75-9EB3-F231C7B0F0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0789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5410-1FB5-44A0-9B37-9AFD0A17E7F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F637B-52DB-4C75-9EB3-F231C7B0F0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2622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45410-1FB5-44A0-9B37-9AFD0A17E7F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F637B-52DB-4C75-9EB3-F231C7B0F0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8366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92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21591" y="1214847"/>
            <a:ext cx="7886700" cy="492469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Área Académica: </a:t>
            </a: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Biología Avanzada </a:t>
            </a:r>
            <a: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Unidad III</a:t>
            </a:r>
            <a: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Tema:   </a:t>
            </a: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Introducción </a:t>
            </a:r>
            <a:b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Estudio básico del cuerpo humano</a:t>
            </a:r>
            <a: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Profesor(a): C.D. Blanca Deyanira Rodríguez Romero</a:t>
            </a:r>
            <a:b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enero-junio 2016</a:t>
            </a:r>
            <a:endParaRPr lang="es-MX" sz="2800" b="1" dirty="0">
              <a:solidFill>
                <a:srgbClr val="54190A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22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404412" cy="509134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“</a:t>
            </a:r>
            <a:b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Estudio básico del cuerpo humano”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/>
            </a:r>
            <a:b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684986" y="1350442"/>
            <a:ext cx="8229600" cy="5342392"/>
          </a:xfrm>
        </p:spPr>
        <p:txBody>
          <a:bodyPr/>
          <a:lstStyle/>
          <a:p>
            <a:pPr algn="ctr">
              <a:buNone/>
            </a:pPr>
            <a:r>
              <a:rPr lang="es-MX" b="1" dirty="0" smtClean="0">
                <a:solidFill>
                  <a:srgbClr val="800000"/>
                </a:solidFill>
                <a:latin typeface="Helvetica"/>
                <a:cs typeface="Helvetica"/>
              </a:rPr>
              <a:t>Tema</a:t>
            </a:r>
            <a:r>
              <a:rPr lang="en-US" b="1" dirty="0" smtClean="0">
                <a:solidFill>
                  <a:srgbClr val="800000"/>
                </a:solidFill>
                <a:latin typeface="Helvetica"/>
                <a:cs typeface="Helvetica"/>
              </a:rPr>
              <a:t>: </a:t>
            </a:r>
          </a:p>
          <a:p>
            <a:pPr algn="just">
              <a:buNone/>
            </a:pP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  El conocer las características anatómicas y funcionales de los aparatos y sistemas del cuerpo humano y  la coordinación de estos, te ayudaran a mantener tu salud.</a:t>
            </a:r>
          </a:p>
          <a:p>
            <a:pPr algn="ctr">
              <a:buNone/>
            </a:pP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Abstract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None/>
            </a:pP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Knowing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anatomical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functional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characteristics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of </a:t>
            </a: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equipment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sistems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of </a:t>
            </a: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human </a:t>
            </a: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body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coordination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of </a:t>
            </a: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these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you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help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maintain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your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health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endParaRPr lang="es-MX" sz="2400" b="1" dirty="0" smtClean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s-MX" sz="2400" b="1" dirty="0" smtClean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n-US" sz="2400" b="1" dirty="0" smtClean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dirty="0">
              <a:solidFill>
                <a:srgbClr val="54190A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9839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Desarrollo del tema:</a:t>
            </a:r>
            <a:br>
              <a:rPr lang="es-MX" dirty="0" smtClean="0"/>
            </a:b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437" y="2382592"/>
            <a:ext cx="5953125" cy="4475408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58365" y="1361986"/>
            <a:ext cx="7875270" cy="3308078"/>
          </a:xfrm>
        </p:spPr>
        <p:txBody>
          <a:bodyPr>
            <a:normAutofit/>
          </a:bodyPr>
          <a:lstStyle/>
          <a:p>
            <a:r>
              <a:rPr lang="es-MX" dirty="0"/>
              <a:t>E</a:t>
            </a:r>
            <a:r>
              <a:rPr lang="es-MX" dirty="0" smtClean="0"/>
              <a:t>l cuerpo humano logra su buen funcionamiento a través de la homeostasis y la coordinación de sus aparatos y sistemas </a:t>
            </a: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026994521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Procesos vitales del ser humano</a:t>
            </a:r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1635681" y="1716423"/>
            <a:ext cx="1641607" cy="92333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 anchor="b">
            <a:spAutoFit/>
          </a:bodyPr>
          <a:lstStyle/>
          <a:p>
            <a:r>
              <a:rPr lang="es-MX" dirty="0">
                <a:latin typeface="Arial Black" panose="020B0A04020102020204" pitchFamily="34" charset="0"/>
              </a:rPr>
              <a:t>Realizar sostén y movimiento</a:t>
            </a:r>
            <a:endParaRPr lang="es-MX" dirty="0">
              <a:latin typeface="Arial Black" panose="020B0A0402010202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465829" y="1720193"/>
            <a:ext cx="128588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>
                <a:latin typeface="Arial Black" panose="020B0A04020102020204" pitchFamily="34" charset="0"/>
              </a:rPr>
              <a:t>Obtener energía</a:t>
            </a:r>
            <a:endParaRPr lang="es-MX" dirty="0">
              <a:latin typeface="Arial Black" panose="020B0A04020102020204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024430" y="1707685"/>
            <a:ext cx="142952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latin typeface="Arial Black" panose="020B0A04020102020204" pitchFamily="34" charset="0"/>
              </a:rPr>
              <a:t>Mantener la homeostasis </a:t>
            </a:r>
            <a:endParaRPr lang="es-MX" dirty="0">
              <a:latin typeface="Arial Black" panose="020B0A04020102020204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583815" y="1706514"/>
            <a:ext cx="171371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>
                <a:latin typeface="Arial Black" panose="020B0A04020102020204" pitchFamily="34" charset="0"/>
              </a:rPr>
              <a:t>Ejercer la integración y control</a:t>
            </a:r>
            <a:endParaRPr lang="es-MX" dirty="0">
              <a:latin typeface="Arial Black" panose="020B0A04020102020204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8344360" y="1703458"/>
            <a:ext cx="193077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>
                <a:latin typeface="Arial Black" panose="020B0A04020102020204" pitchFamily="34" charset="0"/>
              </a:rPr>
              <a:t>Realizar la reproducción </a:t>
            </a:r>
            <a:endParaRPr lang="es-MX" dirty="0">
              <a:latin typeface="Arial Black" panose="020B0A04020102020204" pitchFamily="34" charset="0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6007669" y="1182901"/>
            <a:ext cx="16099" cy="53238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flipH="1">
            <a:off x="1505818" y="1671685"/>
            <a:ext cx="8816148" cy="1659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6650648" y="1701967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4070698" y="1285860"/>
            <a:ext cx="1810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latin typeface="Arial Black" panose="020B0A04020102020204" pitchFamily="34" charset="0"/>
              </a:rPr>
              <a:t>consisten</a:t>
            </a:r>
            <a:endParaRPr lang="es-MX" dirty="0">
              <a:latin typeface="Arial Black" panose="020B0A04020102020204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6310314" y="1285860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latin typeface="Arial Black" panose="020B0A04020102020204" pitchFamily="34" charset="0"/>
              </a:rPr>
              <a:t>en</a:t>
            </a:r>
            <a:endParaRPr lang="es-MX" dirty="0">
              <a:latin typeface="Arial Black" panose="020B0A04020102020204" pitchFamily="34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1490889" y="3362852"/>
            <a:ext cx="1631926" cy="175432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s. Óseo</a:t>
            </a:r>
          </a:p>
          <a:p>
            <a:endParaRPr lang="es-MX" dirty="0"/>
          </a:p>
          <a:p>
            <a:r>
              <a:rPr lang="es-MX" dirty="0"/>
              <a:t>s. Muscular</a:t>
            </a:r>
          </a:p>
          <a:p>
            <a:endParaRPr lang="es-MX" dirty="0"/>
          </a:p>
          <a:p>
            <a:r>
              <a:rPr lang="es-MX" dirty="0"/>
              <a:t>s. tegumentario</a:t>
            </a:r>
            <a:endParaRPr lang="es-MX" dirty="0"/>
          </a:p>
        </p:txBody>
      </p:sp>
      <p:sp>
        <p:nvSpPr>
          <p:cNvPr id="28" name="27 CuadroTexto"/>
          <p:cNvSpPr txBox="1"/>
          <p:nvPr/>
        </p:nvSpPr>
        <p:spPr>
          <a:xfrm>
            <a:off x="1882747" y="2974113"/>
            <a:ext cx="1285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mediante</a:t>
            </a:r>
            <a:endParaRPr lang="es-MX" dirty="0"/>
          </a:p>
        </p:txBody>
      </p:sp>
      <p:sp>
        <p:nvSpPr>
          <p:cNvPr id="31" name="30 CuadroTexto"/>
          <p:cNvSpPr txBox="1"/>
          <p:nvPr/>
        </p:nvSpPr>
        <p:spPr>
          <a:xfrm>
            <a:off x="3381356" y="3579005"/>
            <a:ext cx="1643074" cy="147732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s. Digestivo</a:t>
            </a:r>
          </a:p>
          <a:p>
            <a:endParaRPr lang="es-MX" dirty="0"/>
          </a:p>
          <a:p>
            <a:r>
              <a:rPr lang="es-MX" dirty="0"/>
              <a:t>s. Respiratorio</a:t>
            </a:r>
          </a:p>
          <a:p>
            <a:endParaRPr lang="es-MX" dirty="0"/>
          </a:p>
          <a:p>
            <a:r>
              <a:rPr lang="es-MX" dirty="0"/>
              <a:t>s. Circulatorio</a:t>
            </a:r>
            <a:endParaRPr lang="es-MX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426038" y="3178186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A través de</a:t>
            </a:r>
            <a:endParaRPr lang="es-MX" dirty="0"/>
          </a:p>
        </p:txBody>
      </p:sp>
      <p:sp>
        <p:nvSpPr>
          <p:cNvPr id="35" name="34 CuadroTexto"/>
          <p:cNvSpPr txBox="1"/>
          <p:nvPr/>
        </p:nvSpPr>
        <p:spPr>
          <a:xfrm>
            <a:off x="5187029" y="3798332"/>
            <a:ext cx="1357322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s. Endocrino</a:t>
            </a:r>
          </a:p>
          <a:p>
            <a:endParaRPr lang="es-MX" dirty="0"/>
          </a:p>
          <a:p>
            <a:r>
              <a:rPr lang="es-MX" dirty="0"/>
              <a:t>s. excretor</a:t>
            </a:r>
            <a:endParaRPr lang="es-MX" dirty="0"/>
          </a:p>
        </p:txBody>
      </p:sp>
      <p:sp>
        <p:nvSpPr>
          <p:cNvPr id="36" name="35 CuadroTexto"/>
          <p:cNvSpPr txBox="1"/>
          <p:nvPr/>
        </p:nvSpPr>
        <p:spPr>
          <a:xfrm>
            <a:off x="5238744" y="3429000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mediante</a:t>
            </a:r>
            <a:endParaRPr lang="es-MX" dirty="0"/>
          </a:p>
        </p:txBody>
      </p:sp>
      <p:sp>
        <p:nvSpPr>
          <p:cNvPr id="39" name="38 CuadroTexto"/>
          <p:cNvSpPr txBox="1"/>
          <p:nvPr/>
        </p:nvSpPr>
        <p:spPr>
          <a:xfrm>
            <a:off x="6703223" y="3904333"/>
            <a:ext cx="1214446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s. Nervioso</a:t>
            </a:r>
            <a:endParaRPr lang="es-MX" dirty="0"/>
          </a:p>
        </p:txBody>
      </p:sp>
      <p:sp>
        <p:nvSpPr>
          <p:cNvPr id="40" name="39 CuadroTexto"/>
          <p:cNvSpPr txBox="1"/>
          <p:nvPr/>
        </p:nvSpPr>
        <p:spPr>
          <a:xfrm>
            <a:off x="6488133" y="3362852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Por medio de</a:t>
            </a:r>
            <a:endParaRPr lang="es-MX" dirty="0"/>
          </a:p>
        </p:txBody>
      </p:sp>
      <p:sp>
        <p:nvSpPr>
          <p:cNvPr id="43" name="42 CuadroTexto"/>
          <p:cNvSpPr txBox="1"/>
          <p:nvPr/>
        </p:nvSpPr>
        <p:spPr>
          <a:xfrm>
            <a:off x="8329441" y="3617920"/>
            <a:ext cx="1928826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s. Reproductor </a:t>
            </a:r>
            <a:endParaRPr lang="es-MX" dirty="0"/>
          </a:p>
        </p:txBody>
      </p:sp>
      <p:sp>
        <p:nvSpPr>
          <p:cNvPr id="44" name="43 CuadroTexto"/>
          <p:cNvSpPr txBox="1"/>
          <p:nvPr/>
        </p:nvSpPr>
        <p:spPr>
          <a:xfrm>
            <a:off x="8545164" y="3156741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A través de </a:t>
            </a:r>
            <a:endParaRPr lang="es-MX" dirty="0"/>
          </a:p>
        </p:txBody>
      </p:sp>
      <p:sp>
        <p:nvSpPr>
          <p:cNvPr id="48" name="Flecha abajo 47"/>
          <p:cNvSpPr/>
          <p:nvPr/>
        </p:nvSpPr>
        <p:spPr>
          <a:xfrm>
            <a:off x="2312034" y="2675753"/>
            <a:ext cx="181110" cy="3159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9" name="Flecha abajo 48"/>
          <p:cNvSpPr/>
          <p:nvPr/>
        </p:nvSpPr>
        <p:spPr>
          <a:xfrm>
            <a:off x="4070698" y="2366525"/>
            <a:ext cx="156850" cy="7922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0" name="Flecha abajo 49"/>
          <p:cNvSpPr/>
          <p:nvPr/>
        </p:nvSpPr>
        <p:spPr>
          <a:xfrm>
            <a:off x="5678450" y="2896016"/>
            <a:ext cx="203237" cy="5463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1" name="Flecha abajo 50"/>
          <p:cNvSpPr/>
          <p:nvPr/>
        </p:nvSpPr>
        <p:spPr>
          <a:xfrm>
            <a:off x="7258673" y="2620169"/>
            <a:ext cx="206334" cy="7212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2" name="Flecha abajo 51"/>
          <p:cNvSpPr/>
          <p:nvPr/>
        </p:nvSpPr>
        <p:spPr>
          <a:xfrm>
            <a:off x="9154939" y="2334094"/>
            <a:ext cx="261420" cy="7767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CuadroTexto 13"/>
          <p:cNvSpPr txBox="1"/>
          <p:nvPr/>
        </p:nvSpPr>
        <p:spPr>
          <a:xfrm>
            <a:off x="6956123" y="393025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  <p:sp>
        <p:nvSpPr>
          <p:cNvPr id="16" name="Estrella de 5 puntas 15">
            <a:hlinkClick r:id="rId2" action="ppaction://hlinksldjump"/>
          </p:cNvPr>
          <p:cNvSpPr/>
          <p:nvPr/>
        </p:nvSpPr>
        <p:spPr>
          <a:xfrm>
            <a:off x="2649223" y="3732184"/>
            <a:ext cx="204550" cy="17214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Estrella de 5 puntas 16">
            <a:hlinkClick r:id="rId3" action="ppaction://hlinksldjump"/>
          </p:cNvPr>
          <p:cNvSpPr/>
          <p:nvPr/>
        </p:nvSpPr>
        <p:spPr>
          <a:xfrm>
            <a:off x="4751713" y="3904333"/>
            <a:ext cx="224479" cy="21059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Estrella de 5 puntas 17">
            <a:hlinkClick r:id="rId4" action="ppaction://hlinksldjump"/>
          </p:cNvPr>
          <p:cNvSpPr/>
          <p:nvPr/>
        </p:nvSpPr>
        <p:spPr>
          <a:xfrm>
            <a:off x="6096000" y="4218509"/>
            <a:ext cx="289098" cy="14067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Estrella de 5 puntas 18">
            <a:hlinkClick r:id="rId4" action="ppaction://hlinksldjump"/>
          </p:cNvPr>
          <p:cNvSpPr/>
          <p:nvPr/>
        </p:nvSpPr>
        <p:spPr>
          <a:xfrm>
            <a:off x="7658820" y="3818258"/>
            <a:ext cx="377597" cy="19137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Estrella de 5 puntas 19">
            <a:hlinkClick r:id="rId4" action="ppaction://hlinksldjump"/>
          </p:cNvPr>
          <p:cNvSpPr/>
          <p:nvPr/>
        </p:nvSpPr>
        <p:spPr>
          <a:xfrm>
            <a:off x="10008234" y="3753629"/>
            <a:ext cx="376829" cy="15070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595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53792" y="437882"/>
            <a:ext cx="9498621" cy="5615188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/>
              <a:t>Función del sistema óseo: constituido por huesos , cartílagos y ligamentos sus funciones son de sostén, protección, movimiento, producción de sangre y almacenamiento y liberación  de minerales al torrente sanguíneo.</a:t>
            </a:r>
          </a:p>
          <a:p>
            <a:pPr algn="just"/>
            <a:r>
              <a:rPr lang="es-MX" dirty="0" smtClean="0"/>
              <a:t>Función del </a:t>
            </a:r>
            <a:r>
              <a:rPr lang="es-MX" dirty="0" smtClean="0"/>
              <a:t>sistema </a:t>
            </a:r>
            <a:r>
              <a:rPr lang="es-MX" dirty="0" smtClean="0"/>
              <a:t>m</a:t>
            </a:r>
            <a:r>
              <a:rPr lang="es-MX" dirty="0" smtClean="0"/>
              <a:t>uscular: trabaja junto con los huesos y las articulaciones y sus funciones principales son movimiento del cuerpo y producción de calor del cuerpo.</a:t>
            </a:r>
          </a:p>
          <a:p>
            <a:pPr algn="just"/>
            <a:r>
              <a:rPr lang="es-MX" dirty="0" smtClean="0"/>
              <a:t>Función del </a:t>
            </a:r>
            <a:r>
              <a:rPr lang="es-MX" dirty="0" smtClean="0"/>
              <a:t>sistema  tegumentario : esta constituido por la piel y sus </a:t>
            </a:r>
            <a:r>
              <a:rPr lang="es-MX" dirty="0" err="1" smtClean="0"/>
              <a:t>faneras</a:t>
            </a:r>
            <a:r>
              <a:rPr lang="es-MX" dirty="0" smtClean="0"/>
              <a:t> , la piel es el órganos mas grande del cuerpo y cumple las siguientes funciones : mantenimiento de la temperatura corporal , percepción de estímulos, protección, excreción de agua e inmunidad.</a:t>
            </a:r>
          </a:p>
          <a:p>
            <a:pPr algn="just"/>
            <a:endParaRPr lang="es-MX" dirty="0"/>
          </a:p>
        </p:txBody>
      </p:sp>
      <p:sp>
        <p:nvSpPr>
          <p:cNvPr id="5" name="Flecha abajo 4">
            <a:hlinkClick r:id="rId2" action="ppaction://hlinksldjump"/>
          </p:cNvPr>
          <p:cNvSpPr/>
          <p:nvPr/>
        </p:nvSpPr>
        <p:spPr>
          <a:xfrm rot="5400000">
            <a:off x="8590208" y="5795493"/>
            <a:ext cx="643944" cy="4378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153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72194" y="940527"/>
            <a:ext cx="8543109" cy="5236437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/>
              <a:t>Las funciones del aparto digestivo son: ingestión de alimentos, degradación  y absorción de los alimentos y defecación.</a:t>
            </a:r>
          </a:p>
          <a:p>
            <a:pPr algn="just"/>
            <a:r>
              <a:rPr lang="es-MX" dirty="0" smtClean="0"/>
              <a:t>La función del aparato respiratorio: es</a:t>
            </a:r>
            <a:r>
              <a:rPr lang="es-MX" dirty="0" smtClean="0"/>
              <a:t> </a:t>
            </a:r>
            <a:r>
              <a:rPr lang="es-MX" dirty="0"/>
              <a:t>la de tomar el oxígeno del aire, necesario para las funciones celulares, y eliminar hacia el exterior el dióxido de carbono producto de esas funciones.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 smtClean="0"/>
          </a:p>
          <a:p>
            <a:pPr algn="just"/>
            <a:r>
              <a:rPr lang="es-MX" dirty="0" smtClean="0"/>
              <a:t>Función del sistema circulatorio: la circulación mantiene el tejido del cuerpo lleno de oxigeno, que se utiliza para la respiración celular. </a:t>
            </a:r>
            <a:endParaRPr lang="es-MX" dirty="0"/>
          </a:p>
        </p:txBody>
      </p:sp>
      <p:sp>
        <p:nvSpPr>
          <p:cNvPr id="5" name="Flecha abajo 4">
            <a:hlinkClick r:id="rId2" action="ppaction://hlinksldjump"/>
          </p:cNvPr>
          <p:cNvSpPr/>
          <p:nvPr/>
        </p:nvSpPr>
        <p:spPr>
          <a:xfrm rot="5613921">
            <a:off x="10045521" y="5834130"/>
            <a:ext cx="579549" cy="5280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305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838200" y="811369"/>
            <a:ext cx="9555051" cy="5365594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dirty="0" smtClean="0"/>
              <a:t>El sistema endocrino participa  en la integración de diferentes funciones  corporales  en combinación con el sistema nervioso.</a:t>
            </a:r>
          </a:p>
          <a:p>
            <a:pPr algn="just"/>
            <a:r>
              <a:rPr lang="es-MX" dirty="0" smtClean="0"/>
              <a:t>El </a:t>
            </a:r>
            <a:r>
              <a:rPr lang="es-MX" dirty="0"/>
              <a:t>sistema excretor es el encargado de eliminar las sustancias (líquidas o sólidas) del cuerpo. Este sistema está compuesto por el aparato urinario, la piel, los pulmones y el </a:t>
            </a:r>
            <a:r>
              <a:rPr lang="es-MX" dirty="0" smtClean="0"/>
              <a:t>hígado.</a:t>
            </a:r>
          </a:p>
          <a:p>
            <a:pPr algn="just"/>
            <a:r>
              <a:rPr lang="es-MX" dirty="0" smtClean="0"/>
              <a:t>El sistema nervioso es </a:t>
            </a:r>
            <a:r>
              <a:rPr lang="es-MX" dirty="0"/>
              <a:t>una red de tejidos que trasmite información a través de unidades llamadas neuronas. Estas neuronas son células que tienen como función coordinar las acciones a través de señales eléctricas y químicas que se trasmiten de un extremo al otro </a:t>
            </a:r>
            <a:r>
              <a:rPr lang="es-MX" dirty="0" smtClean="0"/>
              <a:t>del cuerpo.</a:t>
            </a:r>
          </a:p>
          <a:p>
            <a:pPr algn="just"/>
            <a:r>
              <a:rPr lang="es-MX" dirty="0" smtClean="0"/>
              <a:t>El sistema </a:t>
            </a:r>
            <a:r>
              <a:rPr lang="es-MX" dirty="0" smtClean="0"/>
              <a:t> </a:t>
            </a:r>
            <a:r>
              <a:rPr lang="es-MX" dirty="0" smtClean="0"/>
              <a:t>r</a:t>
            </a:r>
            <a:r>
              <a:rPr lang="es-MX" dirty="0" smtClean="0"/>
              <a:t>eproductor t</a:t>
            </a:r>
            <a:r>
              <a:rPr lang="es-MX" dirty="0" smtClean="0"/>
              <a:t>anto </a:t>
            </a:r>
            <a:r>
              <a:rPr lang="es-MX" dirty="0"/>
              <a:t>el aparato reproductor femenino como el masculino tienen como función trabajar juntos en la reproducción sexual,  que culmina con el nacimiento de un nuevo ser humano. </a:t>
            </a:r>
          </a:p>
        </p:txBody>
      </p:sp>
      <p:sp>
        <p:nvSpPr>
          <p:cNvPr id="4" name="Flecha abajo 3">
            <a:hlinkClick r:id="rId2" action="ppaction://hlinksldjump"/>
          </p:cNvPr>
          <p:cNvSpPr/>
          <p:nvPr/>
        </p:nvSpPr>
        <p:spPr>
          <a:xfrm rot="15854261">
            <a:off x="9453093" y="6001554"/>
            <a:ext cx="579549" cy="6053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Flecha abajo 4">
            <a:hlinkClick r:id="rId3" action="ppaction://hlinksldjump"/>
          </p:cNvPr>
          <p:cNvSpPr/>
          <p:nvPr/>
        </p:nvSpPr>
        <p:spPr>
          <a:xfrm rot="5570072">
            <a:off x="9583759" y="2137892"/>
            <a:ext cx="465447" cy="7856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Flecha abajo 5">
            <a:hlinkClick r:id="rId3" action="ppaction://hlinksldjump"/>
          </p:cNvPr>
          <p:cNvSpPr/>
          <p:nvPr/>
        </p:nvSpPr>
        <p:spPr>
          <a:xfrm rot="5109914">
            <a:off x="9693734" y="4036563"/>
            <a:ext cx="366842" cy="6577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24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FUENTES DE CONSULTA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10982" y="1690688"/>
            <a:ext cx="7886700" cy="4818426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BIOLOGÍA 2</a:t>
            </a:r>
          </a:p>
          <a:p>
            <a:pPr marL="0" indent="0" algn="ctr">
              <a:buNone/>
            </a:pPr>
            <a:r>
              <a:rPr lang="es-MX" dirty="0" smtClean="0"/>
              <a:t>COMPETENCIAS +APRENDIZAJE+VIDA</a:t>
            </a:r>
          </a:p>
          <a:p>
            <a:pPr marL="0" indent="0" algn="ctr">
              <a:buNone/>
            </a:pPr>
            <a:r>
              <a:rPr lang="es-MX" dirty="0" smtClean="0"/>
              <a:t>Segunda edición </a:t>
            </a:r>
          </a:p>
          <a:p>
            <a:pPr marL="0" indent="0" algn="ctr">
              <a:buNone/>
            </a:pPr>
            <a:r>
              <a:rPr lang="es-MX" dirty="0" smtClean="0"/>
              <a:t>Ángeles Gama </a:t>
            </a:r>
          </a:p>
          <a:p>
            <a:pPr marL="0" indent="0" algn="ctr">
              <a:buNone/>
            </a:pPr>
            <a:r>
              <a:rPr lang="es-MX" dirty="0" smtClean="0"/>
              <a:t>Bachillerato</a:t>
            </a:r>
          </a:p>
          <a:p>
            <a:pPr marL="0" indent="0" algn="ctr">
              <a:buNone/>
            </a:pPr>
            <a:r>
              <a:rPr lang="es-MX" dirty="0" err="1" smtClean="0"/>
              <a:t>Always</a:t>
            </a:r>
            <a:r>
              <a:rPr lang="es-MX" dirty="0" smtClean="0"/>
              <a:t> </a:t>
            </a:r>
            <a:r>
              <a:rPr lang="es-MX" dirty="0" err="1" smtClean="0"/>
              <a:t>Learning</a:t>
            </a:r>
            <a:endParaRPr lang="es-MX" dirty="0" smtClean="0"/>
          </a:p>
          <a:p>
            <a:pPr marL="0" indent="0" algn="ctr">
              <a:buNone/>
            </a:pPr>
            <a:r>
              <a:rPr lang="es-MX" dirty="0" smtClean="0"/>
              <a:t>PEARSON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8838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354</Words>
  <Application>Microsoft Office PowerPoint</Application>
  <PresentationFormat>Panorámica</PresentationFormat>
  <Paragraphs>56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CoolveticaRg-Regular</vt:lpstr>
      <vt:lpstr>Helvetica</vt:lpstr>
      <vt:lpstr>Tema de Office</vt:lpstr>
      <vt:lpstr>Presentación de PowerPoint</vt:lpstr>
      <vt:lpstr>Área Académica: Biología Avanzada   Unidad III  Tema:   Introducción  Estudio básico del cuerpo humano  Profesor(a): C.D. Blanca Deyanira Rodríguez Romero    Periodo: enero-junio 2016</vt:lpstr>
      <vt:lpstr>“ Estudio básico del cuerpo humano” </vt:lpstr>
      <vt:lpstr>Desarrollo del tema: </vt:lpstr>
      <vt:lpstr>Procesos vitales del ser humano</vt:lpstr>
      <vt:lpstr>Presentación de PowerPoint</vt:lpstr>
      <vt:lpstr>Presentación de PowerPoint</vt:lpstr>
      <vt:lpstr>Presentación de PowerPoint</vt:lpstr>
      <vt:lpstr>FUENTES DE CONSULTA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HP</cp:lastModifiedBy>
  <cp:revision>14</cp:revision>
  <dcterms:created xsi:type="dcterms:W3CDTF">2016-05-19T12:19:27Z</dcterms:created>
  <dcterms:modified xsi:type="dcterms:W3CDTF">2016-05-19T13:18:55Z</dcterms:modified>
</cp:coreProperties>
</file>