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17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98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2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8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76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1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7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8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32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6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2129-662C-406B-8A70-C5DFFE3F68AD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1" descr="logo prepa1-0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7" y="0"/>
            <a:ext cx="1983090" cy="1139275"/>
          </a:xfrm>
          <a:prstGeom prst="rect">
            <a:avLst/>
          </a:prstGeom>
        </p:spPr>
      </p:pic>
      <p:pic>
        <p:nvPicPr>
          <p:cNvPr id="10" name="Picture 2" descr="logo prepa1-0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20" y="5373076"/>
            <a:ext cx="2403760" cy="12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2954" y="274638"/>
            <a:ext cx="7208658" cy="895256"/>
          </a:xfrm>
        </p:spPr>
        <p:txBody>
          <a:bodyPr>
            <a:normAutofit/>
          </a:bodyPr>
          <a:lstStyle/>
          <a:p>
            <a:pPr algn="r"/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Bibliografía y referencias</a:t>
            </a:r>
            <a:endParaRPr lang="en-US" dirty="0">
              <a:solidFill>
                <a:srgbClr val="FF6600"/>
              </a:solidFill>
              <a:latin typeface="CoolveticaRg-Regular"/>
              <a:cs typeface="CoolveticaRg-Regula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7878" y="1573259"/>
            <a:ext cx="8224846" cy="43703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800000"/>
                </a:solidFill>
                <a:latin typeface="Helvetica"/>
                <a:cs typeface="Helvetica"/>
              </a:rPr>
              <a:t>Bibliografía</a:t>
            </a:r>
            <a:endParaRPr lang="en-US" sz="3600" b="1" dirty="0" smtClean="0">
              <a:solidFill>
                <a:srgbClr val="80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s-MX" sz="2600" dirty="0">
                <a:solidFill>
                  <a:srgbClr val="54190A"/>
                </a:solidFill>
                <a:latin typeface="Helvetica"/>
                <a:cs typeface="Helvetica"/>
              </a:rPr>
              <a:t>Ruiz Ramírez, Luis (2013) "Expresión Gráfica" Book </a:t>
            </a:r>
            <a:r>
              <a:rPr lang="es-MX" sz="2600" dirty="0" err="1">
                <a:solidFill>
                  <a:srgbClr val="54190A"/>
                </a:solidFill>
                <a:latin typeface="Helvetica"/>
                <a:cs typeface="Helvetica"/>
              </a:rPr>
              <a:t>Mart</a:t>
            </a:r>
            <a:r>
              <a:rPr lang="es-MX" sz="2600" dirty="0">
                <a:solidFill>
                  <a:srgbClr val="54190A"/>
                </a:solidFill>
                <a:latin typeface="Helvetica"/>
                <a:cs typeface="Helvetica"/>
              </a:rPr>
              <a:t> México</a:t>
            </a:r>
            <a:r>
              <a:rPr lang="es-MX" sz="2600" dirty="0" smtClean="0">
                <a:solidFill>
                  <a:srgbClr val="54190A"/>
                </a:solidFill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r>
              <a:rPr lang="es-MX" sz="2600" dirty="0" err="1">
                <a:solidFill>
                  <a:srgbClr val="54190A"/>
                </a:solidFill>
                <a:latin typeface="Helvetica"/>
                <a:cs typeface="Helvetica"/>
              </a:rPr>
              <a:t>Acha</a:t>
            </a:r>
            <a:r>
              <a:rPr lang="es-MX" sz="2600" dirty="0">
                <a:solidFill>
                  <a:srgbClr val="54190A"/>
                </a:solidFill>
                <a:latin typeface="Helvetica"/>
                <a:cs typeface="Helvetica"/>
              </a:rPr>
              <a:t>, J. (2007). Expresión y Apreciación Artística. Artes plásticas. México: Trillas</a:t>
            </a:r>
            <a:r>
              <a:rPr lang="es-MX" sz="2600" dirty="0" smtClean="0">
                <a:solidFill>
                  <a:srgbClr val="54190A"/>
                </a:solidFill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800000"/>
                </a:solidFill>
                <a:latin typeface="Helvetica"/>
                <a:cs typeface="Helvetica"/>
              </a:rPr>
              <a:t>Refrencias</a:t>
            </a:r>
            <a:r>
              <a:rPr lang="en-US" sz="3600" b="1" dirty="0" smtClean="0">
                <a:solidFill>
                  <a:srgbClr val="800000"/>
                </a:solidFill>
                <a:latin typeface="Helvetica"/>
                <a:cs typeface="Helvetica"/>
              </a:rPr>
              <a:t> web</a:t>
            </a:r>
            <a:endParaRPr lang="en-US" sz="3600" b="1" dirty="0">
              <a:solidFill>
                <a:srgbClr val="80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s-MX" sz="2600" dirty="0" smtClean="0">
                <a:solidFill>
                  <a:srgbClr val="54190A"/>
                </a:solidFill>
                <a:latin typeface="Helvetica"/>
                <a:cs typeface="Helvetica"/>
              </a:rPr>
              <a:t>Algarabía (2015) “¿Qué onda con el arcoíris?" Algarabía niños. Disponible en:</a:t>
            </a:r>
          </a:p>
          <a:p>
            <a:pPr marL="0" indent="0">
              <a:buNone/>
            </a:pPr>
            <a:r>
              <a:rPr lang="es-MX" sz="2600" dirty="0">
                <a:solidFill>
                  <a:srgbClr val="54190A"/>
                </a:solidFill>
                <a:latin typeface="Helvetica"/>
                <a:cs typeface="Helvetica"/>
              </a:rPr>
              <a:t>http://algarabianinos.com/explora/que-onda-con-el-arcoiris/</a:t>
            </a:r>
          </a:p>
          <a:p>
            <a:pPr marL="0" indent="0">
              <a:buNone/>
            </a:pPr>
            <a:endParaRPr lang="es-MX" sz="2600" dirty="0">
              <a:solidFill>
                <a:srgbClr val="54190A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s-MX" sz="3600" b="1" dirty="0" smtClean="0">
                <a:solidFill>
                  <a:srgbClr val="800000"/>
                </a:solidFill>
                <a:latin typeface="Helvetica"/>
                <a:cs typeface="Helvetica"/>
              </a:rPr>
              <a:t>Imágenes </a:t>
            </a:r>
            <a:endParaRPr lang="es-MX" sz="3600" b="1" dirty="0">
              <a:solidFill>
                <a:srgbClr val="80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s-MX" sz="2600" dirty="0" smtClean="0">
                <a:solidFill>
                  <a:srgbClr val="54190A"/>
                </a:solidFill>
                <a:latin typeface="Helvetica"/>
                <a:cs typeface="Helvetica"/>
              </a:rPr>
              <a:t>Diseñado </a:t>
            </a:r>
            <a:r>
              <a:rPr lang="es-MX" sz="2600" dirty="0">
                <a:solidFill>
                  <a:srgbClr val="54190A"/>
                </a:solidFill>
                <a:latin typeface="Helvetica"/>
                <a:cs typeface="Helvetica"/>
              </a:rPr>
              <a:t>por </a:t>
            </a:r>
            <a:r>
              <a:rPr lang="es-MX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Freepik</a:t>
            </a:r>
            <a:r>
              <a:rPr lang="es-MX" sz="2600" dirty="0" smtClean="0">
                <a:solidFill>
                  <a:srgbClr val="54190A"/>
                </a:solidFill>
                <a:latin typeface="Helvetica"/>
                <a:cs typeface="Helvetica"/>
              </a:rPr>
              <a:t>: http</a:t>
            </a:r>
            <a:r>
              <a:rPr lang="es-MX" sz="2600" dirty="0">
                <a:solidFill>
                  <a:srgbClr val="54190A"/>
                </a:solidFill>
                <a:latin typeface="Helvetica"/>
                <a:cs typeface="Helvetica"/>
              </a:rPr>
              <a:t>://www.freepik.es</a:t>
            </a:r>
            <a:r>
              <a:rPr lang="es-MX" sz="2600" dirty="0" smtClean="0">
                <a:solidFill>
                  <a:srgbClr val="54190A"/>
                </a:solidFill>
                <a:latin typeface="Helvetica"/>
                <a:cs typeface="Helvetica"/>
              </a:rPr>
              <a:t>/</a:t>
            </a:r>
          </a:p>
          <a:p>
            <a:pPr marL="0" indent="0">
              <a:buNone/>
            </a:pPr>
            <a:r>
              <a:rPr lang="es-MX" sz="2600" dirty="0" smtClean="0">
                <a:solidFill>
                  <a:srgbClr val="54190A"/>
                </a:solidFill>
                <a:latin typeface="Helvetica"/>
                <a:cs typeface="Helvetica"/>
              </a:rPr>
              <a:t>Diseños propios: Itzel Leyva</a:t>
            </a:r>
            <a:endParaRPr lang="es-MX" sz="2600" dirty="0">
              <a:solidFill>
                <a:srgbClr val="54190A"/>
              </a:solidFill>
              <a:latin typeface="Helvetica"/>
              <a:cs typeface="Helvetica"/>
            </a:endParaRPr>
          </a:p>
          <a:p>
            <a:endParaRPr lang="en-US" sz="2600" dirty="0" smtClean="0">
              <a:solidFill>
                <a:srgbClr val="54190A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73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066" y="2710635"/>
            <a:ext cx="7886700" cy="99591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20000"/>
              </a:spcBef>
              <a:buFont typeface="Arial"/>
            </a:pPr>
            <a:r>
              <a:rPr lang="es-MX" sz="6600" b="1" dirty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T</a:t>
            </a:r>
            <a:r>
              <a:rPr lang="es-MX" sz="6600" b="1" dirty="0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ema 2: </a:t>
            </a:r>
            <a:r>
              <a:rPr lang="es-MX" sz="6600" b="1" dirty="0" smtClean="0">
                <a:solidFill>
                  <a:srgbClr val="7030A0"/>
                </a:solidFill>
                <a:latin typeface="Helvetica"/>
                <a:ea typeface="+mn-ea"/>
                <a:cs typeface="Helvetica"/>
              </a:rPr>
              <a:t>E</a:t>
            </a:r>
            <a:r>
              <a:rPr lang="es-MX" sz="6600" b="1" dirty="0" smtClean="0">
                <a:solidFill>
                  <a:srgbClr val="C00000"/>
                </a:solidFill>
                <a:latin typeface="Helvetica"/>
                <a:ea typeface="+mn-ea"/>
                <a:cs typeface="Helvetica"/>
              </a:rPr>
              <a:t>l</a:t>
            </a:r>
            <a:r>
              <a:rPr lang="es-MX" sz="6600" b="1" dirty="0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s-MX" sz="6600" b="1" dirty="0" smtClean="0">
                <a:solidFill>
                  <a:srgbClr val="00B0F0"/>
                </a:solidFill>
                <a:latin typeface="Helvetica"/>
                <a:ea typeface="+mn-ea"/>
                <a:cs typeface="Helvetica"/>
              </a:rPr>
              <a:t>C</a:t>
            </a:r>
            <a:r>
              <a:rPr lang="es-MX" sz="6600" b="1" dirty="0" smtClean="0">
                <a:solidFill>
                  <a:srgbClr val="00B050"/>
                </a:solidFill>
                <a:latin typeface="Helvetica"/>
                <a:ea typeface="+mn-ea"/>
                <a:cs typeface="Helvetica"/>
              </a:rPr>
              <a:t>o</a:t>
            </a:r>
            <a:r>
              <a:rPr lang="es-MX" sz="6600" b="1" dirty="0" smtClean="0">
                <a:solidFill>
                  <a:srgbClr val="92D050"/>
                </a:solidFill>
                <a:latin typeface="Helvetica"/>
                <a:ea typeface="+mn-ea"/>
                <a:cs typeface="Helvetica"/>
              </a:rPr>
              <a:t>l</a:t>
            </a:r>
            <a:r>
              <a:rPr lang="es-MX" sz="6600" b="1" dirty="0" smtClean="0">
                <a:solidFill>
                  <a:srgbClr val="FFFF00"/>
                </a:solidFill>
                <a:latin typeface="Helvetica"/>
                <a:ea typeface="+mn-ea"/>
                <a:cs typeface="Helvetica"/>
              </a:rPr>
              <a:t>o</a:t>
            </a:r>
            <a:r>
              <a:rPr lang="es-MX" sz="6600" b="1" dirty="0" smtClean="0">
                <a:solidFill>
                  <a:srgbClr val="FFC000"/>
                </a:solidFill>
                <a:latin typeface="Helvetica"/>
                <a:ea typeface="+mn-ea"/>
                <a:cs typeface="Helvetica"/>
              </a:rPr>
              <a:t>r</a:t>
            </a:r>
            <a:endParaRPr lang="es-MX" sz="6600" b="1" dirty="0">
              <a:solidFill>
                <a:srgbClr val="FFC000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7909" y="471510"/>
            <a:ext cx="859301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4800" b="1" dirty="0" smtClean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UNIDAD III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4800" b="1" dirty="0" smtClean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EXPRESIÓN Y APRECIACIÓN PICTÓRICA</a:t>
            </a:r>
            <a:endParaRPr lang="es-MX" sz="4800" b="1" dirty="0">
              <a:solidFill>
                <a:srgbClr val="FF6600"/>
              </a:solidFill>
              <a:latin typeface="CoolveticaRg-Regular"/>
              <a:ea typeface="+mj-ea"/>
              <a:cs typeface="CoolveticaRg-Regular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11066" y="4138247"/>
            <a:ext cx="7886700" cy="1423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Bef>
                <a:spcPct val="20000"/>
              </a:spcBef>
              <a:buFont typeface="Arial"/>
              <a:buNone/>
            </a:pPr>
            <a:r>
              <a:rPr lang="es-MX" sz="3200" b="1" dirty="0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Academia: Expresión Gráfica</a:t>
            </a:r>
          </a:p>
          <a:p>
            <a:pPr algn="ctr" defTabSz="457200">
              <a:spcBef>
                <a:spcPct val="20000"/>
              </a:spcBef>
              <a:buFont typeface="Arial"/>
              <a:buNone/>
            </a:pPr>
            <a:r>
              <a:rPr lang="es-MX" sz="3200" b="1" dirty="0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Elaboró: L.C.C Itzel Leyva Hernández</a:t>
            </a:r>
          </a:p>
          <a:p>
            <a:pPr algn="ctr" defTabSz="457200">
              <a:spcBef>
                <a:spcPct val="20000"/>
              </a:spcBef>
              <a:buFont typeface="Arial"/>
              <a:buNone/>
            </a:pPr>
            <a:r>
              <a:rPr lang="es-MX" sz="3200" b="1" dirty="0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Enero-Junio 2016</a:t>
            </a:r>
            <a:endParaRPr lang="es-MX" sz="3200" b="1" dirty="0">
              <a:solidFill>
                <a:srgbClr val="54190A"/>
              </a:solidFill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029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2954" y="274638"/>
            <a:ext cx="7208658" cy="895256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2.1 Clasificación, propiedades, colores fríos y cálidos</a:t>
            </a:r>
            <a:endParaRPr lang="en-US" dirty="0">
              <a:solidFill>
                <a:srgbClr val="FF6600"/>
              </a:solidFill>
              <a:latin typeface="CoolveticaRg-Regular"/>
              <a:cs typeface="CoolveticaRg-Regula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3754" y="1349520"/>
            <a:ext cx="8229600" cy="11312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MX" sz="1600" i="1" dirty="0" smtClean="0">
                <a:solidFill>
                  <a:srgbClr val="800000"/>
                </a:solidFill>
                <a:latin typeface="Helvetica"/>
                <a:cs typeface="Helvetica"/>
              </a:rPr>
              <a:t>“El </a:t>
            </a:r>
            <a:r>
              <a:rPr lang="es-MX" sz="1600" i="1" dirty="0">
                <a:solidFill>
                  <a:srgbClr val="800000"/>
                </a:solidFill>
                <a:latin typeface="Helvetica"/>
                <a:cs typeface="Helvetica"/>
              </a:rPr>
              <a:t>arcoíris es un fenómeno óptico que se produce cuando los rayos solares se reflejan sobre las gotas de lluvia; esos rayos de luz se fragmentan en los colores que la </a:t>
            </a:r>
            <a:r>
              <a:rPr lang="es-MX" sz="1600" i="1" dirty="0" smtClean="0">
                <a:solidFill>
                  <a:srgbClr val="800000"/>
                </a:solidFill>
                <a:latin typeface="Helvetica"/>
                <a:cs typeface="Helvetica"/>
              </a:rPr>
              <a:t>componen”</a:t>
            </a:r>
          </a:p>
          <a:p>
            <a:pPr marL="0" indent="0" algn="r">
              <a:buNone/>
            </a:pPr>
            <a:r>
              <a:rPr lang="es-MX" sz="1600" dirty="0" smtClean="0">
                <a:solidFill>
                  <a:srgbClr val="800000"/>
                </a:solidFill>
                <a:latin typeface="Helvetica"/>
                <a:cs typeface="Helvetica"/>
              </a:rPr>
              <a:t>Algarabía (2015) ¿Qué onda con el arcoíris?</a:t>
            </a:r>
            <a:endParaRPr lang="en-US" sz="1600" dirty="0" smtClean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" y="2557537"/>
            <a:ext cx="3505201" cy="2991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25815" y="2422182"/>
            <a:ext cx="4712677" cy="3984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Helvetica"/>
                <a:cs typeface="Helvetica"/>
              </a:rPr>
              <a:t>COLOR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Es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el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fenómeno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que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se produce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por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la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naturaleza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de la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luz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que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se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transmite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a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través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de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ondas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, el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cual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se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manifiesta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en la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materia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dependiendo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si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absorbe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o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refleja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luz</a:t>
            </a:r>
            <a:r>
              <a:rPr lang="en-US" sz="2000" dirty="0" smtClean="0">
                <a:solidFill>
                  <a:srgbClr val="54190A"/>
                </a:solidFill>
                <a:latin typeface="Helvetica"/>
                <a:cs typeface="Helvetic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4190A"/>
              </a:solidFill>
              <a:latin typeface="Helvetica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Los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objetos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que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son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blancos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reflejan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la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luz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,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mientras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que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los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que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 son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obscuros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, la </a:t>
            </a:r>
            <a:r>
              <a:rPr lang="en-US" sz="2000" dirty="0" err="1">
                <a:solidFill>
                  <a:srgbClr val="54190A"/>
                </a:solidFill>
                <a:latin typeface="Helvetica"/>
                <a:cs typeface="Helvetica"/>
              </a:rPr>
              <a:t>absorben</a:t>
            </a:r>
            <a:r>
              <a:rPr lang="en-US" sz="2000" dirty="0">
                <a:solidFill>
                  <a:srgbClr val="54190A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77831" y="5724130"/>
            <a:ext cx="1829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Diseñado por </a:t>
            </a:r>
            <a:r>
              <a:rPr lang="es-MX" sz="1400" b="1" dirty="0" err="1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Freepik</a:t>
            </a:r>
            <a:endParaRPr lang="es-MX" sz="1400" b="1" dirty="0">
              <a:solidFill>
                <a:srgbClr val="FF6600"/>
              </a:solidFill>
              <a:latin typeface="CoolveticaRg-Regular"/>
              <a:ea typeface="+mj-ea"/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757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2954" y="274638"/>
            <a:ext cx="7208658" cy="895256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2.1 Clasificación, propiedades, colores fríos y cálidos</a:t>
            </a:r>
            <a:endParaRPr lang="en-US" dirty="0">
              <a:solidFill>
                <a:srgbClr val="FF6600"/>
              </a:solidFill>
              <a:latin typeface="CoolveticaRg-Regular"/>
              <a:cs typeface="CoolveticaRg-Regula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1015" y="1678767"/>
            <a:ext cx="5056857" cy="39014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Helvetica"/>
                <a:cs typeface="Helvetica"/>
              </a:rPr>
              <a:t>CLASIFICACIÓN</a:t>
            </a:r>
          </a:p>
          <a:p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El color de un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cuerpo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es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la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propiedad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de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difundir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uno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de los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rayos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luminosos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del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espectro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,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excluyendo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a los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demás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.</a:t>
            </a:r>
          </a:p>
          <a:p>
            <a:endParaRPr lang="en-US" sz="2600" dirty="0" smtClean="0">
              <a:solidFill>
                <a:srgbClr val="54190A"/>
              </a:solidFill>
              <a:latin typeface="Helvetica"/>
              <a:cs typeface="Helvetica"/>
            </a:endParaRPr>
          </a:p>
          <a:p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Una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primera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clasificación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puede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ser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de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acuerdo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a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dicha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propiedad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:</a:t>
            </a:r>
          </a:p>
          <a:p>
            <a:endParaRPr lang="en-US" sz="2600" dirty="0" smtClean="0">
              <a:solidFill>
                <a:srgbClr val="54190A"/>
              </a:solidFill>
              <a:latin typeface="Helvetica"/>
              <a:cs typeface="Helvetica"/>
            </a:endParaRPr>
          </a:p>
          <a:p>
            <a:pPr lvl="1"/>
            <a:r>
              <a:rPr lang="en-US" b="1" dirty="0" err="1">
                <a:solidFill>
                  <a:srgbClr val="FF66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Colores</a:t>
            </a:r>
            <a:r>
              <a:rPr lang="en-US" b="1" dirty="0">
                <a:solidFill>
                  <a:srgbClr val="FF66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b="1" dirty="0" err="1">
                <a:solidFill>
                  <a:srgbClr val="FF66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Primarios</a:t>
            </a:r>
            <a:endParaRPr lang="en-US" b="1" dirty="0">
              <a:solidFill>
                <a:srgbClr val="FF6600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lvl="1"/>
            <a:r>
              <a:rPr lang="en-US" b="1" dirty="0" err="1">
                <a:solidFill>
                  <a:srgbClr val="FF66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Colores</a:t>
            </a:r>
            <a:r>
              <a:rPr lang="en-US" b="1" dirty="0">
                <a:solidFill>
                  <a:srgbClr val="FF66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b="1" dirty="0" err="1">
                <a:solidFill>
                  <a:srgbClr val="FF66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Secundarios</a:t>
            </a:r>
            <a:endParaRPr lang="en-US" b="1" dirty="0">
              <a:solidFill>
                <a:srgbClr val="FF6600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lvl="1"/>
            <a:r>
              <a:rPr lang="en-US" b="1" dirty="0" err="1">
                <a:solidFill>
                  <a:srgbClr val="FF66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Colores</a:t>
            </a:r>
            <a:r>
              <a:rPr lang="en-US" b="1" dirty="0">
                <a:solidFill>
                  <a:srgbClr val="FF66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b="1" dirty="0" err="1">
                <a:solidFill>
                  <a:srgbClr val="FF66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Terciarios</a:t>
            </a:r>
            <a:endParaRPr lang="en-US" b="1" dirty="0">
              <a:solidFill>
                <a:srgbClr val="FF6600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endParaRPr lang="en-US" sz="2600" dirty="0" smtClean="0">
              <a:solidFill>
                <a:srgbClr val="54190A"/>
              </a:solidFill>
              <a:latin typeface="Helvetica"/>
              <a:cs typeface="Helvetic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r="11712"/>
          <a:stretch/>
        </p:blipFill>
        <p:spPr bwMode="auto">
          <a:xfrm>
            <a:off x="5267873" y="1819443"/>
            <a:ext cx="3657600" cy="31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81936" y="5249730"/>
            <a:ext cx="1829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Diseñado por </a:t>
            </a:r>
            <a:r>
              <a:rPr lang="es-MX" sz="1400" b="1" dirty="0" err="1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Freepik</a:t>
            </a:r>
            <a:endParaRPr lang="es-MX" sz="1400" b="1" dirty="0">
              <a:solidFill>
                <a:srgbClr val="FF6600"/>
              </a:solidFill>
              <a:latin typeface="CoolveticaRg-Regular"/>
              <a:ea typeface="+mj-ea"/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58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2954" y="274638"/>
            <a:ext cx="7208658" cy="895256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2.1 Clasificación, propiedades, colores fríos y cálidos</a:t>
            </a:r>
            <a:endParaRPr lang="en-US" dirty="0">
              <a:solidFill>
                <a:srgbClr val="FF6600"/>
              </a:solidFill>
              <a:latin typeface="CoolveticaRg-Regular"/>
              <a:cs typeface="CoolveticaRg-Regula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7877" y="1573259"/>
            <a:ext cx="8253046" cy="1591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Helvetica"/>
                <a:cs typeface="Helvetica"/>
              </a:rPr>
              <a:t>COLORES PRIMARIOS</a:t>
            </a:r>
          </a:p>
          <a:p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Amarillo, Azul y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Rojo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son los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tres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colores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básicos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, los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demás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colores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se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derivan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de la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mezcla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de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éstos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.</a:t>
            </a:r>
            <a:endParaRPr lang="en-US" sz="2600" dirty="0" smtClean="0">
              <a:solidFill>
                <a:srgbClr val="54190A"/>
              </a:solidFill>
              <a:latin typeface="Helvetica"/>
              <a:cs typeface="Helvetic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92" y="3243419"/>
            <a:ext cx="6002216" cy="2159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516550" y="5610167"/>
            <a:ext cx="2110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Diseñado por </a:t>
            </a:r>
            <a:r>
              <a:rPr lang="es-MX" sz="1400" b="1" dirty="0" smtClean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Itzel Leyva</a:t>
            </a:r>
            <a:endParaRPr lang="es-MX" sz="1400" b="1" dirty="0">
              <a:solidFill>
                <a:srgbClr val="FF6600"/>
              </a:solidFill>
              <a:latin typeface="CoolveticaRg-Regular"/>
              <a:ea typeface="+mj-ea"/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325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2954" y="274638"/>
            <a:ext cx="7208658" cy="895256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2.1 Clasificación, propiedades, colores fríos y cálidos</a:t>
            </a:r>
            <a:endParaRPr lang="en-US" dirty="0">
              <a:solidFill>
                <a:srgbClr val="FF6600"/>
              </a:solidFill>
              <a:latin typeface="CoolveticaRg-Regular"/>
              <a:cs typeface="CoolveticaRg-Regula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7875" y="1526367"/>
            <a:ext cx="8253046" cy="15919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Helvetica"/>
                <a:cs typeface="Helvetica"/>
              </a:rPr>
              <a:t>COLORES SECUNDARIOS</a:t>
            </a:r>
          </a:p>
          <a:p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Verde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,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Naranja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y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Morado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son los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colores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que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resultan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de la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mezcla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de los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colores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primarios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entre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sí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.</a:t>
            </a:r>
            <a:endParaRPr lang="en-US" sz="2600" dirty="0" smtClean="0">
              <a:solidFill>
                <a:srgbClr val="54190A"/>
              </a:solidFill>
              <a:latin typeface="Helvetica"/>
              <a:cs typeface="Helvetica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668950" y="5762567"/>
            <a:ext cx="2110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Diseñado por </a:t>
            </a:r>
            <a:r>
              <a:rPr lang="es-MX" sz="1400" b="1" dirty="0" smtClean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Itzel Leyva</a:t>
            </a:r>
            <a:endParaRPr lang="es-MX" sz="1400" b="1" dirty="0">
              <a:solidFill>
                <a:srgbClr val="FF6600"/>
              </a:solidFill>
              <a:latin typeface="CoolveticaRg-Regular"/>
              <a:ea typeface="+mj-ea"/>
              <a:cs typeface="CoolveticaRg-Regular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81" y="2892594"/>
            <a:ext cx="6604765" cy="286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2954" y="274638"/>
            <a:ext cx="7208658" cy="895256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2.1 Clasificación, propiedades, colores fríos y cálidos</a:t>
            </a:r>
            <a:endParaRPr lang="en-US" dirty="0">
              <a:solidFill>
                <a:srgbClr val="FF6600"/>
              </a:solidFill>
              <a:latin typeface="CoolveticaRg-Regular"/>
              <a:cs typeface="CoolveticaRg-Regula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3162" y="1415156"/>
            <a:ext cx="8253046" cy="1591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Helvetica"/>
                <a:cs typeface="Helvetica"/>
              </a:rPr>
              <a:t>COLORES TERCIARIOS</a:t>
            </a:r>
          </a:p>
          <a:p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Los </a:t>
            </a:r>
            <a:r>
              <a:rPr lang="en-US" sz="2200" dirty="0" err="1" smtClean="0">
                <a:solidFill>
                  <a:srgbClr val="54190A"/>
                </a:solidFill>
                <a:latin typeface="Helvetica"/>
                <a:cs typeface="Helvetica"/>
              </a:rPr>
              <a:t>seis</a:t>
            </a:r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200" dirty="0" err="1" smtClean="0">
                <a:solidFill>
                  <a:srgbClr val="54190A"/>
                </a:solidFill>
                <a:latin typeface="Helvetica"/>
                <a:cs typeface="Helvetica"/>
              </a:rPr>
              <a:t>colores</a:t>
            </a:r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200" dirty="0" err="1" smtClean="0">
                <a:solidFill>
                  <a:srgbClr val="54190A"/>
                </a:solidFill>
                <a:latin typeface="Helvetica"/>
                <a:cs typeface="Helvetica"/>
              </a:rPr>
              <a:t>terciarios</a:t>
            </a:r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 son </a:t>
            </a:r>
            <a:r>
              <a:rPr lang="en-US" sz="2200" dirty="0" err="1" smtClean="0">
                <a:solidFill>
                  <a:srgbClr val="54190A"/>
                </a:solidFill>
                <a:latin typeface="Helvetica"/>
                <a:cs typeface="Helvetica"/>
              </a:rPr>
              <a:t>aquellos</a:t>
            </a:r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200" dirty="0" err="1" smtClean="0">
                <a:solidFill>
                  <a:srgbClr val="54190A"/>
                </a:solidFill>
                <a:latin typeface="Helvetica"/>
                <a:cs typeface="Helvetica"/>
              </a:rPr>
              <a:t>que</a:t>
            </a:r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 se </a:t>
            </a:r>
            <a:r>
              <a:rPr lang="en-US" sz="2200" dirty="0" err="1" smtClean="0">
                <a:solidFill>
                  <a:srgbClr val="54190A"/>
                </a:solidFill>
                <a:latin typeface="Helvetica"/>
                <a:cs typeface="Helvetica"/>
              </a:rPr>
              <a:t>forman</a:t>
            </a:r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200" dirty="0" err="1" smtClean="0">
                <a:solidFill>
                  <a:srgbClr val="54190A"/>
                </a:solidFill>
                <a:latin typeface="Helvetica"/>
                <a:cs typeface="Helvetica"/>
              </a:rPr>
              <a:t>por</a:t>
            </a:r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200" dirty="0" err="1" smtClean="0">
                <a:solidFill>
                  <a:srgbClr val="54190A"/>
                </a:solidFill>
                <a:latin typeface="Helvetica"/>
                <a:cs typeface="Helvetica"/>
              </a:rPr>
              <a:t>las</a:t>
            </a:r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200" dirty="0" err="1" smtClean="0">
                <a:solidFill>
                  <a:srgbClr val="54190A"/>
                </a:solidFill>
                <a:latin typeface="Helvetica"/>
                <a:cs typeface="Helvetica"/>
              </a:rPr>
              <a:t>mezclas</a:t>
            </a:r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 de los </a:t>
            </a:r>
            <a:r>
              <a:rPr lang="en-US" sz="2200" dirty="0" err="1" smtClean="0">
                <a:solidFill>
                  <a:srgbClr val="54190A"/>
                </a:solidFill>
                <a:latin typeface="Helvetica"/>
                <a:cs typeface="Helvetica"/>
              </a:rPr>
              <a:t>secundarios</a:t>
            </a:r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 y </a:t>
            </a:r>
            <a:r>
              <a:rPr lang="en-US" sz="2200" dirty="0" err="1" smtClean="0">
                <a:solidFill>
                  <a:srgbClr val="54190A"/>
                </a:solidFill>
                <a:latin typeface="Helvetica"/>
                <a:cs typeface="Helvetica"/>
              </a:rPr>
              <a:t>primarios</a:t>
            </a:r>
            <a:r>
              <a:rPr lang="en-US" sz="2200" dirty="0" smtClean="0">
                <a:solidFill>
                  <a:srgbClr val="54190A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73275" y="6472597"/>
            <a:ext cx="2110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Diseñado por </a:t>
            </a:r>
            <a:r>
              <a:rPr lang="es-MX" sz="1400" b="1" dirty="0" smtClean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Itzel Leyva</a:t>
            </a:r>
            <a:endParaRPr lang="es-MX" sz="1400" b="1" dirty="0">
              <a:solidFill>
                <a:srgbClr val="FF6600"/>
              </a:solidFill>
              <a:latin typeface="CoolveticaRg-Regular"/>
              <a:ea typeface="+mj-ea"/>
              <a:cs typeface="CoolveticaRg-Regular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15" y="2720854"/>
            <a:ext cx="4630617" cy="382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2954" y="274638"/>
            <a:ext cx="7208658" cy="895256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2.1 Clasificación, propiedades, colores fríos y cálidos</a:t>
            </a:r>
            <a:endParaRPr lang="en-US" dirty="0">
              <a:solidFill>
                <a:srgbClr val="FF6600"/>
              </a:solidFill>
              <a:latin typeface="CoolveticaRg-Regular"/>
              <a:cs typeface="CoolveticaRg-Regula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5169" y="1885192"/>
            <a:ext cx="5056857" cy="39014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Helvetica"/>
                <a:cs typeface="Helvetica"/>
              </a:rPr>
              <a:t>COLORES FRÍOS Y CÁLIDOS</a:t>
            </a:r>
          </a:p>
          <a:p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Otra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clasificación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del color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puede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ser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por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su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temperatura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, los hay:</a:t>
            </a:r>
          </a:p>
          <a:p>
            <a:pPr lvl="1"/>
            <a:r>
              <a:rPr lang="en-US" b="1" dirty="0" err="1" smtClean="0">
                <a:solidFill>
                  <a:srgbClr val="FF66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Cálidos</a:t>
            </a:r>
            <a:endParaRPr lang="en-US" b="1" dirty="0">
              <a:solidFill>
                <a:srgbClr val="FF6600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lvl="1"/>
            <a:r>
              <a:rPr lang="en-US" b="1" dirty="0" err="1" smtClean="0">
                <a:solidFill>
                  <a:srgbClr val="FF66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Fríos</a:t>
            </a:r>
            <a:endParaRPr lang="en-US" sz="2600" dirty="0" smtClean="0">
              <a:solidFill>
                <a:srgbClr val="54190A"/>
              </a:solidFill>
              <a:latin typeface="Helvetica"/>
              <a:cs typeface="Helvetic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76066" y="5911319"/>
            <a:ext cx="1829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Diseñado por </a:t>
            </a:r>
            <a:r>
              <a:rPr lang="es-MX" sz="1400" b="1" dirty="0" err="1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Freepik</a:t>
            </a:r>
            <a:endParaRPr lang="es-MX" sz="1400" b="1" dirty="0">
              <a:solidFill>
                <a:srgbClr val="FF6600"/>
              </a:solidFill>
              <a:latin typeface="CoolveticaRg-Regular"/>
              <a:ea typeface="+mj-ea"/>
              <a:cs typeface="CoolveticaRg-Regular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r="10093"/>
          <a:stretch/>
        </p:blipFill>
        <p:spPr bwMode="auto">
          <a:xfrm>
            <a:off x="803189" y="1441021"/>
            <a:ext cx="2631989" cy="434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2954" y="274638"/>
            <a:ext cx="7208658" cy="895256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2.1 Clasificación, propiedades, colores fríos y cálidos</a:t>
            </a:r>
            <a:endParaRPr lang="en-US" dirty="0">
              <a:solidFill>
                <a:srgbClr val="FF6600"/>
              </a:solidFill>
              <a:latin typeface="CoolveticaRg-Regular"/>
              <a:cs typeface="CoolveticaRg-Regula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7878" y="1573259"/>
            <a:ext cx="4443680" cy="947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Helvetica"/>
                <a:cs typeface="Helvetica"/>
              </a:rPr>
              <a:t>COLORES CÁLIDOS</a:t>
            </a:r>
          </a:p>
          <a:p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Rojo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, </a:t>
            </a:r>
            <a:r>
              <a:rPr lang="en-US" sz="2600" dirty="0" err="1" smtClean="0">
                <a:solidFill>
                  <a:srgbClr val="54190A"/>
                </a:solidFill>
                <a:latin typeface="Helvetica"/>
                <a:cs typeface="Helvetica"/>
              </a:rPr>
              <a:t>Naranja</a:t>
            </a:r>
            <a:r>
              <a:rPr lang="en-US" sz="2600" dirty="0" smtClean="0">
                <a:solidFill>
                  <a:srgbClr val="54190A"/>
                </a:solidFill>
                <a:latin typeface="Helvetica"/>
                <a:cs typeface="Helvetica"/>
              </a:rPr>
              <a:t> y Amarillo</a:t>
            </a:r>
          </a:p>
          <a:p>
            <a:endParaRPr lang="en-US" sz="2600" dirty="0" smtClean="0">
              <a:solidFill>
                <a:srgbClr val="54190A"/>
              </a:solidFill>
              <a:latin typeface="Helvetica"/>
              <a:cs typeface="Helvetica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16548" y="6185527"/>
            <a:ext cx="2110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Diseñado por </a:t>
            </a:r>
            <a:r>
              <a:rPr lang="es-MX" sz="1400" b="1" dirty="0" smtClean="0">
                <a:solidFill>
                  <a:srgbClr val="FF6600"/>
                </a:solidFill>
                <a:latin typeface="CoolveticaRg-Regular"/>
                <a:ea typeface="+mj-ea"/>
                <a:cs typeface="CoolveticaRg-Regular"/>
              </a:rPr>
              <a:t>Itzel Leyva</a:t>
            </a:r>
            <a:endParaRPr lang="es-MX" sz="1400" b="1" dirty="0">
              <a:solidFill>
                <a:srgbClr val="FF6600"/>
              </a:solidFill>
              <a:latin typeface="CoolveticaRg-Regular"/>
              <a:ea typeface="+mj-ea"/>
              <a:cs typeface="CoolveticaRg-Regular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38" y="2704155"/>
            <a:ext cx="4281720" cy="323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152766" y="1515072"/>
            <a:ext cx="371938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800000"/>
                </a:solidFill>
                <a:latin typeface="Helvetica"/>
                <a:cs typeface="Helvetica"/>
              </a:rPr>
              <a:t>COLORES FRÍOS</a:t>
            </a:r>
          </a:p>
          <a:p>
            <a:r>
              <a:rPr lang="en-US" sz="2400" dirty="0">
                <a:solidFill>
                  <a:srgbClr val="54190A"/>
                </a:solidFill>
                <a:latin typeface="Helvetica"/>
                <a:cs typeface="Helvetica"/>
              </a:rPr>
              <a:t>Verde, Azul, </a:t>
            </a:r>
            <a:r>
              <a:rPr lang="en-US" sz="2400" dirty="0" err="1">
                <a:solidFill>
                  <a:srgbClr val="54190A"/>
                </a:solidFill>
                <a:latin typeface="Helvetica"/>
                <a:cs typeface="Helvetica"/>
              </a:rPr>
              <a:t>Morado</a:t>
            </a:r>
            <a:endParaRPr lang="en-US" sz="2400" dirty="0">
              <a:solidFill>
                <a:srgbClr val="54190A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932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tillap1 (1)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1" id="{40EF26CC-2B0E-4340-926D-D358EA10074E}" vid="{07351E3D-ACB0-479B-AB9F-2E1FE40F35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platillap1 (1)</Template>
  <TotalTime>152</TotalTime>
  <Words>426</Words>
  <Application>Microsoft Office PowerPoint</Application>
  <PresentationFormat>Presentación en pantalla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platillap1 (1)</vt:lpstr>
      <vt:lpstr>Presentación de PowerPoint</vt:lpstr>
      <vt:lpstr>Tema 2: El Color</vt:lpstr>
      <vt:lpstr>2.1 Clasificación, propiedades, colores fríos y cálidos</vt:lpstr>
      <vt:lpstr>2.1 Clasificación, propiedades, colores fríos y cálidos</vt:lpstr>
      <vt:lpstr>2.1 Clasificación, propiedades, colores fríos y cálidos</vt:lpstr>
      <vt:lpstr>2.1 Clasificación, propiedades, colores fríos y cálidos</vt:lpstr>
      <vt:lpstr>2.1 Clasificación, propiedades, colores fríos y cálidos</vt:lpstr>
      <vt:lpstr>2.1 Clasificación, propiedades, colores fríos y cálidos</vt:lpstr>
      <vt:lpstr>2.1 Clasificación, propiedades, colores fríos y cálidos</vt:lpstr>
      <vt:lpstr>Bibliografía y referencias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Itzel Leyva</dc:creator>
  <cp:lastModifiedBy>Itzel Leyva</cp:lastModifiedBy>
  <cp:revision>15</cp:revision>
  <dcterms:created xsi:type="dcterms:W3CDTF">2016-03-14T00:25:37Z</dcterms:created>
  <dcterms:modified xsi:type="dcterms:W3CDTF">2016-03-14T02:58:17Z</dcterms:modified>
</cp:coreProperties>
</file>