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5" r:id="rId3"/>
    <p:sldId id="257" r:id="rId4"/>
    <p:sldId id="286" r:id="rId5"/>
    <p:sldId id="284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81" r:id="rId25"/>
    <p:sldId id="276" r:id="rId26"/>
    <p:sldId id="277" r:id="rId27"/>
    <p:sldId id="278" r:id="rId28"/>
    <p:sldId id="279" r:id="rId29"/>
    <p:sldId id="280" r:id="rId30"/>
    <p:sldId id="282" r:id="rId31"/>
    <p:sldId id="283" r:id="rId32"/>
    <p:sldId id="287" r:id="rId3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19/04/2016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083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19/04/2016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1179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19/04/2016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1987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19/04/2016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7280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19/04/2016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43860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19/04/2016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37765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19/04/2016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6104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19/04/2016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5775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19/04/2016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3887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19/04/2016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5326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t>19/04/2016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3682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A2129-662C-406B-8A70-C5DFFE3F68AD}" type="datetimeFigureOut">
              <a:rPr lang="es-MX" smtClean="0"/>
              <a:t>19/04/2016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D3206-0D5E-416C-A70F-83804C6B1AA6}" type="slidenum">
              <a:rPr lang="es-MX" smtClean="0"/>
              <a:t>‹Nº›</a:t>
            </a:fld>
            <a:endParaRPr lang="es-MX"/>
          </a:p>
        </p:txBody>
      </p:sp>
      <p:pic>
        <p:nvPicPr>
          <p:cNvPr id="9" name="Picture 1" descr="logo prepa1-01.pn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17" y="0"/>
            <a:ext cx="1983090" cy="1139275"/>
          </a:xfrm>
          <a:prstGeom prst="rect">
            <a:avLst/>
          </a:prstGeom>
        </p:spPr>
      </p:pic>
      <p:pic>
        <p:nvPicPr>
          <p:cNvPr id="10" name="Picture 2" descr="logo prepa1-02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520" y="5373076"/>
            <a:ext cx="2403760" cy="125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303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0.xml"/><Relationship Id="rId18" Type="http://schemas.openxmlformats.org/officeDocument/2006/relationships/slide" Target="slide11.xml"/><Relationship Id="rId26" Type="http://schemas.openxmlformats.org/officeDocument/2006/relationships/slide" Target="slide16.xml"/><Relationship Id="rId3" Type="http://schemas.openxmlformats.org/officeDocument/2006/relationships/slide" Target="slide12.xml"/><Relationship Id="rId21" Type="http://schemas.openxmlformats.org/officeDocument/2006/relationships/slide" Target="slide20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4.xml"/><Relationship Id="rId25" Type="http://schemas.openxmlformats.org/officeDocument/2006/relationships/slide" Target="slide21.xml"/><Relationship Id="rId2" Type="http://schemas.openxmlformats.org/officeDocument/2006/relationships/slide" Target="slide7.xml"/><Relationship Id="rId16" Type="http://schemas.openxmlformats.org/officeDocument/2006/relationships/slide" Target="slide19.xml"/><Relationship Id="rId20" Type="http://schemas.openxmlformats.org/officeDocument/2006/relationships/slide" Target="slide2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7.xml"/><Relationship Id="rId11" Type="http://schemas.openxmlformats.org/officeDocument/2006/relationships/slide" Target="slide18.xml"/><Relationship Id="rId24" Type="http://schemas.openxmlformats.org/officeDocument/2006/relationships/slide" Target="slide26.xml"/><Relationship Id="rId5" Type="http://schemas.openxmlformats.org/officeDocument/2006/relationships/slide" Target="slide22.xml"/><Relationship Id="rId15" Type="http://schemas.openxmlformats.org/officeDocument/2006/relationships/slide" Target="slide24.xml"/><Relationship Id="rId23" Type="http://schemas.openxmlformats.org/officeDocument/2006/relationships/slide" Target="slide31.xml"/><Relationship Id="rId10" Type="http://schemas.openxmlformats.org/officeDocument/2006/relationships/slide" Target="slide23.xml"/><Relationship Id="rId19" Type="http://schemas.openxmlformats.org/officeDocument/2006/relationships/slide" Target="slide30.xml"/><Relationship Id="rId4" Type="http://schemas.openxmlformats.org/officeDocument/2006/relationships/slide" Target="slide17.xml"/><Relationship Id="rId9" Type="http://schemas.openxmlformats.org/officeDocument/2006/relationships/slide" Target="slide28.xml"/><Relationship Id="rId14" Type="http://schemas.openxmlformats.org/officeDocument/2006/relationships/slide" Target="slide29.xml"/><Relationship Id="rId22" Type="http://schemas.openxmlformats.org/officeDocument/2006/relationships/slide" Target="slide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87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75385" y="2397497"/>
            <a:ext cx="76436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When I was a child, I _________ to be a doctor.</a:t>
            </a:r>
            <a:endParaRPr lang="es-MX" sz="4000" dirty="0"/>
          </a:p>
        </p:txBody>
      </p:sp>
      <p:sp>
        <p:nvSpPr>
          <p:cNvPr id="3" name="Redondear rectángulo de esquina diagonal 2">
            <a:hlinkClick r:id="rId2" action="ppaction://hlinksldjump"/>
          </p:cNvPr>
          <p:cNvSpPr/>
          <p:nvPr/>
        </p:nvSpPr>
        <p:spPr>
          <a:xfrm>
            <a:off x="727657" y="5834130"/>
            <a:ext cx="1938270" cy="86932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/>
              <a:t>MENU</a:t>
            </a: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31795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53414" y="2465060"/>
            <a:ext cx="809437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James always </a:t>
            </a:r>
            <a:r>
              <a:rPr lang="en-US" sz="4000" b="1" dirty="0" smtClean="0">
                <a:solidFill>
                  <a:srgbClr val="262626"/>
                </a:solidFill>
                <a:latin typeface="Times New Roman" panose="02020603050405020304" pitchFamily="18" charset="0"/>
              </a:rPr>
              <a:t>walk </a:t>
            </a:r>
            <a:r>
              <a:rPr lang="en-US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to </a:t>
            </a:r>
            <a:r>
              <a:rPr lang="en-US" sz="4000" b="1" dirty="0" smtClean="0">
                <a:solidFill>
                  <a:srgbClr val="262626"/>
                </a:solidFill>
                <a:latin typeface="Times New Roman" panose="02020603050405020304" pitchFamily="18" charset="0"/>
              </a:rPr>
              <a:t>work. </a:t>
            </a:r>
            <a:r>
              <a:rPr lang="en-US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Yesterday...</a:t>
            </a:r>
            <a:r>
              <a:rPr lang="en-US" sz="4000" dirty="0"/>
              <a:t/>
            </a:r>
            <a:br>
              <a:rPr lang="en-US" sz="4000" dirty="0"/>
            </a:br>
            <a:endParaRPr lang="es-MX" sz="4000" dirty="0"/>
          </a:p>
        </p:txBody>
      </p:sp>
      <p:sp>
        <p:nvSpPr>
          <p:cNvPr id="3" name="Redondear rectángulo de esquina diagonal 2">
            <a:hlinkClick r:id="rId2" action="ppaction://hlinksldjump"/>
          </p:cNvPr>
          <p:cNvSpPr/>
          <p:nvPr/>
        </p:nvSpPr>
        <p:spPr>
          <a:xfrm>
            <a:off x="727657" y="5834130"/>
            <a:ext cx="1938270" cy="86932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/>
              <a:t>MENU</a:t>
            </a: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286844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873876" y="2899773"/>
            <a:ext cx="67678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Simple </a:t>
            </a:r>
            <a:r>
              <a:rPr lang="es-MX" sz="4000" b="1" dirty="0" err="1">
                <a:solidFill>
                  <a:srgbClr val="262626"/>
                </a:solidFill>
                <a:latin typeface="Times New Roman" panose="02020603050405020304" pitchFamily="18" charset="0"/>
              </a:rPr>
              <a:t>past</a:t>
            </a:r>
            <a:r>
              <a:rPr lang="es-MX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 tense: </a:t>
            </a:r>
            <a:r>
              <a:rPr lang="es-MX" sz="4000" b="1" dirty="0" err="1">
                <a:solidFill>
                  <a:srgbClr val="262626"/>
                </a:solidFill>
                <a:latin typeface="Times New Roman" panose="02020603050405020304" pitchFamily="18" charset="0"/>
              </a:rPr>
              <a:t>get</a:t>
            </a:r>
            <a:r>
              <a:rPr lang="es-MX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_____</a:t>
            </a:r>
            <a:r>
              <a:rPr lang="es-MX" sz="4000" dirty="0"/>
              <a:t/>
            </a:r>
            <a:br>
              <a:rPr lang="es-MX" sz="4000" dirty="0"/>
            </a:br>
            <a:endParaRPr lang="es-MX" sz="4000" dirty="0"/>
          </a:p>
        </p:txBody>
      </p:sp>
      <p:sp>
        <p:nvSpPr>
          <p:cNvPr id="3" name="Redondear rectángulo de esquina diagonal 2">
            <a:hlinkClick r:id="rId2" action="ppaction://hlinksldjump"/>
          </p:cNvPr>
          <p:cNvSpPr/>
          <p:nvPr/>
        </p:nvSpPr>
        <p:spPr>
          <a:xfrm>
            <a:off x="727657" y="5834130"/>
            <a:ext cx="1938270" cy="86932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/>
              <a:t>MENU</a:t>
            </a: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221435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45004" y="2484481"/>
            <a:ext cx="560441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4000" b="1" dirty="0" smtClean="0">
                <a:solidFill>
                  <a:srgbClr val="262626"/>
                </a:solidFill>
                <a:latin typeface="Times New Roman" panose="02020603050405020304" pitchFamily="18" charset="0"/>
              </a:rPr>
              <a:t>Simple </a:t>
            </a:r>
            <a:r>
              <a:rPr lang="es-MX" sz="4000" b="1" dirty="0" err="1">
                <a:solidFill>
                  <a:srgbClr val="262626"/>
                </a:solidFill>
                <a:latin typeface="Times New Roman" panose="02020603050405020304" pitchFamily="18" charset="0"/>
              </a:rPr>
              <a:t>past</a:t>
            </a:r>
            <a:r>
              <a:rPr lang="es-MX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 tense: </a:t>
            </a:r>
            <a:r>
              <a:rPr lang="es-MX" sz="4000" b="1" dirty="0" err="1">
                <a:solidFill>
                  <a:srgbClr val="262626"/>
                </a:solidFill>
                <a:latin typeface="Times New Roman" panose="02020603050405020304" pitchFamily="18" charset="0"/>
              </a:rPr>
              <a:t>bring</a:t>
            </a:r>
            <a:r>
              <a:rPr lang="es-MX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 </a:t>
            </a:r>
            <a:endParaRPr lang="es-MX" sz="4000" dirty="0"/>
          </a:p>
        </p:txBody>
      </p:sp>
      <p:sp>
        <p:nvSpPr>
          <p:cNvPr id="3" name="Redondear rectángulo de esquina diagonal 2">
            <a:hlinkClick r:id="rId2" action="ppaction://hlinksldjump"/>
          </p:cNvPr>
          <p:cNvSpPr/>
          <p:nvPr/>
        </p:nvSpPr>
        <p:spPr>
          <a:xfrm>
            <a:off x="727657" y="5834130"/>
            <a:ext cx="1938270" cy="86932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/>
              <a:t>MENU</a:t>
            </a: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17012213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783245" y="2033720"/>
            <a:ext cx="538961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S</a:t>
            </a:r>
            <a:r>
              <a:rPr lang="es-MX" sz="4000" b="1" dirty="0" smtClean="0">
                <a:solidFill>
                  <a:srgbClr val="262626"/>
                </a:solidFill>
                <a:latin typeface="Times New Roman" panose="02020603050405020304" pitchFamily="18" charset="0"/>
              </a:rPr>
              <a:t>imple </a:t>
            </a:r>
            <a:r>
              <a:rPr lang="es-MX" sz="4000" b="1" dirty="0" err="1">
                <a:solidFill>
                  <a:srgbClr val="262626"/>
                </a:solidFill>
                <a:latin typeface="Times New Roman" panose="02020603050405020304" pitchFamily="18" charset="0"/>
              </a:rPr>
              <a:t>past</a:t>
            </a:r>
            <a:r>
              <a:rPr lang="es-MX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 tense: </a:t>
            </a:r>
            <a:r>
              <a:rPr lang="es-MX" sz="4000" b="1" dirty="0" err="1">
                <a:solidFill>
                  <a:srgbClr val="262626"/>
                </a:solidFill>
                <a:latin typeface="Times New Roman" panose="02020603050405020304" pitchFamily="18" charset="0"/>
              </a:rPr>
              <a:t>leave</a:t>
            </a:r>
            <a:endParaRPr lang="es-MX" sz="4000" dirty="0"/>
          </a:p>
        </p:txBody>
      </p:sp>
      <p:sp>
        <p:nvSpPr>
          <p:cNvPr id="3" name="Redondear rectángulo de esquina diagonal 2">
            <a:hlinkClick r:id="rId2" action="ppaction://hlinksldjump"/>
          </p:cNvPr>
          <p:cNvSpPr/>
          <p:nvPr/>
        </p:nvSpPr>
        <p:spPr>
          <a:xfrm>
            <a:off x="727657" y="5834130"/>
            <a:ext cx="1938270" cy="86932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/>
              <a:t>MENU</a:t>
            </a: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353793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881893" y="2780694"/>
            <a:ext cx="52665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Simple </a:t>
            </a:r>
            <a:r>
              <a:rPr lang="es-MX" sz="4000" b="1" dirty="0" err="1">
                <a:solidFill>
                  <a:srgbClr val="262626"/>
                </a:solidFill>
                <a:latin typeface="Times New Roman" panose="02020603050405020304" pitchFamily="18" charset="0"/>
              </a:rPr>
              <a:t>past</a:t>
            </a:r>
            <a:r>
              <a:rPr lang="es-MX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 tense: </a:t>
            </a:r>
            <a:r>
              <a:rPr lang="es-MX" sz="4000" b="1" dirty="0" err="1">
                <a:solidFill>
                  <a:srgbClr val="262626"/>
                </a:solidFill>
                <a:latin typeface="Times New Roman" panose="02020603050405020304" pitchFamily="18" charset="0"/>
              </a:rPr>
              <a:t>read</a:t>
            </a:r>
            <a:endParaRPr lang="es-MX" sz="4000" dirty="0"/>
          </a:p>
        </p:txBody>
      </p:sp>
      <p:sp>
        <p:nvSpPr>
          <p:cNvPr id="3" name="Redondear rectángulo de esquina diagonal 2">
            <a:hlinkClick r:id="rId2" action="ppaction://hlinksldjump"/>
          </p:cNvPr>
          <p:cNvSpPr/>
          <p:nvPr/>
        </p:nvSpPr>
        <p:spPr>
          <a:xfrm>
            <a:off x="727657" y="5847009"/>
            <a:ext cx="1938270" cy="86932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/>
              <a:t>MENU</a:t>
            </a: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35105194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049627" y="2680833"/>
            <a:ext cx="774664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Simple past tense: hear </a:t>
            </a:r>
            <a:r>
              <a:rPr lang="en-US" sz="4000" b="1" dirty="0" smtClean="0">
                <a:solidFill>
                  <a:srgbClr val="262626"/>
                </a:solidFill>
                <a:latin typeface="Times New Roman" panose="02020603050405020304" pitchFamily="18" charset="0"/>
              </a:rPr>
              <a:t>and </a:t>
            </a:r>
            <a:r>
              <a:rPr lang="en-US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make</a:t>
            </a:r>
            <a:endParaRPr lang="es-MX" sz="4000" dirty="0"/>
          </a:p>
        </p:txBody>
      </p:sp>
      <p:sp>
        <p:nvSpPr>
          <p:cNvPr id="4" name="Redondear rectángulo de esquina diagonal 3">
            <a:hlinkClick r:id="rId2" action="ppaction://hlinksldjump"/>
          </p:cNvPr>
          <p:cNvSpPr/>
          <p:nvPr/>
        </p:nvSpPr>
        <p:spPr>
          <a:xfrm>
            <a:off x="727657" y="5834130"/>
            <a:ext cx="1938270" cy="86932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/>
              <a:t>MENU</a:t>
            </a: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152248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10237" y="2796742"/>
            <a:ext cx="800421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I </a:t>
            </a:r>
            <a:r>
              <a:rPr lang="es-MX" sz="4000" b="1" dirty="0" err="1">
                <a:solidFill>
                  <a:srgbClr val="262626"/>
                </a:solidFill>
                <a:latin typeface="Times New Roman" panose="02020603050405020304" pitchFamily="18" charset="0"/>
              </a:rPr>
              <a:t>was</a:t>
            </a:r>
            <a:r>
              <a:rPr lang="es-MX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 </a:t>
            </a:r>
            <a:r>
              <a:rPr lang="es-MX" sz="4000" b="1" dirty="0" err="1">
                <a:solidFill>
                  <a:srgbClr val="262626"/>
                </a:solidFill>
                <a:latin typeface="Times New Roman" panose="02020603050405020304" pitchFamily="18" charset="0"/>
              </a:rPr>
              <a:t>Barbara</a:t>
            </a:r>
            <a:r>
              <a:rPr lang="es-MX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, </a:t>
            </a:r>
            <a:r>
              <a:rPr lang="es-MX" sz="4000" b="1" dirty="0" err="1">
                <a:solidFill>
                  <a:srgbClr val="262626"/>
                </a:solidFill>
                <a:latin typeface="Times New Roman" panose="02020603050405020304" pitchFamily="18" charset="0"/>
              </a:rPr>
              <a:t>but</a:t>
            </a:r>
            <a:r>
              <a:rPr lang="es-MX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 I ____________Jane.</a:t>
            </a:r>
            <a:r>
              <a:rPr lang="es-MX" sz="4000" dirty="0"/>
              <a:t/>
            </a:r>
            <a:br>
              <a:rPr lang="es-MX" sz="4000" dirty="0"/>
            </a:br>
            <a:endParaRPr lang="es-MX" sz="4000" dirty="0"/>
          </a:p>
        </p:txBody>
      </p:sp>
      <p:sp>
        <p:nvSpPr>
          <p:cNvPr id="3" name="Redondear rectángulo de esquina diagonal 2">
            <a:hlinkClick r:id="rId2" action="ppaction://hlinksldjump"/>
          </p:cNvPr>
          <p:cNvSpPr/>
          <p:nvPr/>
        </p:nvSpPr>
        <p:spPr>
          <a:xfrm>
            <a:off x="727657" y="5834130"/>
            <a:ext cx="1938270" cy="86932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/>
              <a:t>MENU</a:t>
            </a: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290116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384478" y="2667953"/>
            <a:ext cx="6858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They worked on Monday, but </a:t>
            </a:r>
            <a:r>
              <a:rPr lang="en-US" sz="4000" b="1" dirty="0" err="1">
                <a:solidFill>
                  <a:srgbClr val="262626"/>
                </a:solidFill>
                <a:latin typeface="Times New Roman" panose="02020603050405020304" pitchFamily="18" charset="0"/>
              </a:rPr>
              <a:t>they______on</a:t>
            </a:r>
            <a:r>
              <a:rPr lang="en-US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 Tuesday</a:t>
            </a:r>
            <a:endParaRPr lang="es-MX" sz="4000" dirty="0"/>
          </a:p>
        </p:txBody>
      </p:sp>
      <p:sp>
        <p:nvSpPr>
          <p:cNvPr id="3" name="Redondear rectángulo de esquina diagonal 2">
            <a:hlinkClick r:id="rId2" action="ppaction://hlinksldjump"/>
          </p:cNvPr>
          <p:cNvSpPr/>
          <p:nvPr/>
        </p:nvSpPr>
        <p:spPr>
          <a:xfrm>
            <a:off x="727657" y="5834130"/>
            <a:ext cx="1938270" cy="86932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/>
              <a:t>MENU</a:t>
            </a: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13726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88264" y="2758106"/>
            <a:ext cx="768224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We went to the post office but we __________to the bank</a:t>
            </a:r>
            <a:endParaRPr lang="es-MX" sz="4000" dirty="0"/>
          </a:p>
        </p:txBody>
      </p:sp>
      <p:sp>
        <p:nvSpPr>
          <p:cNvPr id="3" name="Redondear rectángulo de esquina diagonal 2">
            <a:hlinkClick r:id="rId2" action="ppaction://hlinksldjump"/>
          </p:cNvPr>
          <p:cNvSpPr/>
          <p:nvPr/>
        </p:nvSpPr>
        <p:spPr>
          <a:xfrm>
            <a:off x="727657" y="5834130"/>
            <a:ext cx="1938270" cy="86932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/>
              <a:t>MENU</a:t>
            </a: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765593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440018" y="1408315"/>
            <a:ext cx="6763824" cy="4155358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Academia: Idiomas</a:t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Profesor: L.E.L.I </a:t>
            </a:r>
            <a:r>
              <a:rPr lang="es-MX" dirty="0" err="1" smtClean="0"/>
              <a:t>Dechadira</a:t>
            </a:r>
            <a:r>
              <a:rPr lang="es-MX" dirty="0" smtClean="0"/>
              <a:t> N. Mendoza Zarazúa</a:t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/>
              <a:t/>
            </a:r>
            <a:br>
              <a:rPr lang="es-MX" dirty="0"/>
            </a:br>
            <a:r>
              <a:rPr lang="es-MX" dirty="0" smtClean="0"/>
              <a:t>Periodo: Enero-Junio 2016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912545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06672" y="2639027"/>
            <a:ext cx="813808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She had a pen, but she ________any paper.</a:t>
            </a:r>
            <a:endParaRPr lang="es-MX" sz="4000" dirty="0"/>
          </a:p>
        </p:txBody>
      </p:sp>
      <p:sp>
        <p:nvSpPr>
          <p:cNvPr id="3" name="Redondear rectángulo de esquina diagonal 2">
            <a:hlinkClick r:id="rId2" action="ppaction://hlinksldjump"/>
          </p:cNvPr>
          <p:cNvSpPr/>
          <p:nvPr/>
        </p:nvSpPr>
        <p:spPr>
          <a:xfrm>
            <a:off x="727657" y="5834130"/>
            <a:ext cx="1938270" cy="86932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/>
              <a:t>MENU</a:t>
            </a: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121915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04929" y="2745226"/>
            <a:ext cx="8120130" cy="13116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Write a negative sentence (get up before 7 o'clock)</a:t>
            </a:r>
            <a:endParaRPr lang="es-MX" sz="4000" dirty="0"/>
          </a:p>
        </p:txBody>
      </p:sp>
      <p:sp>
        <p:nvSpPr>
          <p:cNvPr id="3" name="Redondear rectángulo de esquina diagonal 2">
            <a:hlinkClick r:id="rId2" action="ppaction://hlinksldjump"/>
          </p:cNvPr>
          <p:cNvSpPr/>
          <p:nvPr/>
        </p:nvSpPr>
        <p:spPr>
          <a:xfrm>
            <a:off x="727657" y="5834130"/>
            <a:ext cx="1938270" cy="86932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/>
              <a:t>MENU</a:t>
            </a: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176301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27657" y="2632484"/>
            <a:ext cx="75019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We went to NYC last month. Where....(stay)?</a:t>
            </a:r>
            <a:r>
              <a:rPr lang="en-US" sz="4000" dirty="0"/>
              <a:t/>
            </a:r>
            <a:br>
              <a:rPr lang="en-US" sz="4000" dirty="0"/>
            </a:br>
            <a:endParaRPr lang="es-MX" sz="4000" dirty="0"/>
          </a:p>
        </p:txBody>
      </p:sp>
      <p:sp>
        <p:nvSpPr>
          <p:cNvPr id="3" name="Redondear rectángulo de esquina diagonal 2">
            <a:hlinkClick r:id="rId2" action="ppaction://hlinksldjump"/>
          </p:cNvPr>
          <p:cNvSpPr/>
          <p:nvPr/>
        </p:nvSpPr>
        <p:spPr>
          <a:xfrm>
            <a:off x="727657" y="5834130"/>
            <a:ext cx="1938270" cy="86932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/>
              <a:t>MENU</a:t>
            </a: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408312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451404" y="2729178"/>
            <a:ext cx="840926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We came home by taxi. How much.... (cost)?</a:t>
            </a:r>
            <a:endParaRPr lang="es-MX" sz="4000" dirty="0"/>
          </a:p>
        </p:txBody>
      </p:sp>
      <p:sp>
        <p:nvSpPr>
          <p:cNvPr id="4" name="Redondear rectángulo de esquina diagonal 3">
            <a:hlinkClick r:id="rId2" action="ppaction://hlinksldjump"/>
          </p:cNvPr>
          <p:cNvSpPr/>
          <p:nvPr/>
        </p:nvSpPr>
        <p:spPr>
          <a:xfrm>
            <a:off x="727657" y="5834130"/>
            <a:ext cx="1938270" cy="86932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/>
              <a:t>MENU</a:t>
            </a: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245300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14777" y="2910626"/>
            <a:ext cx="84292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I was late for the meeting. What time....(arrive)?</a:t>
            </a:r>
            <a:endParaRPr lang="es-MX" sz="4000" dirty="0"/>
          </a:p>
        </p:txBody>
      </p:sp>
      <p:sp>
        <p:nvSpPr>
          <p:cNvPr id="3" name="Redondear rectángulo de esquina diagonal 2">
            <a:hlinkClick r:id="rId2" action="ppaction://hlinksldjump"/>
          </p:cNvPr>
          <p:cNvSpPr/>
          <p:nvPr/>
        </p:nvSpPr>
        <p:spPr>
          <a:xfrm>
            <a:off x="727657" y="5834130"/>
            <a:ext cx="1938270" cy="86932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/>
              <a:t>MENU</a:t>
            </a: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363138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89020" y="2655075"/>
            <a:ext cx="831331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I had a nice holiday. ____________________________? (to go)</a:t>
            </a:r>
            <a:endParaRPr lang="es-MX" sz="4000" dirty="0"/>
          </a:p>
        </p:txBody>
      </p:sp>
      <p:sp>
        <p:nvSpPr>
          <p:cNvPr id="3" name="Redondear rectángulo de esquina diagonal 2">
            <a:hlinkClick r:id="rId2" action="ppaction://hlinksldjump"/>
          </p:cNvPr>
          <p:cNvSpPr/>
          <p:nvPr/>
        </p:nvSpPr>
        <p:spPr>
          <a:xfrm>
            <a:off x="727657" y="5834130"/>
            <a:ext cx="1938270" cy="86932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/>
              <a:t>MENU</a:t>
            </a: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18655332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30687" y="2732348"/>
            <a:ext cx="822316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4000" b="1" dirty="0" err="1">
                <a:solidFill>
                  <a:srgbClr val="262626"/>
                </a:solidFill>
                <a:latin typeface="Times New Roman" panose="02020603050405020304" pitchFamily="18" charset="0"/>
              </a:rPr>
              <a:t>The</a:t>
            </a:r>
            <a:r>
              <a:rPr lang="es-MX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 </a:t>
            </a:r>
            <a:r>
              <a:rPr lang="es-MX" sz="4000" b="1" dirty="0" err="1">
                <a:solidFill>
                  <a:srgbClr val="262626"/>
                </a:solidFill>
                <a:latin typeface="Times New Roman" panose="02020603050405020304" pitchFamily="18" charset="0"/>
              </a:rPr>
              <a:t>window</a:t>
            </a:r>
            <a:r>
              <a:rPr lang="es-MX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 </a:t>
            </a:r>
            <a:r>
              <a:rPr lang="es-MX" sz="4000" b="1" dirty="0" err="1">
                <a:solidFill>
                  <a:srgbClr val="262626"/>
                </a:solidFill>
                <a:latin typeface="Times New Roman" panose="02020603050405020304" pitchFamily="18" charset="0"/>
              </a:rPr>
              <a:t>is</a:t>
            </a:r>
            <a:r>
              <a:rPr lang="es-MX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 </a:t>
            </a:r>
            <a:r>
              <a:rPr lang="es-MX" sz="4000" b="1" dirty="0" err="1">
                <a:solidFill>
                  <a:srgbClr val="262626"/>
                </a:solidFill>
                <a:latin typeface="Times New Roman" panose="02020603050405020304" pitchFamily="18" charset="0"/>
              </a:rPr>
              <a:t>broken</a:t>
            </a:r>
            <a:r>
              <a:rPr lang="es-MX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.__________________________ ?</a:t>
            </a:r>
            <a:endParaRPr lang="es-MX" sz="4000" dirty="0"/>
          </a:p>
        </p:txBody>
      </p:sp>
      <p:sp>
        <p:nvSpPr>
          <p:cNvPr id="3" name="Redondear rectángulo de esquina diagonal 2">
            <a:hlinkClick r:id="rId2" action="ppaction://hlinksldjump"/>
          </p:cNvPr>
          <p:cNvSpPr/>
          <p:nvPr/>
        </p:nvSpPr>
        <p:spPr>
          <a:xfrm>
            <a:off x="727657" y="5834130"/>
            <a:ext cx="1938270" cy="86932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/>
              <a:t>MENU</a:t>
            </a: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2463591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11874" y="3076909"/>
            <a:ext cx="69156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(late/ you/ this morning/ why?)</a:t>
            </a:r>
            <a:endParaRPr lang="es-MX" sz="4000" dirty="0"/>
          </a:p>
        </p:txBody>
      </p:sp>
      <p:sp>
        <p:nvSpPr>
          <p:cNvPr id="3" name="Redondear rectángulo de esquina diagonal 2">
            <a:hlinkClick r:id="rId2" action="ppaction://hlinksldjump"/>
          </p:cNvPr>
          <p:cNvSpPr/>
          <p:nvPr/>
        </p:nvSpPr>
        <p:spPr>
          <a:xfrm>
            <a:off x="727657" y="5834130"/>
            <a:ext cx="1938270" cy="86932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/>
              <a:t>MENU</a:t>
            </a: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223472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827008" y="2613269"/>
            <a:ext cx="51094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(</a:t>
            </a:r>
            <a:r>
              <a:rPr lang="es-MX" sz="4000" b="1" dirty="0" err="1">
                <a:solidFill>
                  <a:srgbClr val="262626"/>
                </a:solidFill>
                <a:latin typeface="Times New Roman" panose="02020603050405020304" pitchFamily="18" charset="0"/>
              </a:rPr>
              <a:t>difficult</a:t>
            </a:r>
            <a:r>
              <a:rPr lang="es-MX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/ </a:t>
            </a:r>
            <a:r>
              <a:rPr lang="es-MX" sz="4000" b="1" dirty="0" err="1">
                <a:solidFill>
                  <a:srgbClr val="262626"/>
                </a:solidFill>
                <a:latin typeface="Times New Roman" panose="02020603050405020304" pitchFamily="18" charset="0"/>
              </a:rPr>
              <a:t>your</a:t>
            </a:r>
            <a:r>
              <a:rPr lang="es-MX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 </a:t>
            </a:r>
            <a:r>
              <a:rPr lang="es-MX" sz="4000" b="1" dirty="0" err="1">
                <a:solidFill>
                  <a:srgbClr val="262626"/>
                </a:solidFill>
                <a:latin typeface="Times New Roman" panose="02020603050405020304" pitchFamily="18" charset="0"/>
              </a:rPr>
              <a:t>exam</a:t>
            </a:r>
            <a:r>
              <a:rPr lang="es-MX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?)</a:t>
            </a:r>
            <a:endParaRPr lang="es-MX" sz="4000" dirty="0"/>
          </a:p>
        </p:txBody>
      </p:sp>
      <p:sp>
        <p:nvSpPr>
          <p:cNvPr id="3" name="Redondear rectángulo de esquina diagonal 2">
            <a:hlinkClick r:id="rId2" action="ppaction://hlinksldjump"/>
          </p:cNvPr>
          <p:cNvSpPr/>
          <p:nvPr/>
        </p:nvSpPr>
        <p:spPr>
          <a:xfrm>
            <a:off x="727657" y="5834130"/>
            <a:ext cx="1938270" cy="86932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/>
              <a:t>MENU</a:t>
            </a: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245052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21422" y="2523117"/>
            <a:ext cx="777360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(last week/ where/ Sue and Chris?)</a:t>
            </a:r>
            <a:endParaRPr lang="es-MX" sz="4000" dirty="0"/>
          </a:p>
        </p:txBody>
      </p:sp>
      <p:sp>
        <p:nvSpPr>
          <p:cNvPr id="3" name="Redondear rectángulo de esquina diagonal 2">
            <a:hlinkClick r:id="rId2" action="ppaction://hlinksldjump"/>
          </p:cNvPr>
          <p:cNvSpPr/>
          <p:nvPr/>
        </p:nvSpPr>
        <p:spPr>
          <a:xfrm>
            <a:off x="727657" y="5834130"/>
            <a:ext cx="1938270" cy="86932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/>
              <a:t>MENU</a:t>
            </a: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1687806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7591" y="2678021"/>
            <a:ext cx="7886700" cy="1325563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 defTabSz="457200">
              <a:spcBef>
                <a:spcPct val="20000"/>
              </a:spcBef>
              <a:buFont typeface="Arial"/>
            </a:pPr>
            <a:r>
              <a:rPr lang="es-MX" sz="6600" b="1" dirty="0" err="1" smtClean="0">
                <a:solidFill>
                  <a:srgbClr val="54190A"/>
                </a:solidFill>
                <a:latin typeface="Helvetica"/>
                <a:ea typeface="+mn-ea"/>
                <a:cs typeface="Helvetica"/>
              </a:rPr>
              <a:t>Past</a:t>
            </a:r>
            <a:r>
              <a:rPr lang="es-MX" sz="6600" b="1" dirty="0" smtClean="0">
                <a:solidFill>
                  <a:srgbClr val="54190A"/>
                </a:solidFill>
                <a:latin typeface="Helvetica"/>
                <a:ea typeface="+mn-ea"/>
                <a:cs typeface="Helvetica"/>
              </a:rPr>
              <a:t> tense </a:t>
            </a:r>
            <a:r>
              <a:rPr lang="es-MX" sz="6600" b="1" dirty="0" err="1" smtClean="0">
                <a:solidFill>
                  <a:srgbClr val="54190A"/>
                </a:solidFill>
                <a:latin typeface="Helvetica"/>
                <a:ea typeface="+mn-ea"/>
                <a:cs typeface="Helvetica"/>
              </a:rPr>
              <a:t>jeopardy</a:t>
            </a:r>
            <a:endParaRPr lang="es-MX" sz="6600" b="1" dirty="0">
              <a:solidFill>
                <a:srgbClr val="54190A"/>
              </a:solidFill>
              <a:latin typeface="Helvetica"/>
              <a:ea typeface="+mn-e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10290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30686" y="2320224"/>
            <a:ext cx="790119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(your new camera/ how much?)</a:t>
            </a:r>
            <a:r>
              <a:rPr lang="en-US" sz="4000" dirty="0"/>
              <a:t/>
            </a:r>
            <a:br>
              <a:rPr lang="en-US" sz="4000" dirty="0"/>
            </a:br>
            <a:endParaRPr lang="es-MX" sz="4000" dirty="0"/>
          </a:p>
        </p:txBody>
      </p:sp>
      <p:sp>
        <p:nvSpPr>
          <p:cNvPr id="3" name="Redondear rectángulo de esquina diagonal 2">
            <a:hlinkClick r:id="rId2" action="ppaction://hlinksldjump"/>
          </p:cNvPr>
          <p:cNvSpPr/>
          <p:nvPr/>
        </p:nvSpPr>
        <p:spPr>
          <a:xfrm>
            <a:off x="727657" y="5834130"/>
            <a:ext cx="1938270" cy="86932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/>
              <a:t>MENU</a:t>
            </a: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2157752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37238" y="2677663"/>
            <a:ext cx="669927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(</a:t>
            </a:r>
            <a:r>
              <a:rPr lang="es-MX" sz="4000" b="1" dirty="0" err="1">
                <a:solidFill>
                  <a:srgbClr val="262626"/>
                </a:solidFill>
                <a:latin typeface="Times New Roman" panose="02020603050405020304" pitchFamily="18" charset="0"/>
              </a:rPr>
              <a:t>angry</a:t>
            </a:r>
            <a:r>
              <a:rPr lang="es-MX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/ </a:t>
            </a:r>
            <a:r>
              <a:rPr lang="es-MX" sz="4000" b="1" dirty="0" err="1">
                <a:solidFill>
                  <a:srgbClr val="262626"/>
                </a:solidFill>
                <a:latin typeface="Times New Roman" panose="02020603050405020304" pitchFamily="18" charset="0"/>
              </a:rPr>
              <a:t>you</a:t>
            </a:r>
            <a:r>
              <a:rPr lang="es-MX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/ </a:t>
            </a:r>
            <a:r>
              <a:rPr lang="es-MX" sz="4000" b="1" dirty="0" err="1">
                <a:solidFill>
                  <a:srgbClr val="262626"/>
                </a:solidFill>
                <a:latin typeface="Times New Roman" panose="02020603050405020304" pitchFamily="18" charset="0"/>
              </a:rPr>
              <a:t>yesterday</a:t>
            </a:r>
            <a:r>
              <a:rPr lang="es-MX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/ </a:t>
            </a:r>
            <a:r>
              <a:rPr lang="es-MX" sz="4000" b="1" dirty="0" err="1">
                <a:solidFill>
                  <a:srgbClr val="262626"/>
                </a:solidFill>
                <a:latin typeface="Times New Roman" panose="02020603050405020304" pitchFamily="18" charset="0"/>
              </a:rPr>
              <a:t>why</a:t>
            </a:r>
            <a:r>
              <a:rPr lang="es-MX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?)</a:t>
            </a:r>
            <a:endParaRPr lang="es-MX" sz="4000" dirty="0"/>
          </a:p>
        </p:txBody>
      </p:sp>
      <p:sp>
        <p:nvSpPr>
          <p:cNvPr id="3" name="Redondear rectángulo de esquina diagonal 2">
            <a:hlinkClick r:id="rId2" action="ppaction://hlinksldjump"/>
          </p:cNvPr>
          <p:cNvSpPr/>
          <p:nvPr/>
        </p:nvSpPr>
        <p:spPr>
          <a:xfrm>
            <a:off x="727657" y="5834130"/>
            <a:ext cx="1938270" cy="86932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/>
              <a:t>MENU</a:t>
            </a: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210577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References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Bess,B</a:t>
            </a:r>
            <a:r>
              <a:rPr lang="en-US" dirty="0" smtClean="0"/>
              <a:t>. and  </a:t>
            </a:r>
            <a:r>
              <a:rPr lang="en-US" dirty="0" err="1" smtClean="0"/>
              <a:t>Lethaby</a:t>
            </a:r>
            <a:r>
              <a:rPr lang="en-US" dirty="0" smtClean="0"/>
              <a:t>, C. </a:t>
            </a:r>
            <a:r>
              <a:rPr lang="en-US" dirty="0"/>
              <a:t>(2012). American Big Picture. Mexico: Richmond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Mitchell,H.Q</a:t>
            </a:r>
            <a:r>
              <a:rPr lang="en-US" dirty="0" smtClean="0"/>
              <a:t>. (2008). </a:t>
            </a:r>
            <a:r>
              <a:rPr lang="en-US" dirty="0" err="1" smtClean="0"/>
              <a:t>Traveller</a:t>
            </a:r>
            <a:r>
              <a:rPr lang="en-US" dirty="0" smtClean="0"/>
              <a:t> Beginners. EU: MM Publications.</a:t>
            </a:r>
          </a:p>
          <a:p>
            <a:r>
              <a:rPr lang="en-US" dirty="0" err="1" smtClean="0"/>
              <a:t>Dawnie</a:t>
            </a:r>
            <a:r>
              <a:rPr lang="en-US" dirty="0" smtClean="0"/>
              <a:t>, M. &amp; Jimenez, J.M. (2010). Elevator 1. United Kingdom: Richmond Publishing.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87555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500062"/>
            <a:ext cx="7886700" cy="1325563"/>
          </a:xfrm>
        </p:spPr>
        <p:txBody>
          <a:bodyPr/>
          <a:lstStyle/>
          <a:p>
            <a:r>
              <a:rPr lang="es-MX" dirty="0" smtClean="0"/>
              <a:t>Resumen (</a:t>
            </a:r>
            <a:r>
              <a:rPr lang="es-MX" dirty="0" err="1" smtClean="0"/>
              <a:t>abstract</a:t>
            </a:r>
            <a:r>
              <a:rPr lang="es-MX" dirty="0" smtClean="0"/>
              <a:t>)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287288"/>
          </a:xfrm>
        </p:spPr>
        <p:txBody>
          <a:bodyPr/>
          <a:lstStyle/>
          <a:p>
            <a:pPr algn="just"/>
            <a:r>
              <a:rPr lang="es-MX" dirty="0" smtClean="0"/>
              <a:t>El presente juego tiene la finalidad de repasar el pasado simple en sus tres formas, afirmación, negación y pregunta, así como del verbo “ser o estar”, para que de una forma simple, divertida y didáctica los usuarios mejoren su conocimiento en relación al tema.</a:t>
            </a:r>
            <a:endParaRPr lang="es-MX" dirty="0"/>
          </a:p>
        </p:txBody>
      </p:sp>
      <p:sp>
        <p:nvSpPr>
          <p:cNvPr id="6" name="3 CuadroTexto"/>
          <p:cNvSpPr txBox="1"/>
          <p:nvPr/>
        </p:nvSpPr>
        <p:spPr>
          <a:xfrm>
            <a:off x="265245" y="5891793"/>
            <a:ext cx="6444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solidFill>
                  <a:prstClr val="black"/>
                </a:solidFill>
              </a:rPr>
              <a:t>Palabras clave (</a:t>
            </a:r>
            <a:r>
              <a:rPr lang="es-MX" dirty="0" err="1" smtClean="0">
                <a:solidFill>
                  <a:prstClr val="black"/>
                </a:solidFill>
              </a:rPr>
              <a:t>keywords</a:t>
            </a:r>
            <a:r>
              <a:rPr lang="es-MX" dirty="0" smtClean="0">
                <a:solidFill>
                  <a:prstClr val="black"/>
                </a:solidFill>
              </a:rPr>
              <a:t>): </a:t>
            </a:r>
            <a:endParaRPr lang="es-MX" dirty="0">
              <a:solidFill>
                <a:prstClr val="black"/>
              </a:solidFill>
            </a:endParaRPr>
          </a:p>
          <a:p>
            <a:r>
              <a:rPr lang="es-MX" dirty="0" err="1" smtClean="0">
                <a:solidFill>
                  <a:prstClr val="black"/>
                </a:solidFill>
              </a:rPr>
              <a:t>Past</a:t>
            </a:r>
            <a:r>
              <a:rPr lang="es-MX" dirty="0" smtClean="0">
                <a:solidFill>
                  <a:prstClr val="black"/>
                </a:solidFill>
              </a:rPr>
              <a:t> simple, to be</a:t>
            </a:r>
            <a:endParaRPr lang="es-MX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188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313645" y="1854558"/>
            <a:ext cx="703186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err="1" smtClean="0"/>
              <a:t>Instructions</a:t>
            </a:r>
            <a:r>
              <a:rPr lang="es-MX" dirty="0" smtClean="0"/>
              <a:t>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err="1" smtClean="0"/>
              <a:t>Click</a:t>
            </a:r>
            <a:r>
              <a:rPr lang="es-MX" dirty="0" smtClean="0"/>
              <a:t> </a:t>
            </a:r>
            <a:r>
              <a:rPr lang="es-MX" dirty="0" err="1" smtClean="0"/>
              <a:t>on</a:t>
            </a:r>
            <a:r>
              <a:rPr lang="es-MX" dirty="0" smtClean="0"/>
              <a:t> a chart to </a:t>
            </a:r>
            <a:r>
              <a:rPr lang="es-MX" dirty="0" err="1" smtClean="0"/>
              <a:t>answer</a:t>
            </a:r>
            <a:r>
              <a:rPr lang="es-MX" dirty="0" smtClean="0"/>
              <a:t> a </a:t>
            </a:r>
            <a:r>
              <a:rPr lang="es-MX" dirty="0" err="1" smtClean="0"/>
              <a:t>question</a:t>
            </a:r>
            <a:r>
              <a:rPr lang="es-MX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err="1" smtClean="0"/>
              <a:t>If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answer</a:t>
            </a:r>
            <a:r>
              <a:rPr lang="es-MX" dirty="0" smtClean="0"/>
              <a:t> </a:t>
            </a:r>
            <a:r>
              <a:rPr lang="es-MX" dirty="0" err="1" smtClean="0"/>
              <a:t>is</a:t>
            </a:r>
            <a:r>
              <a:rPr lang="es-MX" dirty="0" smtClean="0"/>
              <a:t> </a:t>
            </a:r>
            <a:r>
              <a:rPr lang="es-MX" dirty="0" err="1" smtClean="0"/>
              <a:t>correct</a:t>
            </a:r>
            <a:r>
              <a:rPr lang="es-MX" dirty="0" smtClean="0"/>
              <a:t> sum up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points</a:t>
            </a:r>
            <a:r>
              <a:rPr lang="es-MX" dirty="0" smtClean="0"/>
              <a:t>, </a:t>
            </a:r>
            <a:r>
              <a:rPr lang="es-MX" dirty="0" err="1" smtClean="0"/>
              <a:t>if</a:t>
            </a:r>
            <a:r>
              <a:rPr lang="es-MX" dirty="0" smtClean="0"/>
              <a:t> </a:t>
            </a:r>
            <a:r>
              <a:rPr lang="es-MX" dirty="0" err="1" smtClean="0"/>
              <a:t>not</a:t>
            </a:r>
            <a:r>
              <a:rPr lang="es-MX" dirty="0" smtClean="0"/>
              <a:t> try </a:t>
            </a:r>
            <a:r>
              <a:rPr lang="es-MX" dirty="0" err="1" smtClean="0"/>
              <a:t>with</a:t>
            </a:r>
            <a:r>
              <a:rPr lang="es-MX" dirty="0" smtClean="0"/>
              <a:t> </a:t>
            </a:r>
            <a:r>
              <a:rPr lang="es-MX" dirty="0" err="1" smtClean="0"/>
              <a:t>another</a:t>
            </a:r>
            <a:r>
              <a:rPr lang="es-MX" dirty="0" smtClean="0"/>
              <a:t> chart.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26125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4412" cy="895256"/>
          </a:xfrm>
        </p:spPr>
        <p:txBody>
          <a:bodyPr>
            <a:normAutofit fontScale="90000"/>
          </a:bodyPr>
          <a:lstStyle/>
          <a:p>
            <a:pPr algn="r"/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“</a:t>
            </a:r>
            <a:r>
              <a:rPr lang="es-ES_tradnl" b="1" dirty="0" err="1" smtClean="0">
                <a:solidFill>
                  <a:srgbClr val="FF6600"/>
                </a:solidFill>
                <a:latin typeface="CoolveticaRg-Regular"/>
                <a:cs typeface="CoolveticaRg-Regular"/>
              </a:rPr>
              <a:t>Past</a:t>
            </a: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 tense </a:t>
            </a:r>
            <a:r>
              <a:rPr lang="es-ES_tradnl" b="1" dirty="0" err="1" smtClean="0">
                <a:solidFill>
                  <a:srgbClr val="FF6600"/>
                </a:solidFill>
                <a:latin typeface="CoolveticaRg-Regular"/>
                <a:cs typeface="CoolveticaRg-Regular"/>
              </a:rPr>
              <a:t>Jeopardy</a:t>
            </a: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”</a:t>
            </a:r>
            <a:b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</a:br>
            <a:endParaRPr lang="en-US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115909" y="1607712"/>
            <a:ext cx="1609859" cy="759853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/>
              <a:t>Regular </a:t>
            </a:r>
            <a:r>
              <a:rPr lang="es-MX" b="1" dirty="0" err="1" smtClean="0"/>
              <a:t>verbs</a:t>
            </a:r>
            <a:r>
              <a:rPr lang="es-MX" b="1" dirty="0" smtClean="0"/>
              <a:t> </a:t>
            </a:r>
            <a:endParaRPr lang="es-MX" b="1" dirty="0"/>
          </a:p>
        </p:txBody>
      </p:sp>
      <p:sp>
        <p:nvSpPr>
          <p:cNvPr id="8" name="Rectángulo redondeado 7"/>
          <p:cNvSpPr/>
          <p:nvPr/>
        </p:nvSpPr>
        <p:spPr>
          <a:xfrm>
            <a:off x="7310903" y="1571222"/>
            <a:ext cx="1609859" cy="759853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err="1" smtClean="0"/>
              <a:t>Questions</a:t>
            </a:r>
            <a:r>
              <a:rPr lang="es-MX" b="1" dirty="0" smtClean="0"/>
              <a:t> </a:t>
            </a:r>
            <a:r>
              <a:rPr lang="es-MX" b="1" dirty="0" err="1" smtClean="0"/>
              <a:t>with</a:t>
            </a:r>
            <a:r>
              <a:rPr lang="es-MX" b="1" dirty="0" smtClean="0"/>
              <a:t> “to be”</a:t>
            </a:r>
            <a:endParaRPr lang="es-MX" b="1" dirty="0"/>
          </a:p>
        </p:txBody>
      </p:sp>
      <p:sp>
        <p:nvSpPr>
          <p:cNvPr id="9" name="Rectángulo redondeado 8"/>
          <p:cNvSpPr/>
          <p:nvPr/>
        </p:nvSpPr>
        <p:spPr>
          <a:xfrm>
            <a:off x="5540059" y="1571222"/>
            <a:ext cx="1609859" cy="759853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err="1" smtClean="0"/>
              <a:t>Questions</a:t>
            </a:r>
            <a:r>
              <a:rPr lang="es-MX" b="1" dirty="0" smtClean="0"/>
              <a:t> </a:t>
            </a:r>
            <a:endParaRPr lang="es-MX" b="1" dirty="0"/>
          </a:p>
        </p:txBody>
      </p:sp>
      <p:sp>
        <p:nvSpPr>
          <p:cNvPr id="10" name="Rectángulo redondeado 9"/>
          <p:cNvSpPr/>
          <p:nvPr/>
        </p:nvSpPr>
        <p:spPr>
          <a:xfrm>
            <a:off x="3769215" y="1571222"/>
            <a:ext cx="1609859" cy="759853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/>
              <a:t>Simple </a:t>
            </a:r>
            <a:r>
              <a:rPr lang="es-MX" b="1" dirty="0" err="1" smtClean="0"/>
              <a:t>past</a:t>
            </a:r>
            <a:r>
              <a:rPr lang="es-MX" b="1" dirty="0" smtClean="0"/>
              <a:t> </a:t>
            </a:r>
            <a:r>
              <a:rPr lang="es-MX" b="1" dirty="0" err="1" smtClean="0"/>
              <a:t>negative</a:t>
            </a:r>
            <a:endParaRPr lang="es-MX" b="1" dirty="0"/>
          </a:p>
        </p:txBody>
      </p:sp>
      <p:sp>
        <p:nvSpPr>
          <p:cNvPr id="11" name="Rectángulo redondeado 10"/>
          <p:cNvSpPr/>
          <p:nvPr/>
        </p:nvSpPr>
        <p:spPr>
          <a:xfrm>
            <a:off x="1942562" y="1571222"/>
            <a:ext cx="1609859" cy="759853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/>
              <a:t>Irregular </a:t>
            </a:r>
            <a:r>
              <a:rPr lang="es-MX" b="1" dirty="0" err="1" smtClean="0"/>
              <a:t>verbs</a:t>
            </a:r>
            <a:endParaRPr lang="es-MX" b="1" dirty="0"/>
          </a:p>
        </p:txBody>
      </p:sp>
      <p:grpSp>
        <p:nvGrpSpPr>
          <p:cNvPr id="2" name="Grupo 1"/>
          <p:cNvGrpSpPr/>
          <p:nvPr/>
        </p:nvGrpSpPr>
        <p:grpSpPr>
          <a:xfrm>
            <a:off x="115909" y="2474906"/>
            <a:ext cx="1609859" cy="759853"/>
            <a:chOff x="115909" y="2474906"/>
            <a:chExt cx="1609859" cy="759853"/>
          </a:xfrm>
        </p:grpSpPr>
        <p:sp>
          <p:nvSpPr>
            <p:cNvPr id="12" name="Rectángulo redondeado 11">
              <a:hlinkClick r:id="rId2" action="ppaction://hlinksldjump"/>
            </p:cNvPr>
            <p:cNvSpPr/>
            <p:nvPr/>
          </p:nvSpPr>
          <p:spPr>
            <a:xfrm>
              <a:off x="115909" y="2474906"/>
              <a:ext cx="1609859" cy="759853"/>
            </a:xfrm>
            <a:prstGeom prst="roundRec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4" name="Rectángulo 3"/>
            <p:cNvSpPr/>
            <p:nvPr/>
          </p:nvSpPr>
          <p:spPr>
            <a:xfrm>
              <a:off x="207840" y="2483618"/>
              <a:ext cx="142599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4000" b="1" cap="none" spc="0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/>
                </a:rPr>
                <a:t>100</a:t>
              </a:r>
              <a:endParaRPr lang="es-E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endParaRPr>
            </a:p>
          </p:txBody>
        </p:sp>
      </p:grpSp>
      <p:grpSp>
        <p:nvGrpSpPr>
          <p:cNvPr id="15" name="Grupo 14"/>
          <p:cNvGrpSpPr/>
          <p:nvPr/>
        </p:nvGrpSpPr>
        <p:grpSpPr>
          <a:xfrm>
            <a:off x="1942562" y="2457635"/>
            <a:ext cx="1609859" cy="759853"/>
            <a:chOff x="1942562" y="2457635"/>
            <a:chExt cx="1609859" cy="759853"/>
          </a:xfrm>
        </p:grpSpPr>
        <p:sp>
          <p:nvSpPr>
            <p:cNvPr id="25" name="Rectángulo redondeado 24">
              <a:hlinkClick r:id="rId3" action="ppaction://hlinksldjump"/>
            </p:cNvPr>
            <p:cNvSpPr/>
            <p:nvPr/>
          </p:nvSpPr>
          <p:spPr>
            <a:xfrm>
              <a:off x="1942562" y="2457635"/>
              <a:ext cx="1609859" cy="759853"/>
            </a:xfrm>
            <a:prstGeom prst="roundRec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2" name="Rectángulo 41"/>
            <p:cNvSpPr/>
            <p:nvPr/>
          </p:nvSpPr>
          <p:spPr>
            <a:xfrm>
              <a:off x="2070983" y="2457635"/>
              <a:ext cx="142599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4000" b="1" cap="none" spc="0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/>
                </a:rPr>
                <a:t>100</a:t>
              </a:r>
              <a:endParaRPr lang="es-E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endParaRPr>
            </a:p>
          </p:txBody>
        </p:sp>
      </p:grpSp>
      <p:grpSp>
        <p:nvGrpSpPr>
          <p:cNvPr id="64" name="Grupo 63"/>
          <p:cNvGrpSpPr/>
          <p:nvPr/>
        </p:nvGrpSpPr>
        <p:grpSpPr>
          <a:xfrm>
            <a:off x="3769213" y="2406035"/>
            <a:ext cx="1609859" cy="770753"/>
            <a:chOff x="3769213" y="2406035"/>
            <a:chExt cx="1609859" cy="770753"/>
          </a:xfrm>
        </p:grpSpPr>
        <p:sp>
          <p:nvSpPr>
            <p:cNvPr id="26" name="Rectángulo redondeado 25">
              <a:hlinkClick r:id="rId4" action="ppaction://hlinksldjump"/>
            </p:cNvPr>
            <p:cNvSpPr/>
            <p:nvPr/>
          </p:nvSpPr>
          <p:spPr>
            <a:xfrm>
              <a:off x="3769213" y="2416935"/>
              <a:ext cx="1609859" cy="759853"/>
            </a:xfrm>
            <a:prstGeom prst="roundRec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3" name="Rectángulo 42"/>
            <p:cNvSpPr/>
            <p:nvPr/>
          </p:nvSpPr>
          <p:spPr>
            <a:xfrm>
              <a:off x="3899779" y="2406035"/>
              <a:ext cx="142599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4000" b="1" cap="none" spc="0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/>
                </a:rPr>
                <a:t>100</a:t>
              </a:r>
              <a:endParaRPr lang="es-E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endParaRPr>
            </a:p>
          </p:txBody>
        </p:sp>
      </p:grpSp>
      <p:grpSp>
        <p:nvGrpSpPr>
          <p:cNvPr id="73" name="Grupo 72"/>
          <p:cNvGrpSpPr/>
          <p:nvPr/>
        </p:nvGrpSpPr>
        <p:grpSpPr>
          <a:xfrm>
            <a:off x="5540059" y="2416934"/>
            <a:ext cx="1609859" cy="759853"/>
            <a:chOff x="5540059" y="2416934"/>
            <a:chExt cx="1609859" cy="759853"/>
          </a:xfrm>
        </p:grpSpPr>
        <p:sp>
          <p:nvSpPr>
            <p:cNvPr id="31" name="Rectángulo redondeado 30">
              <a:hlinkClick r:id="rId5" action="ppaction://hlinksldjump"/>
            </p:cNvPr>
            <p:cNvSpPr/>
            <p:nvPr/>
          </p:nvSpPr>
          <p:spPr>
            <a:xfrm>
              <a:off x="5540059" y="2416934"/>
              <a:ext cx="1609859" cy="759853"/>
            </a:xfrm>
            <a:prstGeom prst="roundRec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4" name="Rectángulo 43"/>
            <p:cNvSpPr/>
            <p:nvPr/>
          </p:nvSpPr>
          <p:spPr>
            <a:xfrm>
              <a:off x="5662041" y="2422867"/>
              <a:ext cx="142599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4000" b="1" cap="none" spc="0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/>
                </a:rPr>
                <a:t>100</a:t>
              </a:r>
              <a:endParaRPr lang="es-E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endParaRPr>
            </a:p>
          </p:txBody>
        </p:sp>
      </p:grpSp>
      <p:grpSp>
        <p:nvGrpSpPr>
          <p:cNvPr id="78" name="Grupo 77"/>
          <p:cNvGrpSpPr/>
          <p:nvPr/>
        </p:nvGrpSpPr>
        <p:grpSpPr>
          <a:xfrm>
            <a:off x="7310903" y="2374470"/>
            <a:ext cx="1609859" cy="777564"/>
            <a:chOff x="7310903" y="2374470"/>
            <a:chExt cx="1609859" cy="777564"/>
          </a:xfrm>
        </p:grpSpPr>
        <p:sp>
          <p:nvSpPr>
            <p:cNvPr id="37" name="Rectángulo redondeado 36">
              <a:hlinkClick r:id="rId6" action="ppaction://hlinksldjump"/>
            </p:cNvPr>
            <p:cNvSpPr/>
            <p:nvPr/>
          </p:nvSpPr>
          <p:spPr>
            <a:xfrm>
              <a:off x="7310903" y="2392181"/>
              <a:ext cx="1609859" cy="759853"/>
            </a:xfrm>
            <a:prstGeom prst="roundRec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5" name="Rectángulo 44"/>
            <p:cNvSpPr/>
            <p:nvPr/>
          </p:nvSpPr>
          <p:spPr>
            <a:xfrm>
              <a:off x="7435620" y="2374470"/>
              <a:ext cx="142599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4000" b="1" cap="none" spc="0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/>
                </a:rPr>
                <a:t>100</a:t>
              </a:r>
              <a:endParaRPr lang="es-E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endParaRPr>
            </a:p>
          </p:txBody>
        </p:sp>
      </p:grpSp>
      <p:grpSp>
        <p:nvGrpSpPr>
          <p:cNvPr id="5" name="Grupo 4"/>
          <p:cNvGrpSpPr/>
          <p:nvPr/>
        </p:nvGrpSpPr>
        <p:grpSpPr>
          <a:xfrm>
            <a:off x="115908" y="3331251"/>
            <a:ext cx="1609859" cy="759853"/>
            <a:chOff x="115908" y="3331251"/>
            <a:chExt cx="1609859" cy="759853"/>
          </a:xfrm>
        </p:grpSpPr>
        <p:sp>
          <p:nvSpPr>
            <p:cNvPr id="17" name="Rectángulo redondeado 16">
              <a:hlinkClick r:id="rId7" action="ppaction://hlinksldjump"/>
            </p:cNvPr>
            <p:cNvSpPr/>
            <p:nvPr/>
          </p:nvSpPr>
          <p:spPr>
            <a:xfrm>
              <a:off x="115908" y="3331251"/>
              <a:ext cx="1609859" cy="759853"/>
            </a:xfrm>
            <a:prstGeom prst="roundRec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6" name="Rectángulo 45"/>
            <p:cNvSpPr/>
            <p:nvPr/>
          </p:nvSpPr>
          <p:spPr>
            <a:xfrm>
              <a:off x="238965" y="3357234"/>
              <a:ext cx="142599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4000" b="1" dirty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</a:rPr>
                <a:t>2</a:t>
              </a:r>
              <a:r>
                <a:rPr lang="es-ES" sz="4000" b="1" cap="none" spc="0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/>
                </a:rPr>
                <a:t>00</a:t>
              </a:r>
              <a:endParaRPr lang="es-E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endParaRPr>
            </a:p>
          </p:txBody>
        </p:sp>
      </p:grpSp>
      <p:grpSp>
        <p:nvGrpSpPr>
          <p:cNvPr id="7" name="Grupo 6"/>
          <p:cNvGrpSpPr/>
          <p:nvPr/>
        </p:nvGrpSpPr>
        <p:grpSpPr>
          <a:xfrm>
            <a:off x="115907" y="4179227"/>
            <a:ext cx="1609859" cy="759853"/>
            <a:chOff x="115907" y="4179227"/>
            <a:chExt cx="1609859" cy="759853"/>
          </a:xfrm>
        </p:grpSpPr>
        <p:sp>
          <p:nvSpPr>
            <p:cNvPr id="18" name="Rectángulo redondeado 17">
              <a:hlinkClick r:id="rId8" action="ppaction://hlinksldjump"/>
            </p:cNvPr>
            <p:cNvSpPr/>
            <p:nvPr/>
          </p:nvSpPr>
          <p:spPr>
            <a:xfrm>
              <a:off x="115907" y="4179227"/>
              <a:ext cx="1609859" cy="759853"/>
            </a:xfrm>
            <a:prstGeom prst="roundRec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7" name="Rectángulo 46"/>
            <p:cNvSpPr/>
            <p:nvPr/>
          </p:nvSpPr>
          <p:spPr>
            <a:xfrm>
              <a:off x="207840" y="4231125"/>
              <a:ext cx="142599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4000" b="1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</a:rPr>
                <a:t>3</a:t>
              </a:r>
              <a:r>
                <a:rPr lang="es-ES" sz="4000" b="1" cap="none" spc="0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/>
                </a:rPr>
                <a:t>00</a:t>
              </a:r>
              <a:endParaRPr lang="es-E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endParaRPr>
            </a:p>
          </p:txBody>
        </p:sp>
      </p:grpSp>
      <p:grpSp>
        <p:nvGrpSpPr>
          <p:cNvPr id="79" name="Grupo 78"/>
          <p:cNvGrpSpPr/>
          <p:nvPr/>
        </p:nvGrpSpPr>
        <p:grpSpPr>
          <a:xfrm>
            <a:off x="7298021" y="3200646"/>
            <a:ext cx="1609859" cy="793966"/>
            <a:chOff x="7298021" y="3200646"/>
            <a:chExt cx="1609859" cy="793966"/>
          </a:xfrm>
        </p:grpSpPr>
        <p:sp>
          <p:nvSpPr>
            <p:cNvPr id="38" name="Rectángulo redondeado 37">
              <a:hlinkClick r:id="rId9" action="ppaction://hlinksldjump"/>
            </p:cNvPr>
            <p:cNvSpPr/>
            <p:nvPr/>
          </p:nvSpPr>
          <p:spPr>
            <a:xfrm>
              <a:off x="7298021" y="3234759"/>
              <a:ext cx="1609859" cy="759853"/>
            </a:xfrm>
            <a:prstGeom prst="roundRec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8" name="Rectángulo 47"/>
            <p:cNvSpPr/>
            <p:nvPr/>
          </p:nvSpPr>
          <p:spPr>
            <a:xfrm>
              <a:off x="7432504" y="3200646"/>
              <a:ext cx="142599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4000" b="1" dirty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</a:rPr>
                <a:t>2</a:t>
              </a:r>
              <a:r>
                <a:rPr lang="es-ES" sz="4000" b="1" cap="none" spc="0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/>
                </a:rPr>
                <a:t>00</a:t>
              </a:r>
              <a:endParaRPr lang="es-E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endParaRPr>
            </a:p>
          </p:txBody>
        </p:sp>
      </p:grpSp>
      <p:grpSp>
        <p:nvGrpSpPr>
          <p:cNvPr id="74" name="Grupo 73"/>
          <p:cNvGrpSpPr/>
          <p:nvPr/>
        </p:nvGrpSpPr>
        <p:grpSpPr>
          <a:xfrm>
            <a:off x="5570108" y="3260742"/>
            <a:ext cx="1609859" cy="761757"/>
            <a:chOff x="5570108" y="3260742"/>
            <a:chExt cx="1609859" cy="761757"/>
          </a:xfrm>
        </p:grpSpPr>
        <p:sp>
          <p:nvSpPr>
            <p:cNvPr id="32" name="Rectángulo redondeado 31">
              <a:hlinkClick r:id="rId10" action="ppaction://hlinksldjump"/>
            </p:cNvPr>
            <p:cNvSpPr/>
            <p:nvPr/>
          </p:nvSpPr>
          <p:spPr>
            <a:xfrm>
              <a:off x="5570108" y="3262646"/>
              <a:ext cx="1609859" cy="759853"/>
            </a:xfrm>
            <a:prstGeom prst="roundRec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49" name="Rectángulo 48"/>
            <p:cNvSpPr/>
            <p:nvPr/>
          </p:nvSpPr>
          <p:spPr>
            <a:xfrm>
              <a:off x="5662041" y="3260742"/>
              <a:ext cx="142599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4000" b="1" dirty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</a:rPr>
                <a:t>2</a:t>
              </a:r>
              <a:r>
                <a:rPr lang="es-ES" sz="4000" b="1" cap="none" spc="0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/>
                </a:rPr>
                <a:t>00</a:t>
              </a:r>
              <a:endParaRPr lang="es-E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endParaRPr>
            </a:p>
          </p:txBody>
        </p:sp>
      </p:grpSp>
      <p:grpSp>
        <p:nvGrpSpPr>
          <p:cNvPr id="65" name="Grupo 64"/>
          <p:cNvGrpSpPr/>
          <p:nvPr/>
        </p:nvGrpSpPr>
        <p:grpSpPr>
          <a:xfrm>
            <a:off x="3769213" y="3303393"/>
            <a:ext cx="1609859" cy="759853"/>
            <a:chOff x="3769213" y="3303393"/>
            <a:chExt cx="1609859" cy="759853"/>
          </a:xfrm>
        </p:grpSpPr>
        <p:sp>
          <p:nvSpPr>
            <p:cNvPr id="27" name="Rectángulo redondeado 26">
              <a:hlinkClick r:id="rId11" action="ppaction://hlinksldjump"/>
            </p:cNvPr>
            <p:cNvSpPr/>
            <p:nvPr/>
          </p:nvSpPr>
          <p:spPr>
            <a:xfrm>
              <a:off x="3769213" y="3303393"/>
              <a:ext cx="1609859" cy="759853"/>
            </a:xfrm>
            <a:prstGeom prst="roundRec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50" name="Rectángulo 49"/>
            <p:cNvSpPr/>
            <p:nvPr/>
          </p:nvSpPr>
          <p:spPr>
            <a:xfrm>
              <a:off x="3893688" y="3310073"/>
              <a:ext cx="142599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4000" b="1" dirty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</a:rPr>
                <a:t>2</a:t>
              </a:r>
              <a:r>
                <a:rPr lang="es-ES" sz="4000" b="1" cap="none" spc="0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/>
                </a:rPr>
                <a:t>00</a:t>
              </a:r>
              <a:endParaRPr lang="es-E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endParaRPr>
            </a:p>
          </p:txBody>
        </p:sp>
      </p:grpSp>
      <p:grpSp>
        <p:nvGrpSpPr>
          <p:cNvPr id="16" name="Grupo 15"/>
          <p:cNvGrpSpPr/>
          <p:nvPr/>
        </p:nvGrpSpPr>
        <p:grpSpPr>
          <a:xfrm>
            <a:off x="1942562" y="3280644"/>
            <a:ext cx="1609859" cy="781548"/>
            <a:chOff x="1942562" y="3280644"/>
            <a:chExt cx="1609859" cy="781548"/>
          </a:xfrm>
        </p:grpSpPr>
        <p:sp>
          <p:nvSpPr>
            <p:cNvPr id="24" name="Rectángulo redondeado 23">
              <a:hlinkClick r:id="rId12" action="ppaction://hlinksldjump"/>
            </p:cNvPr>
            <p:cNvSpPr/>
            <p:nvPr/>
          </p:nvSpPr>
          <p:spPr>
            <a:xfrm>
              <a:off x="1942562" y="3302339"/>
              <a:ext cx="1609859" cy="759853"/>
            </a:xfrm>
            <a:prstGeom prst="roundRec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51" name="Rectángulo 50"/>
            <p:cNvSpPr/>
            <p:nvPr/>
          </p:nvSpPr>
          <p:spPr>
            <a:xfrm>
              <a:off x="2031292" y="3280644"/>
              <a:ext cx="142599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4000" b="1" dirty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</a:rPr>
                <a:t>2</a:t>
              </a:r>
              <a:r>
                <a:rPr lang="es-ES" sz="4000" b="1" cap="none" spc="0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/>
                </a:rPr>
                <a:t>00</a:t>
              </a:r>
              <a:endParaRPr lang="es-E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endParaRPr>
            </a:p>
          </p:txBody>
        </p:sp>
      </p:grpSp>
      <p:grpSp>
        <p:nvGrpSpPr>
          <p:cNvPr id="13" name="Grupo 12"/>
          <p:cNvGrpSpPr/>
          <p:nvPr/>
        </p:nvGrpSpPr>
        <p:grpSpPr>
          <a:xfrm>
            <a:off x="147032" y="5003166"/>
            <a:ext cx="1609859" cy="792259"/>
            <a:chOff x="147032" y="5003166"/>
            <a:chExt cx="1609859" cy="792259"/>
          </a:xfrm>
        </p:grpSpPr>
        <p:sp>
          <p:nvSpPr>
            <p:cNvPr id="19" name="Rectángulo redondeado 18">
              <a:hlinkClick r:id="rId13" action="ppaction://hlinksldjump"/>
            </p:cNvPr>
            <p:cNvSpPr/>
            <p:nvPr/>
          </p:nvSpPr>
          <p:spPr>
            <a:xfrm>
              <a:off x="147032" y="5035572"/>
              <a:ext cx="1609859" cy="759853"/>
            </a:xfrm>
            <a:prstGeom prst="roundRec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53" name="Rectángulo 52"/>
            <p:cNvSpPr/>
            <p:nvPr/>
          </p:nvSpPr>
          <p:spPr>
            <a:xfrm>
              <a:off x="238965" y="5003166"/>
              <a:ext cx="142599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4000" b="1" dirty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</a:rPr>
                <a:t>4</a:t>
              </a:r>
              <a:r>
                <a:rPr lang="es-ES" sz="4000" b="1" cap="none" spc="0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/>
                </a:rPr>
                <a:t>00</a:t>
              </a:r>
              <a:endParaRPr lang="es-E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endParaRPr>
            </a:p>
          </p:txBody>
        </p:sp>
      </p:grpSp>
      <p:grpSp>
        <p:nvGrpSpPr>
          <p:cNvPr id="80" name="Grupo 79"/>
          <p:cNvGrpSpPr/>
          <p:nvPr/>
        </p:nvGrpSpPr>
        <p:grpSpPr>
          <a:xfrm>
            <a:off x="7306607" y="4107202"/>
            <a:ext cx="1609859" cy="759853"/>
            <a:chOff x="7306607" y="4107202"/>
            <a:chExt cx="1609859" cy="759853"/>
          </a:xfrm>
        </p:grpSpPr>
        <p:sp>
          <p:nvSpPr>
            <p:cNvPr id="39" name="Rectángulo redondeado 38">
              <a:hlinkClick r:id="rId14" action="ppaction://hlinksldjump"/>
            </p:cNvPr>
            <p:cNvSpPr/>
            <p:nvPr/>
          </p:nvSpPr>
          <p:spPr>
            <a:xfrm>
              <a:off x="7306607" y="4107202"/>
              <a:ext cx="1609859" cy="759853"/>
            </a:xfrm>
            <a:prstGeom prst="roundRec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54" name="Rectángulo 53"/>
            <p:cNvSpPr/>
            <p:nvPr/>
          </p:nvSpPr>
          <p:spPr>
            <a:xfrm>
              <a:off x="7481888" y="4112902"/>
              <a:ext cx="142599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4000" b="1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</a:rPr>
                <a:t>3</a:t>
              </a:r>
              <a:r>
                <a:rPr lang="es-ES" sz="4000" b="1" cap="none" spc="0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/>
                </a:rPr>
                <a:t>00</a:t>
              </a:r>
              <a:endParaRPr lang="es-E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endParaRPr>
            </a:p>
          </p:txBody>
        </p:sp>
      </p:grpSp>
      <p:grpSp>
        <p:nvGrpSpPr>
          <p:cNvPr id="75" name="Grupo 74"/>
          <p:cNvGrpSpPr/>
          <p:nvPr/>
        </p:nvGrpSpPr>
        <p:grpSpPr>
          <a:xfrm>
            <a:off x="5559377" y="4088364"/>
            <a:ext cx="1620748" cy="765814"/>
            <a:chOff x="5559377" y="4088364"/>
            <a:chExt cx="1620748" cy="765814"/>
          </a:xfrm>
        </p:grpSpPr>
        <p:sp>
          <p:nvSpPr>
            <p:cNvPr id="33" name="Rectángulo redondeado 32">
              <a:hlinkClick r:id="rId15" action="ppaction://hlinksldjump"/>
            </p:cNvPr>
            <p:cNvSpPr/>
            <p:nvPr/>
          </p:nvSpPr>
          <p:spPr>
            <a:xfrm>
              <a:off x="5559377" y="4094325"/>
              <a:ext cx="1620748" cy="759853"/>
            </a:xfrm>
            <a:prstGeom prst="roundRec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55" name="Rectángulo 54"/>
            <p:cNvSpPr/>
            <p:nvPr/>
          </p:nvSpPr>
          <p:spPr>
            <a:xfrm>
              <a:off x="5647742" y="4088364"/>
              <a:ext cx="1435637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4000" b="1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</a:rPr>
                <a:t>3</a:t>
              </a:r>
              <a:r>
                <a:rPr lang="es-ES" sz="4000" b="1" cap="none" spc="0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/>
                </a:rPr>
                <a:t>00</a:t>
              </a:r>
              <a:endParaRPr lang="es-E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endParaRPr>
            </a:p>
          </p:txBody>
        </p:sp>
      </p:grpSp>
      <p:grpSp>
        <p:nvGrpSpPr>
          <p:cNvPr id="70" name="Grupo 69"/>
          <p:cNvGrpSpPr/>
          <p:nvPr/>
        </p:nvGrpSpPr>
        <p:grpSpPr>
          <a:xfrm>
            <a:off x="3771354" y="4102901"/>
            <a:ext cx="1609859" cy="799618"/>
            <a:chOff x="3771354" y="4102901"/>
            <a:chExt cx="1609859" cy="799618"/>
          </a:xfrm>
        </p:grpSpPr>
        <p:sp>
          <p:nvSpPr>
            <p:cNvPr id="28" name="Rectángulo redondeado 27">
              <a:hlinkClick r:id="rId16" action="ppaction://hlinksldjump"/>
            </p:cNvPr>
            <p:cNvSpPr/>
            <p:nvPr/>
          </p:nvSpPr>
          <p:spPr>
            <a:xfrm>
              <a:off x="3771354" y="4142666"/>
              <a:ext cx="1609859" cy="759853"/>
            </a:xfrm>
            <a:prstGeom prst="roundRec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56" name="Rectángulo 55"/>
            <p:cNvSpPr/>
            <p:nvPr/>
          </p:nvSpPr>
          <p:spPr>
            <a:xfrm>
              <a:off x="3883684" y="4102901"/>
              <a:ext cx="142599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4000" b="1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</a:rPr>
                <a:t>3</a:t>
              </a:r>
              <a:r>
                <a:rPr lang="es-ES" sz="4000" b="1" cap="none" spc="0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/>
                </a:rPr>
                <a:t>00</a:t>
              </a:r>
              <a:endParaRPr lang="es-E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endParaRPr>
            </a:p>
          </p:txBody>
        </p:sp>
      </p:grpSp>
      <p:grpSp>
        <p:nvGrpSpPr>
          <p:cNvPr id="36" name="Grupo 35"/>
          <p:cNvGrpSpPr/>
          <p:nvPr/>
        </p:nvGrpSpPr>
        <p:grpSpPr>
          <a:xfrm>
            <a:off x="1972608" y="4144344"/>
            <a:ext cx="1609859" cy="762552"/>
            <a:chOff x="1972608" y="4144344"/>
            <a:chExt cx="1609859" cy="762552"/>
          </a:xfrm>
        </p:grpSpPr>
        <p:sp>
          <p:nvSpPr>
            <p:cNvPr id="23" name="Rectángulo redondeado 22">
              <a:hlinkClick r:id="rId17" action="ppaction://hlinksldjump"/>
            </p:cNvPr>
            <p:cNvSpPr/>
            <p:nvPr/>
          </p:nvSpPr>
          <p:spPr>
            <a:xfrm>
              <a:off x="1972608" y="4147043"/>
              <a:ext cx="1609859" cy="759853"/>
            </a:xfrm>
            <a:prstGeom prst="roundRec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57" name="Rectángulo 56"/>
            <p:cNvSpPr/>
            <p:nvPr/>
          </p:nvSpPr>
          <p:spPr>
            <a:xfrm>
              <a:off x="2025210" y="4144344"/>
              <a:ext cx="142599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4000" b="1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</a:rPr>
                <a:t>3</a:t>
              </a:r>
              <a:r>
                <a:rPr lang="es-ES" sz="4000" b="1" cap="none" spc="0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/>
                </a:rPr>
                <a:t>00</a:t>
              </a:r>
              <a:endParaRPr lang="es-E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endParaRPr>
            </a:p>
          </p:txBody>
        </p:sp>
      </p:grpSp>
      <p:grpSp>
        <p:nvGrpSpPr>
          <p:cNvPr id="14" name="Grupo 13"/>
          <p:cNvGrpSpPr/>
          <p:nvPr/>
        </p:nvGrpSpPr>
        <p:grpSpPr>
          <a:xfrm>
            <a:off x="147032" y="5863940"/>
            <a:ext cx="1609859" cy="798679"/>
            <a:chOff x="147032" y="5863940"/>
            <a:chExt cx="1609859" cy="798679"/>
          </a:xfrm>
        </p:grpSpPr>
        <p:sp>
          <p:nvSpPr>
            <p:cNvPr id="20" name="Rectángulo redondeado 19">
              <a:hlinkClick r:id="rId18" action="ppaction://hlinksldjump"/>
            </p:cNvPr>
            <p:cNvSpPr/>
            <p:nvPr/>
          </p:nvSpPr>
          <p:spPr>
            <a:xfrm>
              <a:off x="147032" y="5902766"/>
              <a:ext cx="1609859" cy="759853"/>
            </a:xfrm>
            <a:prstGeom prst="roundRec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58" name="Rectángulo 57"/>
            <p:cNvSpPr/>
            <p:nvPr/>
          </p:nvSpPr>
          <p:spPr>
            <a:xfrm>
              <a:off x="211422" y="5863940"/>
              <a:ext cx="142599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4000" b="1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</a:rPr>
                <a:t>5</a:t>
              </a:r>
              <a:r>
                <a:rPr lang="es-ES" sz="4000" b="1" cap="none" spc="0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/>
                </a:rPr>
                <a:t>00</a:t>
              </a:r>
              <a:endParaRPr lang="es-E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endParaRPr>
            </a:p>
          </p:txBody>
        </p:sp>
      </p:grpSp>
      <p:grpSp>
        <p:nvGrpSpPr>
          <p:cNvPr id="81" name="Grupo 80"/>
          <p:cNvGrpSpPr/>
          <p:nvPr/>
        </p:nvGrpSpPr>
        <p:grpSpPr>
          <a:xfrm>
            <a:off x="7298021" y="4939079"/>
            <a:ext cx="1609859" cy="759853"/>
            <a:chOff x="7298021" y="4939079"/>
            <a:chExt cx="1609859" cy="759853"/>
          </a:xfrm>
        </p:grpSpPr>
        <p:sp>
          <p:nvSpPr>
            <p:cNvPr id="40" name="Rectángulo redondeado 39">
              <a:hlinkClick r:id="rId19" action="ppaction://hlinksldjump"/>
            </p:cNvPr>
            <p:cNvSpPr/>
            <p:nvPr/>
          </p:nvSpPr>
          <p:spPr>
            <a:xfrm>
              <a:off x="7298021" y="4939079"/>
              <a:ext cx="1609859" cy="759853"/>
            </a:xfrm>
            <a:prstGeom prst="roundRec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59" name="Rectángulo 58"/>
            <p:cNvSpPr/>
            <p:nvPr/>
          </p:nvSpPr>
          <p:spPr>
            <a:xfrm>
              <a:off x="7450780" y="4946420"/>
              <a:ext cx="142599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4000" b="1" dirty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</a:rPr>
                <a:t>4</a:t>
              </a:r>
              <a:r>
                <a:rPr lang="es-ES" sz="4000" b="1" cap="none" spc="0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/>
                </a:rPr>
                <a:t>00</a:t>
              </a:r>
              <a:endParaRPr lang="es-E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endParaRPr>
            </a:p>
          </p:txBody>
        </p:sp>
      </p:grpSp>
      <p:grpSp>
        <p:nvGrpSpPr>
          <p:cNvPr id="76" name="Grupo 75"/>
          <p:cNvGrpSpPr/>
          <p:nvPr/>
        </p:nvGrpSpPr>
        <p:grpSpPr>
          <a:xfrm>
            <a:off x="5559377" y="4935580"/>
            <a:ext cx="1609859" cy="763353"/>
            <a:chOff x="5559377" y="4935580"/>
            <a:chExt cx="1609859" cy="763353"/>
          </a:xfrm>
        </p:grpSpPr>
        <p:sp>
          <p:nvSpPr>
            <p:cNvPr id="34" name="Rectángulo redondeado 33">
              <a:hlinkClick r:id="rId20" action="ppaction://hlinksldjump"/>
            </p:cNvPr>
            <p:cNvSpPr/>
            <p:nvPr/>
          </p:nvSpPr>
          <p:spPr>
            <a:xfrm>
              <a:off x="5559377" y="4939080"/>
              <a:ext cx="1609859" cy="759853"/>
            </a:xfrm>
            <a:prstGeom prst="roundRec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60" name="Rectángulo 59"/>
            <p:cNvSpPr/>
            <p:nvPr/>
          </p:nvSpPr>
          <p:spPr>
            <a:xfrm>
              <a:off x="5682436" y="4935580"/>
              <a:ext cx="142599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4000" b="1" dirty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</a:rPr>
                <a:t>4</a:t>
              </a:r>
              <a:r>
                <a:rPr lang="es-ES" sz="4000" b="1" cap="none" spc="0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/>
                </a:rPr>
                <a:t>00</a:t>
              </a:r>
              <a:endParaRPr lang="es-E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endParaRPr>
            </a:p>
          </p:txBody>
        </p:sp>
      </p:grpSp>
      <p:grpSp>
        <p:nvGrpSpPr>
          <p:cNvPr id="71" name="Grupo 70"/>
          <p:cNvGrpSpPr/>
          <p:nvPr/>
        </p:nvGrpSpPr>
        <p:grpSpPr>
          <a:xfrm>
            <a:off x="3769214" y="4956833"/>
            <a:ext cx="1609859" cy="797839"/>
            <a:chOff x="3769214" y="4956833"/>
            <a:chExt cx="1609859" cy="797839"/>
          </a:xfrm>
        </p:grpSpPr>
        <p:sp>
          <p:nvSpPr>
            <p:cNvPr id="29" name="Rectángulo redondeado 28">
              <a:hlinkClick r:id="rId21" action="ppaction://hlinksldjump"/>
            </p:cNvPr>
            <p:cNvSpPr/>
            <p:nvPr/>
          </p:nvSpPr>
          <p:spPr>
            <a:xfrm>
              <a:off x="3769214" y="4994819"/>
              <a:ext cx="1609859" cy="759853"/>
            </a:xfrm>
            <a:prstGeom prst="roundRec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61" name="Rectángulo 60"/>
            <p:cNvSpPr/>
            <p:nvPr/>
          </p:nvSpPr>
          <p:spPr>
            <a:xfrm>
              <a:off x="3899320" y="4956833"/>
              <a:ext cx="142599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4000" b="1" dirty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</a:rPr>
                <a:t>4</a:t>
              </a:r>
              <a:r>
                <a:rPr lang="es-ES" sz="4000" b="1" cap="none" spc="0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/>
                </a:rPr>
                <a:t>00</a:t>
              </a:r>
              <a:endParaRPr lang="es-E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endParaRPr>
            </a:p>
          </p:txBody>
        </p:sp>
      </p:grpSp>
      <p:grpSp>
        <p:nvGrpSpPr>
          <p:cNvPr id="52" name="Grupo 51"/>
          <p:cNvGrpSpPr/>
          <p:nvPr/>
        </p:nvGrpSpPr>
        <p:grpSpPr>
          <a:xfrm>
            <a:off x="1979050" y="4991747"/>
            <a:ext cx="1609859" cy="762925"/>
            <a:chOff x="1979050" y="4991747"/>
            <a:chExt cx="1609859" cy="762925"/>
          </a:xfrm>
        </p:grpSpPr>
        <p:sp>
          <p:nvSpPr>
            <p:cNvPr id="22" name="Rectángulo redondeado 21">
              <a:hlinkClick r:id="rId22" action="ppaction://hlinksldjump"/>
            </p:cNvPr>
            <p:cNvSpPr/>
            <p:nvPr/>
          </p:nvSpPr>
          <p:spPr>
            <a:xfrm>
              <a:off x="1979050" y="4994819"/>
              <a:ext cx="1609859" cy="759853"/>
            </a:xfrm>
            <a:prstGeom prst="roundRec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62" name="Rectángulo 61"/>
            <p:cNvSpPr/>
            <p:nvPr/>
          </p:nvSpPr>
          <p:spPr>
            <a:xfrm>
              <a:off x="2032261" y="4991747"/>
              <a:ext cx="142599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4000" b="1" dirty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</a:rPr>
                <a:t>4</a:t>
              </a:r>
              <a:r>
                <a:rPr lang="es-ES" sz="4000" b="1" cap="none" spc="0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/>
                </a:rPr>
                <a:t>00</a:t>
              </a:r>
              <a:endParaRPr lang="es-E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endParaRPr>
            </a:p>
          </p:txBody>
        </p:sp>
      </p:grpSp>
      <p:grpSp>
        <p:nvGrpSpPr>
          <p:cNvPr id="82" name="Grupo 81"/>
          <p:cNvGrpSpPr/>
          <p:nvPr/>
        </p:nvGrpSpPr>
        <p:grpSpPr>
          <a:xfrm>
            <a:off x="7310903" y="5795425"/>
            <a:ext cx="1609859" cy="759853"/>
            <a:chOff x="7310903" y="5795425"/>
            <a:chExt cx="1609859" cy="759853"/>
          </a:xfrm>
        </p:grpSpPr>
        <p:sp>
          <p:nvSpPr>
            <p:cNvPr id="41" name="Rectángulo redondeado 40">
              <a:hlinkClick r:id="rId23" action="ppaction://hlinksldjump"/>
            </p:cNvPr>
            <p:cNvSpPr/>
            <p:nvPr/>
          </p:nvSpPr>
          <p:spPr>
            <a:xfrm>
              <a:off x="7310903" y="5795425"/>
              <a:ext cx="1609859" cy="759853"/>
            </a:xfrm>
            <a:prstGeom prst="roundRec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66" name="Rectángulo 65"/>
            <p:cNvSpPr/>
            <p:nvPr/>
          </p:nvSpPr>
          <p:spPr>
            <a:xfrm>
              <a:off x="7488143" y="5811522"/>
              <a:ext cx="142599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4000" b="1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</a:rPr>
                <a:t>5</a:t>
              </a:r>
              <a:r>
                <a:rPr lang="es-ES" sz="4000" b="1" cap="none" spc="0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/>
                </a:rPr>
                <a:t>00</a:t>
              </a:r>
              <a:endParaRPr lang="es-E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endParaRPr>
            </a:p>
          </p:txBody>
        </p:sp>
      </p:grpSp>
      <p:grpSp>
        <p:nvGrpSpPr>
          <p:cNvPr id="77" name="Grupo 76"/>
          <p:cNvGrpSpPr/>
          <p:nvPr/>
        </p:nvGrpSpPr>
        <p:grpSpPr>
          <a:xfrm>
            <a:off x="5564494" y="5795425"/>
            <a:ext cx="1609859" cy="763926"/>
            <a:chOff x="5564494" y="5795425"/>
            <a:chExt cx="1609859" cy="763926"/>
          </a:xfrm>
        </p:grpSpPr>
        <p:sp>
          <p:nvSpPr>
            <p:cNvPr id="35" name="Rectángulo redondeado 34">
              <a:hlinkClick r:id="rId24" action="ppaction://hlinksldjump"/>
            </p:cNvPr>
            <p:cNvSpPr/>
            <p:nvPr/>
          </p:nvSpPr>
          <p:spPr>
            <a:xfrm>
              <a:off x="5564494" y="5799498"/>
              <a:ext cx="1609859" cy="759853"/>
            </a:xfrm>
            <a:prstGeom prst="roundRec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67" name="Rectángulo 66"/>
            <p:cNvSpPr/>
            <p:nvPr/>
          </p:nvSpPr>
          <p:spPr>
            <a:xfrm>
              <a:off x="5701045" y="5795425"/>
              <a:ext cx="142599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4000" b="1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</a:rPr>
                <a:t>5</a:t>
              </a:r>
              <a:r>
                <a:rPr lang="es-ES" sz="4000" b="1" cap="none" spc="0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/>
                </a:rPr>
                <a:t>00</a:t>
              </a:r>
              <a:endParaRPr lang="es-E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endParaRPr>
            </a:p>
          </p:txBody>
        </p:sp>
      </p:grpSp>
      <p:grpSp>
        <p:nvGrpSpPr>
          <p:cNvPr id="72" name="Grupo 71"/>
          <p:cNvGrpSpPr/>
          <p:nvPr/>
        </p:nvGrpSpPr>
        <p:grpSpPr>
          <a:xfrm>
            <a:off x="3815839" y="5859820"/>
            <a:ext cx="1609859" cy="759853"/>
            <a:chOff x="3815839" y="5859820"/>
            <a:chExt cx="1609859" cy="759853"/>
          </a:xfrm>
        </p:grpSpPr>
        <p:sp>
          <p:nvSpPr>
            <p:cNvPr id="30" name="Rectángulo redondeado 29"/>
            <p:cNvSpPr/>
            <p:nvPr/>
          </p:nvSpPr>
          <p:spPr>
            <a:xfrm>
              <a:off x="3815839" y="5859820"/>
              <a:ext cx="1609859" cy="759853"/>
            </a:xfrm>
            <a:prstGeom prst="roundRec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68" name="Rectángulo 67">
              <a:hlinkClick r:id="rId25" action="ppaction://hlinksldjump"/>
            </p:cNvPr>
            <p:cNvSpPr/>
            <p:nvPr/>
          </p:nvSpPr>
          <p:spPr>
            <a:xfrm>
              <a:off x="3912867" y="5881457"/>
              <a:ext cx="142599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4000" b="1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</a:rPr>
                <a:t>5</a:t>
              </a:r>
              <a:r>
                <a:rPr lang="es-ES" sz="4000" b="1" cap="none" spc="0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/>
                </a:rPr>
                <a:t>00</a:t>
              </a:r>
              <a:endParaRPr lang="es-E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endParaRPr>
            </a:p>
          </p:txBody>
        </p:sp>
      </p:grpSp>
      <p:grpSp>
        <p:nvGrpSpPr>
          <p:cNvPr id="63" name="Grupo 62"/>
          <p:cNvGrpSpPr/>
          <p:nvPr/>
        </p:nvGrpSpPr>
        <p:grpSpPr>
          <a:xfrm>
            <a:off x="2004808" y="5842194"/>
            <a:ext cx="1609859" cy="773133"/>
            <a:chOff x="2004808" y="5842194"/>
            <a:chExt cx="1609859" cy="773133"/>
          </a:xfrm>
        </p:grpSpPr>
        <p:sp>
          <p:nvSpPr>
            <p:cNvPr id="21" name="Rectángulo redondeado 20">
              <a:hlinkClick r:id="rId26" action="ppaction://hlinksldjump"/>
            </p:cNvPr>
            <p:cNvSpPr/>
            <p:nvPr/>
          </p:nvSpPr>
          <p:spPr>
            <a:xfrm>
              <a:off x="2004808" y="5855474"/>
              <a:ext cx="1609859" cy="759853"/>
            </a:xfrm>
            <a:prstGeom prst="roundRect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69" name="Rectángulo 68"/>
            <p:cNvSpPr/>
            <p:nvPr/>
          </p:nvSpPr>
          <p:spPr>
            <a:xfrm>
              <a:off x="2052124" y="5842194"/>
              <a:ext cx="1425992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ES" sz="4000" b="1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</a:rPr>
                <a:t>5</a:t>
              </a:r>
              <a:r>
                <a:rPr lang="es-ES" sz="4000" b="1" cap="none" spc="0" dirty="0" smtClean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/>
                </a:rPr>
                <a:t>00</a:t>
              </a:r>
              <a:endParaRPr lang="es-E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7578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577662" y="2230071"/>
            <a:ext cx="6767848" cy="1337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I ___________my teeth three times yesterday. (clean)</a:t>
            </a:r>
            <a:endParaRPr lang="es-MX" sz="4000" dirty="0"/>
          </a:p>
        </p:txBody>
      </p:sp>
      <p:sp>
        <p:nvSpPr>
          <p:cNvPr id="3" name="Redondear rectángulo de esquina diagonal 2">
            <a:hlinkClick r:id="rId2" action="ppaction://hlinksldjump"/>
          </p:cNvPr>
          <p:cNvSpPr/>
          <p:nvPr/>
        </p:nvSpPr>
        <p:spPr>
          <a:xfrm>
            <a:off x="727657" y="5834130"/>
            <a:ext cx="1938270" cy="86932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/>
              <a:t>MENU</a:t>
            </a: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4161209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76141" y="2590682"/>
            <a:ext cx="806861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It was hot in the room, so I ______ the window and ______on the AC (open, turn)</a:t>
            </a:r>
            <a:endParaRPr lang="es-MX" sz="4000" dirty="0"/>
          </a:p>
        </p:txBody>
      </p:sp>
      <p:sp>
        <p:nvSpPr>
          <p:cNvPr id="3" name="Redondear rectángulo de esquina diagonal 2">
            <a:hlinkClick r:id="rId2" action="ppaction://hlinksldjump"/>
          </p:cNvPr>
          <p:cNvSpPr/>
          <p:nvPr/>
        </p:nvSpPr>
        <p:spPr>
          <a:xfrm>
            <a:off x="727657" y="5834130"/>
            <a:ext cx="1938270" cy="86932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/>
              <a:t>MENU</a:t>
            </a: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65928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14776" y="2294466"/>
            <a:ext cx="773376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262626"/>
                </a:solidFill>
                <a:latin typeface="Times New Roman" panose="02020603050405020304" pitchFamily="18" charset="0"/>
              </a:rPr>
              <a:t>Anne's grandfather _______ when he was 90 years old. (live, die)</a:t>
            </a:r>
            <a:endParaRPr lang="es-MX" sz="4000" dirty="0"/>
          </a:p>
        </p:txBody>
      </p:sp>
      <p:sp>
        <p:nvSpPr>
          <p:cNvPr id="3" name="Redondear rectángulo de esquina diagonal 2">
            <a:hlinkClick r:id="rId2" action="ppaction://hlinksldjump"/>
          </p:cNvPr>
          <p:cNvSpPr/>
          <p:nvPr/>
        </p:nvSpPr>
        <p:spPr>
          <a:xfrm>
            <a:off x="727657" y="5834130"/>
            <a:ext cx="1938270" cy="86932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/>
              <a:t>MENU</a:t>
            </a: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283542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1" id="{40EF26CC-2B0E-4340-926D-D358EA10074E}" vid="{07351E3D-ACB0-479B-AB9F-2E1FE40F35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platillap1</Template>
  <TotalTime>165</TotalTime>
  <Words>466</Words>
  <Application>Microsoft Office PowerPoint</Application>
  <PresentationFormat>Presentación en pantalla (4:3)</PresentationFormat>
  <Paragraphs>95</Paragraphs>
  <Slides>32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9" baseType="lpstr">
      <vt:lpstr>Arial</vt:lpstr>
      <vt:lpstr>Calibri</vt:lpstr>
      <vt:lpstr>Calibri Light</vt:lpstr>
      <vt:lpstr>CoolveticaRg-Regular</vt:lpstr>
      <vt:lpstr>Helvetica</vt:lpstr>
      <vt:lpstr>Times New Roman</vt:lpstr>
      <vt:lpstr>Tema de Office</vt:lpstr>
      <vt:lpstr>Presentación de PowerPoint</vt:lpstr>
      <vt:lpstr>Academia: Idiomas  Profesor: L.E.L.I Dechadira N. Mendoza Zarazúa   Periodo: Enero-Junio 2016</vt:lpstr>
      <vt:lpstr>Past tense jeopardy</vt:lpstr>
      <vt:lpstr>Resumen (abstract)</vt:lpstr>
      <vt:lpstr>Presentación de PowerPoint</vt:lpstr>
      <vt:lpstr>“Past tense Jeopardy”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Nacime</dc:creator>
  <cp:lastModifiedBy>Nacime</cp:lastModifiedBy>
  <cp:revision>21</cp:revision>
  <dcterms:created xsi:type="dcterms:W3CDTF">2016-03-31T18:05:27Z</dcterms:created>
  <dcterms:modified xsi:type="dcterms:W3CDTF">2016-04-19T18:06:05Z</dcterms:modified>
</cp:coreProperties>
</file>