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2" r:id="rId6"/>
    <p:sldId id="271" r:id="rId7"/>
    <p:sldId id="261" r:id="rId8"/>
    <p:sldId id="273" r:id="rId9"/>
    <p:sldId id="263" r:id="rId10"/>
    <p:sldId id="26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7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19/05/2016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8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19/05/2016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117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19/05/2016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98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19/05/2016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72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19/05/2016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8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19/05/2016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776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19/05/2016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10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19/05/2016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77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19/05/2016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88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19/05/2016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32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19/05/2016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368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A2129-662C-406B-8A70-C5DFFE3F68AD}" type="datetimeFigureOut">
              <a:rPr lang="es-MX" smtClean="0"/>
              <a:t>19/05/2016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1" descr="logo prepa1-0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7" y="0"/>
            <a:ext cx="1983090" cy="1139275"/>
          </a:xfrm>
          <a:prstGeom prst="rect">
            <a:avLst/>
          </a:prstGeom>
        </p:spPr>
      </p:pic>
      <p:pic>
        <p:nvPicPr>
          <p:cNvPr id="10" name="Picture 2" descr="logo prepa1-0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20" y="5373076"/>
            <a:ext cx="2403760" cy="12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0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7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gradecimi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40" y="1251068"/>
            <a:ext cx="5837274" cy="419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5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95400" y="1543050"/>
            <a:ext cx="68484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lgerian" pitchFamily="82" charset="0"/>
              </a:rPr>
              <a:t>ARTE MEXICANO</a:t>
            </a:r>
          </a:p>
          <a:p>
            <a:endParaRPr lang="es-MX" sz="2400" dirty="0" smtClean="0">
              <a:latin typeface="Algerian" pitchFamily="82" charset="0"/>
            </a:endParaRPr>
          </a:p>
          <a:p>
            <a:endParaRPr lang="es-MX" sz="2400" dirty="0">
              <a:latin typeface="Algerian" pitchFamily="82" charset="0"/>
            </a:endParaRPr>
          </a:p>
          <a:p>
            <a:r>
              <a:rPr lang="es-MX" sz="2400" dirty="0" smtClean="0">
                <a:latin typeface="Algerian" pitchFamily="82" charset="0"/>
              </a:rPr>
              <a:t>UNIDAD 1 </a:t>
            </a:r>
          </a:p>
          <a:p>
            <a:endParaRPr lang="es-MX" sz="2400" dirty="0">
              <a:latin typeface="Algerian" pitchFamily="82" charset="0"/>
            </a:endParaRPr>
          </a:p>
          <a:p>
            <a:r>
              <a:rPr lang="es-MX" sz="2400" dirty="0" smtClean="0">
                <a:latin typeface="Algerian" pitchFamily="82" charset="0"/>
              </a:rPr>
              <a:t>Primeras aldeas: mapa mental y conceptual</a:t>
            </a:r>
            <a:endParaRPr lang="es-MX" sz="2400" dirty="0">
              <a:latin typeface="Algerian" pitchFamily="82" charset="0"/>
            </a:endParaRPr>
          </a:p>
          <a:p>
            <a:endParaRPr lang="es-MX" sz="2400" dirty="0" smtClean="0">
              <a:latin typeface="Algerian" pitchFamily="82" charset="0"/>
            </a:endParaRPr>
          </a:p>
          <a:p>
            <a:r>
              <a:rPr lang="es-MX" sz="2400" dirty="0" smtClean="0">
                <a:latin typeface="Algerian" pitchFamily="82" charset="0"/>
              </a:rPr>
              <a:t>Mtra. CRISTINA VELÁZQUEZ REYES</a:t>
            </a:r>
          </a:p>
          <a:p>
            <a:endParaRPr lang="es-MX" sz="24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0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4412" cy="895256"/>
          </a:xfrm>
        </p:spPr>
        <p:txBody>
          <a:bodyPr>
            <a:noAutofit/>
          </a:bodyPr>
          <a:lstStyle/>
          <a:p>
            <a:pPr algn="r"/>
            <a:r>
              <a:rPr lang="en-US" sz="3600" dirty="0" err="1" smtClean="0">
                <a:solidFill>
                  <a:srgbClr val="FF6600"/>
                </a:solidFill>
                <a:latin typeface="Algerian" pitchFamily="82" charset="0"/>
                <a:cs typeface="CoolveticaRg-Regular"/>
              </a:rPr>
              <a:t>Mapa</a:t>
            </a:r>
            <a:r>
              <a:rPr lang="en-US" sz="3600" dirty="0" smtClean="0">
                <a:solidFill>
                  <a:srgbClr val="FF6600"/>
                </a:solidFill>
                <a:latin typeface="Algerian" pitchFamily="82" charset="0"/>
                <a:cs typeface="CoolveticaRg-Regular"/>
              </a:rPr>
              <a:t> mental </a:t>
            </a:r>
            <a:r>
              <a:rPr lang="en-US" sz="3600" dirty="0" err="1" smtClean="0">
                <a:solidFill>
                  <a:srgbClr val="FF6600"/>
                </a:solidFill>
                <a:latin typeface="Algerian" pitchFamily="82" charset="0"/>
                <a:cs typeface="CoolveticaRg-Regular"/>
              </a:rPr>
              <a:t>primeras</a:t>
            </a:r>
            <a:r>
              <a:rPr lang="en-US" sz="3600" dirty="0" smtClean="0">
                <a:solidFill>
                  <a:srgbClr val="FF6600"/>
                </a:solidFill>
                <a:latin typeface="Algerian" pitchFamily="82" charset="0"/>
                <a:cs typeface="CoolveticaRg-Regular"/>
              </a:rPr>
              <a:t> </a:t>
            </a:r>
            <a:r>
              <a:rPr lang="en-US" sz="3600" dirty="0" err="1" smtClean="0">
                <a:solidFill>
                  <a:srgbClr val="FF6600"/>
                </a:solidFill>
                <a:latin typeface="Algerian" pitchFamily="82" charset="0"/>
                <a:cs typeface="CoolveticaRg-Regular"/>
              </a:rPr>
              <a:t>aldeas</a:t>
            </a:r>
            <a:endParaRPr lang="en-US" sz="3600" dirty="0">
              <a:solidFill>
                <a:srgbClr val="FF6600"/>
              </a:solidFill>
              <a:latin typeface="Algerian" pitchFamily="82" charset="0"/>
              <a:cs typeface="CoolveticaRg-Regular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34" y="1207620"/>
            <a:ext cx="7234097" cy="452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7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6725"/>
            <a:ext cx="371475" cy="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4 Rectángulo redondeado"/>
          <p:cNvSpPr/>
          <p:nvPr/>
        </p:nvSpPr>
        <p:spPr>
          <a:xfrm>
            <a:off x="1800549" y="5042198"/>
            <a:ext cx="1133475" cy="342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Es una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sp>
        <p:nvSpPr>
          <p:cNvPr id="7" name="20 Rectángulo redondeado"/>
          <p:cNvSpPr/>
          <p:nvPr/>
        </p:nvSpPr>
        <p:spPr>
          <a:xfrm>
            <a:off x="2019624" y="3708699"/>
            <a:ext cx="1133475" cy="666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Surgen las </a:t>
            </a:r>
            <a:endParaRPr lang="es-MX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culturas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sp>
        <p:nvSpPr>
          <p:cNvPr id="8" name="1 Rectángulo redondeado"/>
          <p:cNvSpPr/>
          <p:nvPr/>
        </p:nvSpPr>
        <p:spPr>
          <a:xfrm>
            <a:off x="3624584" y="343342"/>
            <a:ext cx="1581150" cy="4953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LOS PRIMEROS POBLADORES</a:t>
            </a:r>
            <a:endParaRPr lang="es-MX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9" name="2 Conector recto"/>
          <p:cNvCxnSpPr/>
          <p:nvPr/>
        </p:nvCxnSpPr>
        <p:spPr>
          <a:xfrm>
            <a:off x="4419922" y="841673"/>
            <a:ext cx="0" cy="32385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0" name="3 Rectángulo redondeado"/>
          <p:cNvSpPr/>
          <p:nvPr/>
        </p:nvSpPr>
        <p:spPr>
          <a:xfrm>
            <a:off x="3515049" y="1165523"/>
            <a:ext cx="1800225" cy="3429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LAS PRIMERAS ALDEAS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sp>
        <p:nvSpPr>
          <p:cNvPr id="11" name="5 Rectángulo redondeado"/>
          <p:cNvSpPr/>
          <p:nvPr/>
        </p:nvSpPr>
        <p:spPr>
          <a:xfrm>
            <a:off x="4277049" y="1584623"/>
            <a:ext cx="1800225" cy="3238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Se desarrollaron en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cxnSp>
        <p:nvCxnSpPr>
          <p:cNvPr id="12" name="4 Conector recto"/>
          <p:cNvCxnSpPr/>
          <p:nvPr/>
        </p:nvCxnSpPr>
        <p:spPr>
          <a:xfrm>
            <a:off x="4419922" y="1508423"/>
            <a:ext cx="0" cy="390526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3" name="6 Rectángulo redondeado"/>
          <p:cNvSpPr/>
          <p:nvPr/>
        </p:nvSpPr>
        <p:spPr>
          <a:xfrm>
            <a:off x="3638872" y="1917998"/>
            <a:ext cx="1524000" cy="3429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Mesoamérica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cxnSp>
        <p:nvCxnSpPr>
          <p:cNvPr id="14" name="7 Conector recto"/>
          <p:cNvCxnSpPr/>
          <p:nvPr/>
        </p:nvCxnSpPr>
        <p:spPr>
          <a:xfrm>
            <a:off x="4419922" y="2260899"/>
            <a:ext cx="0" cy="333376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5" name="15 Rectángulo redondeado"/>
          <p:cNvSpPr/>
          <p:nvPr/>
        </p:nvSpPr>
        <p:spPr>
          <a:xfrm>
            <a:off x="2095189" y="2527599"/>
            <a:ext cx="1419225" cy="666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Surgen las </a:t>
            </a:r>
            <a:endParaRPr lang="es-MX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primeras ciudades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cxnSp>
        <p:nvCxnSpPr>
          <p:cNvPr id="16" name="8 Conector recto"/>
          <p:cNvCxnSpPr/>
          <p:nvPr/>
        </p:nvCxnSpPr>
        <p:spPr>
          <a:xfrm flipH="1">
            <a:off x="657549" y="2594273"/>
            <a:ext cx="3762375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cxnSp>
      <p:sp>
        <p:nvSpPr>
          <p:cNvPr id="17" name="9 Rectángulo redondeado"/>
          <p:cNvSpPr/>
          <p:nvPr/>
        </p:nvSpPr>
        <p:spPr>
          <a:xfrm>
            <a:off x="876624" y="2203749"/>
            <a:ext cx="1800225" cy="3238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Hubo tres periodos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cxnSp>
        <p:nvCxnSpPr>
          <p:cNvPr id="18" name="10 Conector recto"/>
          <p:cNvCxnSpPr/>
          <p:nvPr/>
        </p:nvCxnSpPr>
        <p:spPr>
          <a:xfrm>
            <a:off x="657549" y="2594273"/>
            <a:ext cx="1" cy="2828926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cxnSp>
      <p:cxnSp>
        <p:nvCxnSpPr>
          <p:cNvPr id="19" name="11 Conector recto"/>
          <p:cNvCxnSpPr/>
          <p:nvPr/>
        </p:nvCxnSpPr>
        <p:spPr>
          <a:xfrm>
            <a:off x="657549" y="3199112"/>
            <a:ext cx="409575" cy="4763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cxnSp>
      <p:sp>
        <p:nvSpPr>
          <p:cNvPr id="20" name="12 Rectángulo redondeado"/>
          <p:cNvSpPr/>
          <p:nvPr/>
        </p:nvSpPr>
        <p:spPr>
          <a:xfrm>
            <a:off x="1076647" y="3013373"/>
            <a:ext cx="1181100" cy="6191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Preclásico</a:t>
            </a:r>
            <a:endParaRPr lang="es-MX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Desde 1500 a.c.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cxnSp>
        <p:nvCxnSpPr>
          <p:cNvPr id="21" name="13 Conector recto"/>
          <p:cNvCxnSpPr/>
          <p:nvPr/>
        </p:nvCxnSpPr>
        <p:spPr>
          <a:xfrm>
            <a:off x="2248222" y="3194348"/>
            <a:ext cx="1085850" cy="9526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22" name="14 Rectángulo redondeado"/>
          <p:cNvSpPr/>
          <p:nvPr/>
        </p:nvSpPr>
        <p:spPr>
          <a:xfrm>
            <a:off x="3334072" y="2803823"/>
            <a:ext cx="1504950" cy="6096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Tlatilco, Zacatenco, Arbolillo y </a:t>
            </a:r>
            <a:r>
              <a:rPr lang="es-MX" sz="1100" dirty="0" err="1">
                <a:solidFill>
                  <a:srgbClr val="000000"/>
                </a:solidFill>
                <a:effectLst/>
                <a:ea typeface="Calibri"/>
                <a:cs typeface="Times New Roman"/>
              </a:rPr>
              <a:t>Cuicuilco</a:t>
            </a:r>
            <a:endParaRPr lang="es-MX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23" name="16 Conector recto"/>
          <p:cNvCxnSpPr/>
          <p:nvPr/>
        </p:nvCxnSpPr>
        <p:spPr>
          <a:xfrm>
            <a:off x="657547" y="5423198"/>
            <a:ext cx="361950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cxnSp>
      <p:cxnSp>
        <p:nvCxnSpPr>
          <p:cNvPr id="24" name="17 Conector recto"/>
          <p:cNvCxnSpPr/>
          <p:nvPr/>
        </p:nvCxnSpPr>
        <p:spPr>
          <a:xfrm>
            <a:off x="657547" y="4480223"/>
            <a:ext cx="361950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cxnSp>
      <p:sp>
        <p:nvSpPr>
          <p:cNvPr id="25" name="18 Rectángulo redondeado"/>
          <p:cNvSpPr/>
          <p:nvPr/>
        </p:nvSpPr>
        <p:spPr>
          <a:xfrm>
            <a:off x="1019499" y="4203999"/>
            <a:ext cx="942975" cy="3714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Clásico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cxnSp>
        <p:nvCxnSpPr>
          <p:cNvPr id="26" name="19 Conector recto"/>
          <p:cNvCxnSpPr/>
          <p:nvPr/>
        </p:nvCxnSpPr>
        <p:spPr>
          <a:xfrm>
            <a:off x="1962472" y="4461173"/>
            <a:ext cx="1085850" cy="9526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27" name="21 Rectángulo redondeado"/>
          <p:cNvSpPr/>
          <p:nvPr/>
        </p:nvSpPr>
        <p:spPr>
          <a:xfrm>
            <a:off x="3048322" y="3965873"/>
            <a:ext cx="1504950" cy="7239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Maya, teotihuacana, totonaca, mixteca, zapoteca y tarasca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sp>
        <p:nvSpPr>
          <p:cNvPr id="28" name="22 Rectángulo redondeado"/>
          <p:cNvSpPr/>
          <p:nvPr/>
        </p:nvSpPr>
        <p:spPr>
          <a:xfrm>
            <a:off x="1048074" y="5204123"/>
            <a:ext cx="942975" cy="3714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Postclásico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cxnSp>
        <p:nvCxnSpPr>
          <p:cNvPr id="29" name="23 Conector recto"/>
          <p:cNvCxnSpPr/>
          <p:nvPr/>
        </p:nvCxnSpPr>
        <p:spPr>
          <a:xfrm>
            <a:off x="1991049" y="5413673"/>
            <a:ext cx="847725" cy="9526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30" name="27 Rectángulo redondeado"/>
          <p:cNvSpPr/>
          <p:nvPr/>
        </p:nvSpPr>
        <p:spPr>
          <a:xfrm>
            <a:off x="4562799" y="2285153"/>
            <a:ext cx="1800225" cy="3238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Características</a:t>
            </a:r>
            <a:endParaRPr lang="es-MX" sz="1100" dirty="0">
              <a:effectLst/>
              <a:ea typeface="Calibri"/>
              <a:cs typeface="Times New Roman"/>
            </a:endParaRPr>
          </a:p>
        </p:txBody>
      </p:sp>
      <p:sp>
        <p:nvSpPr>
          <p:cNvPr id="31" name="25 Rectángulo redondeado"/>
          <p:cNvSpPr/>
          <p:nvPr/>
        </p:nvSpPr>
        <p:spPr>
          <a:xfrm>
            <a:off x="2838772" y="5042199"/>
            <a:ext cx="1714500" cy="8953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Etapa de luchas y dispersión.</a:t>
            </a:r>
            <a:endParaRPr lang="es-MX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Culturas tolteca y azteca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cxnSp>
        <p:nvCxnSpPr>
          <p:cNvPr id="32" name="26 Conector recto"/>
          <p:cNvCxnSpPr/>
          <p:nvPr/>
        </p:nvCxnSpPr>
        <p:spPr>
          <a:xfrm flipH="1">
            <a:off x="4419922" y="2594273"/>
            <a:ext cx="952500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33" name="28 Conector recto"/>
          <p:cNvCxnSpPr/>
          <p:nvPr/>
        </p:nvCxnSpPr>
        <p:spPr>
          <a:xfrm>
            <a:off x="5372422" y="2594273"/>
            <a:ext cx="0" cy="3343276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34" name="29 Conector recto"/>
          <p:cNvCxnSpPr/>
          <p:nvPr/>
        </p:nvCxnSpPr>
        <p:spPr>
          <a:xfrm>
            <a:off x="5372422" y="2899073"/>
            <a:ext cx="361950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35" name="30 Conector recto"/>
          <p:cNvCxnSpPr/>
          <p:nvPr/>
        </p:nvCxnSpPr>
        <p:spPr>
          <a:xfrm>
            <a:off x="5372422" y="3661073"/>
            <a:ext cx="361950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36" name="31 Conector recto"/>
          <p:cNvCxnSpPr/>
          <p:nvPr/>
        </p:nvCxnSpPr>
        <p:spPr>
          <a:xfrm>
            <a:off x="5372422" y="5042198"/>
            <a:ext cx="361950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37" name="32 Conector recto"/>
          <p:cNvCxnSpPr/>
          <p:nvPr/>
        </p:nvCxnSpPr>
        <p:spPr>
          <a:xfrm>
            <a:off x="6582097" y="5937548"/>
            <a:ext cx="361950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sp>
        <p:nvSpPr>
          <p:cNvPr id="38" name="36 Rectángulo redondeado"/>
          <p:cNvSpPr/>
          <p:nvPr/>
        </p:nvSpPr>
        <p:spPr>
          <a:xfrm>
            <a:off x="5734374" y="5727998"/>
            <a:ext cx="847725" cy="3524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Religión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sp>
        <p:nvSpPr>
          <p:cNvPr id="39" name="37 Rectángulo redondeado"/>
          <p:cNvSpPr/>
          <p:nvPr/>
        </p:nvSpPr>
        <p:spPr>
          <a:xfrm>
            <a:off x="5734374" y="2708573"/>
            <a:ext cx="1038225" cy="3048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Cerámica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sp>
        <p:nvSpPr>
          <p:cNvPr id="40" name="38 Rectángulo redondeado"/>
          <p:cNvSpPr/>
          <p:nvPr/>
        </p:nvSpPr>
        <p:spPr>
          <a:xfrm>
            <a:off x="7134548" y="2127549"/>
            <a:ext cx="1723733" cy="113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MX" sz="1100" dirty="0" smtClean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Figuras </a:t>
            </a:r>
            <a:r>
              <a:rPr lang="es-MX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de barro de mujeres embarazadas o con niños en los </a:t>
            </a:r>
            <a:r>
              <a:rPr lang="es-MX" sz="11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brazos.</a:t>
            </a:r>
            <a:endParaRPr lang="es-MX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Figurines </a:t>
            </a:r>
            <a:r>
              <a:rPr lang="es-MX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de Tlatilco</a:t>
            </a:r>
            <a:endParaRPr lang="es-MX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 dirty="0">
                <a:effectLst/>
                <a:ea typeface="Calibri"/>
                <a:cs typeface="Times New Roman"/>
              </a:rPr>
              <a:t> </a:t>
            </a:r>
          </a:p>
        </p:txBody>
      </p:sp>
      <p:cxnSp>
        <p:nvCxnSpPr>
          <p:cNvPr id="41" name="39 Conector recto"/>
          <p:cNvCxnSpPr/>
          <p:nvPr/>
        </p:nvCxnSpPr>
        <p:spPr>
          <a:xfrm>
            <a:off x="6772597" y="2889548"/>
            <a:ext cx="361950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sp>
        <p:nvSpPr>
          <p:cNvPr id="42" name="40 Rectángulo redondeado"/>
          <p:cNvSpPr/>
          <p:nvPr/>
        </p:nvSpPr>
        <p:spPr>
          <a:xfrm>
            <a:off x="5734374" y="3413423"/>
            <a:ext cx="1038225" cy="5238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Practicas funerarias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cxnSp>
        <p:nvCxnSpPr>
          <p:cNvPr id="43" name="41 Conector recto"/>
          <p:cNvCxnSpPr/>
          <p:nvPr/>
        </p:nvCxnSpPr>
        <p:spPr>
          <a:xfrm>
            <a:off x="6753547" y="3699173"/>
            <a:ext cx="361950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sp>
        <p:nvSpPr>
          <p:cNvPr id="44" name="42 Rectángulo redondeado"/>
          <p:cNvSpPr/>
          <p:nvPr/>
        </p:nvSpPr>
        <p:spPr>
          <a:xfrm>
            <a:off x="7115499" y="3365799"/>
            <a:ext cx="1685925" cy="11620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Se enterraban debajo de casas, portaban mascaras para no ser reconocidos por los espíritus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sp>
        <p:nvSpPr>
          <p:cNvPr id="45" name="43 Rectángulo redondeado"/>
          <p:cNvSpPr/>
          <p:nvPr/>
        </p:nvSpPr>
        <p:spPr>
          <a:xfrm>
            <a:off x="5734374" y="4775499"/>
            <a:ext cx="981075" cy="5238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Culto a la fertilidad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cxnSp>
        <p:nvCxnSpPr>
          <p:cNvPr id="46" name="44 Conector recto"/>
          <p:cNvCxnSpPr/>
          <p:nvPr/>
        </p:nvCxnSpPr>
        <p:spPr>
          <a:xfrm>
            <a:off x="6715447" y="5042198"/>
            <a:ext cx="361950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sp>
        <p:nvSpPr>
          <p:cNvPr id="47" name="45 Rectángulo redondeado"/>
          <p:cNvSpPr/>
          <p:nvPr/>
        </p:nvSpPr>
        <p:spPr>
          <a:xfrm>
            <a:off x="7077399" y="4680249"/>
            <a:ext cx="1590675" cy="8572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Figuras antropomorfas (muslos y caderas muy amplias) 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cxnSp>
        <p:nvCxnSpPr>
          <p:cNvPr id="48" name="46 Conector recto"/>
          <p:cNvCxnSpPr/>
          <p:nvPr/>
        </p:nvCxnSpPr>
        <p:spPr>
          <a:xfrm>
            <a:off x="5372422" y="5937548"/>
            <a:ext cx="361950" cy="0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sp>
        <p:nvSpPr>
          <p:cNvPr id="49" name="49 Rectángulo redondeado"/>
          <p:cNvSpPr/>
          <p:nvPr/>
        </p:nvSpPr>
        <p:spPr>
          <a:xfrm>
            <a:off x="6953572" y="5689899"/>
            <a:ext cx="1600200" cy="9715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solidFill>
                  <a:srgbClr val="000000"/>
                </a:solidFill>
                <a:effectLst/>
                <a:ea typeface="Calibri"/>
                <a:cs typeface="Times New Roman"/>
              </a:rPr>
              <a:t>Politeístas, culto a la naturaleza. Chamanes y sacerdotes muy importantes 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sp>
        <p:nvSpPr>
          <p:cNvPr id="5" name="Rectangle 69"/>
          <p:cNvSpPr>
            <a:spLocks noChangeArrowheads="1"/>
          </p:cNvSpPr>
          <p:nvPr/>
        </p:nvSpPr>
        <p:spPr bwMode="auto">
          <a:xfrm>
            <a:off x="4124647" y="26064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" name="Rectangle 70"/>
          <p:cNvSpPr>
            <a:spLocks noChangeArrowheads="1"/>
          </p:cNvSpPr>
          <p:nvPr/>
        </p:nvSpPr>
        <p:spPr bwMode="auto">
          <a:xfrm>
            <a:off x="4124647" y="27017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71476" y="1508423"/>
            <a:ext cx="221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MAPA CONCEPTUAL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82476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 redondeado"/>
          <p:cNvSpPr/>
          <p:nvPr/>
        </p:nvSpPr>
        <p:spPr>
          <a:xfrm>
            <a:off x="611560" y="156422"/>
            <a:ext cx="7716536" cy="504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PRIMERAS ALDEAS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100068" y="911118"/>
            <a:ext cx="1763688" cy="5736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MESOAMERICA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216024" y="1797691"/>
            <a:ext cx="1531776" cy="1249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GRUPO DE INDIGENAS QUE HABITARON EN LA EPOCA PREHISPANICA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2368961" y="911118"/>
            <a:ext cx="1584176" cy="6029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PERIODO PRECLASICO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2368961" y="1806339"/>
            <a:ext cx="1548172" cy="92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APARTIR DEL AÑO 1500 ANTES DE CRISTO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2307535" y="3145958"/>
            <a:ext cx="1611222" cy="1110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SE INICIO EL DESARROLLO ARTISTICO DE LA CULTURA EN EL BARRO Y LA CERAMICA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216024" y="3373143"/>
            <a:ext cx="1492629" cy="1299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Tlatilco, Zacatenco y Copilco lugares importantes de esta </a:t>
            </a:r>
            <a:r>
              <a:rPr lang="es-MX" sz="1100" dirty="0" smtClean="0"/>
              <a:t>época</a:t>
            </a:r>
            <a:endParaRPr lang="es-MX" sz="1100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4355976" y="945922"/>
            <a:ext cx="1639819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Periodo </a:t>
            </a:r>
            <a:r>
              <a:rPr lang="es-MX" sz="1100" dirty="0" smtClean="0"/>
              <a:t>clásico</a:t>
            </a:r>
            <a:endParaRPr lang="es-MX" sz="1100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434360" y="4579573"/>
            <a:ext cx="1357571" cy="5736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arquitectura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2368961" y="5533054"/>
            <a:ext cx="161122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Pirámide </a:t>
            </a:r>
            <a:r>
              <a:rPr lang="es-MX" sz="1100" dirty="0"/>
              <a:t>de cuicuilco primer vestigio de arquitectura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4372031" y="1783878"/>
            <a:ext cx="1623764" cy="892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MX" sz="1100" dirty="0" smtClean="0"/>
              <a:t>Construcción </a:t>
            </a:r>
            <a:r>
              <a:rPr lang="es-MX" sz="1100" dirty="0"/>
              <a:t>de enormes centros ceremoniales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6206241" y="4374401"/>
            <a:ext cx="190757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Culto a la fertilidad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6175138" y="3115777"/>
            <a:ext cx="1448648" cy="872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Desnudas o con poca ropa y con muchos adornos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6254754" y="1806339"/>
            <a:ext cx="1462237" cy="1121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Abundan las mujeres embarazadas o con niños en los brazos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6233388" y="945922"/>
            <a:ext cx="1332148" cy="4424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cerámica</a:t>
            </a:r>
            <a:endParaRPr lang="es-MX" sz="1100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4372031" y="3765275"/>
            <a:ext cx="1479748" cy="938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Etapa de lucha y la </a:t>
            </a:r>
            <a:r>
              <a:rPr lang="es-MX" sz="1100" dirty="0" smtClean="0"/>
              <a:t>dispersión </a:t>
            </a:r>
            <a:r>
              <a:rPr lang="es-MX" sz="1100" dirty="0"/>
              <a:t>de la </a:t>
            </a:r>
            <a:r>
              <a:rPr lang="es-MX" sz="1100" dirty="0" smtClean="0"/>
              <a:t>población</a:t>
            </a:r>
            <a:endParaRPr lang="es-MX" sz="1100" dirty="0"/>
          </a:p>
        </p:txBody>
      </p:sp>
      <p:sp>
        <p:nvSpPr>
          <p:cNvPr id="42" name="41 Rectángulo redondeado"/>
          <p:cNvSpPr/>
          <p:nvPr/>
        </p:nvSpPr>
        <p:spPr>
          <a:xfrm>
            <a:off x="4327136" y="3012667"/>
            <a:ext cx="1688605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Periodo </a:t>
            </a:r>
            <a:r>
              <a:rPr lang="es-MX" sz="1100" dirty="0" smtClean="0"/>
              <a:t>posclásico</a:t>
            </a:r>
            <a:endParaRPr lang="es-MX" sz="1100" dirty="0"/>
          </a:p>
        </p:txBody>
      </p:sp>
      <p:sp>
        <p:nvSpPr>
          <p:cNvPr id="43" name="42 Rectángulo redondeado"/>
          <p:cNvSpPr/>
          <p:nvPr/>
        </p:nvSpPr>
        <p:spPr>
          <a:xfrm>
            <a:off x="4434641" y="5562838"/>
            <a:ext cx="1473594" cy="978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Son politeista:culto al fuego, aire, sol y luna</a:t>
            </a:r>
          </a:p>
        </p:txBody>
      </p:sp>
      <p:sp>
        <p:nvSpPr>
          <p:cNvPr id="44" name="43 Rectángulo redondeado"/>
          <p:cNvSpPr/>
          <p:nvPr/>
        </p:nvSpPr>
        <p:spPr>
          <a:xfrm>
            <a:off x="4612711" y="4899832"/>
            <a:ext cx="1004542" cy="5068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religión</a:t>
            </a:r>
            <a:endParaRPr lang="es-MX" sz="1100" dirty="0"/>
          </a:p>
        </p:txBody>
      </p:sp>
      <p:sp>
        <p:nvSpPr>
          <p:cNvPr id="45" name="44 Rectángulo redondeado"/>
          <p:cNvSpPr/>
          <p:nvPr/>
        </p:nvSpPr>
        <p:spPr>
          <a:xfrm>
            <a:off x="6291872" y="5241068"/>
            <a:ext cx="1736307" cy="1012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Figuras antropomorfas y esteatopigia</a:t>
            </a:r>
          </a:p>
        </p:txBody>
      </p:sp>
      <p:sp>
        <p:nvSpPr>
          <p:cNvPr id="46" name="45 Rectángulo redondeado"/>
          <p:cNvSpPr/>
          <p:nvPr/>
        </p:nvSpPr>
        <p:spPr>
          <a:xfrm>
            <a:off x="7871081" y="1815603"/>
            <a:ext cx="1202061" cy="1625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Se encuentra el </a:t>
            </a:r>
            <a:r>
              <a:rPr lang="es-MX" sz="1100" dirty="0" smtClean="0"/>
              <a:t>cadáver </a:t>
            </a:r>
            <a:r>
              <a:rPr lang="es-MX" sz="1100" dirty="0"/>
              <a:t>extendido con el miembro encogido y en </a:t>
            </a:r>
            <a:r>
              <a:rPr lang="es-MX" sz="1100" dirty="0" smtClean="0"/>
              <a:t>posición </a:t>
            </a:r>
            <a:r>
              <a:rPr lang="es-MX" sz="1100" dirty="0"/>
              <a:t>prenatal</a:t>
            </a:r>
          </a:p>
        </p:txBody>
      </p:sp>
      <p:sp>
        <p:nvSpPr>
          <p:cNvPr id="47" name="46 Rectángulo redondeado"/>
          <p:cNvSpPr/>
          <p:nvPr/>
        </p:nvSpPr>
        <p:spPr>
          <a:xfrm>
            <a:off x="7956376" y="717069"/>
            <a:ext cx="1031473" cy="8482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/>
              <a:t>Practicas funerarias</a:t>
            </a:r>
          </a:p>
        </p:txBody>
      </p:sp>
      <p:sp>
        <p:nvSpPr>
          <p:cNvPr id="48" name="47 Rectángulo redondeado"/>
          <p:cNvSpPr/>
          <p:nvPr/>
        </p:nvSpPr>
        <p:spPr>
          <a:xfrm>
            <a:off x="216024" y="5801038"/>
            <a:ext cx="1638395" cy="9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Ciudad mas importante, ubicada a orillas del rio de texcoco</a:t>
            </a:r>
            <a:endParaRPr lang="es-MX" sz="1100" dirty="0"/>
          </a:p>
        </p:txBody>
      </p:sp>
      <p:sp>
        <p:nvSpPr>
          <p:cNvPr id="49" name="48 Rectángulo redondeado"/>
          <p:cNvSpPr/>
          <p:nvPr/>
        </p:nvSpPr>
        <p:spPr>
          <a:xfrm>
            <a:off x="303126" y="4989173"/>
            <a:ext cx="1357571" cy="5736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tlatilco</a:t>
            </a:r>
            <a:endParaRPr lang="es-MX" sz="1100" dirty="0"/>
          </a:p>
        </p:txBody>
      </p:sp>
      <p:sp>
        <p:nvSpPr>
          <p:cNvPr id="50" name="49 Flecha abajo"/>
          <p:cNvSpPr/>
          <p:nvPr/>
        </p:nvSpPr>
        <p:spPr>
          <a:xfrm>
            <a:off x="8328096" y="1584556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1" name="50 Flecha abajo"/>
          <p:cNvSpPr/>
          <p:nvPr/>
        </p:nvSpPr>
        <p:spPr>
          <a:xfrm>
            <a:off x="6755446" y="1469400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2" name="51 Flecha abajo"/>
          <p:cNvSpPr/>
          <p:nvPr/>
        </p:nvSpPr>
        <p:spPr>
          <a:xfrm>
            <a:off x="5027422" y="1493234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3" name="52 Flecha abajo"/>
          <p:cNvSpPr/>
          <p:nvPr/>
        </p:nvSpPr>
        <p:spPr>
          <a:xfrm>
            <a:off x="3113145" y="1555522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4" name="53 Flecha abajo"/>
          <p:cNvSpPr/>
          <p:nvPr/>
        </p:nvSpPr>
        <p:spPr>
          <a:xfrm>
            <a:off x="926906" y="1520895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5" name="54 Flecha abajo"/>
          <p:cNvSpPr/>
          <p:nvPr/>
        </p:nvSpPr>
        <p:spPr>
          <a:xfrm>
            <a:off x="837896" y="3089200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6" name="55 Flecha abajo"/>
          <p:cNvSpPr/>
          <p:nvPr/>
        </p:nvSpPr>
        <p:spPr>
          <a:xfrm>
            <a:off x="2978326" y="2784400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7" name="56 Flecha abajo"/>
          <p:cNvSpPr/>
          <p:nvPr/>
        </p:nvSpPr>
        <p:spPr>
          <a:xfrm>
            <a:off x="5114982" y="2678798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8" name="57 Flecha abajo"/>
          <p:cNvSpPr/>
          <p:nvPr/>
        </p:nvSpPr>
        <p:spPr>
          <a:xfrm>
            <a:off x="6780736" y="4091884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9" name="58 Flecha abajo"/>
          <p:cNvSpPr/>
          <p:nvPr/>
        </p:nvSpPr>
        <p:spPr>
          <a:xfrm>
            <a:off x="6755446" y="2869945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0" name="59 Flecha abajo"/>
          <p:cNvSpPr/>
          <p:nvPr/>
        </p:nvSpPr>
        <p:spPr>
          <a:xfrm>
            <a:off x="4993415" y="3521218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1" name="60 Flecha abajo"/>
          <p:cNvSpPr/>
          <p:nvPr/>
        </p:nvSpPr>
        <p:spPr>
          <a:xfrm>
            <a:off x="2971699" y="4294129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2" name="61 Flecha abajo"/>
          <p:cNvSpPr/>
          <p:nvPr/>
        </p:nvSpPr>
        <p:spPr>
          <a:xfrm>
            <a:off x="5019919" y="4679084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3" name="62 Flecha abajo"/>
          <p:cNvSpPr/>
          <p:nvPr/>
        </p:nvSpPr>
        <p:spPr>
          <a:xfrm>
            <a:off x="837896" y="5531861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4" name="63 Flecha abajo"/>
          <p:cNvSpPr/>
          <p:nvPr/>
        </p:nvSpPr>
        <p:spPr>
          <a:xfrm>
            <a:off x="6892684" y="4955025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5" name="64 Flecha abajo"/>
          <p:cNvSpPr/>
          <p:nvPr/>
        </p:nvSpPr>
        <p:spPr>
          <a:xfrm>
            <a:off x="837896" y="4672347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6" name="65 Flecha abajo"/>
          <p:cNvSpPr/>
          <p:nvPr/>
        </p:nvSpPr>
        <p:spPr>
          <a:xfrm>
            <a:off x="8328096" y="431625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7" name="66 Flecha abajo"/>
          <p:cNvSpPr/>
          <p:nvPr/>
        </p:nvSpPr>
        <p:spPr>
          <a:xfrm>
            <a:off x="6718531" y="630692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8" name="67 Flecha abajo"/>
          <p:cNvSpPr/>
          <p:nvPr/>
        </p:nvSpPr>
        <p:spPr>
          <a:xfrm>
            <a:off x="5039897" y="624066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9" name="68 Flecha abajo"/>
          <p:cNvSpPr/>
          <p:nvPr/>
        </p:nvSpPr>
        <p:spPr>
          <a:xfrm>
            <a:off x="2999031" y="625674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0" name="69 Flecha abajo"/>
          <p:cNvSpPr/>
          <p:nvPr/>
        </p:nvSpPr>
        <p:spPr>
          <a:xfrm>
            <a:off x="891205" y="587575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1" name="70 Flecha abajo"/>
          <p:cNvSpPr/>
          <p:nvPr/>
        </p:nvSpPr>
        <p:spPr>
          <a:xfrm>
            <a:off x="2953613" y="5240469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2" name="71 Flecha abajo"/>
          <p:cNvSpPr/>
          <p:nvPr/>
        </p:nvSpPr>
        <p:spPr>
          <a:xfrm>
            <a:off x="5027422" y="5390332"/>
            <a:ext cx="288032" cy="285444"/>
          </a:xfrm>
          <a:prstGeom prst="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66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95400" y="1543050"/>
            <a:ext cx="68484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prstClr val="black"/>
                </a:solidFill>
                <a:latin typeface="Algerian" pitchFamily="82" charset="0"/>
              </a:rPr>
              <a:t>ARTE MEXICANO</a:t>
            </a:r>
          </a:p>
          <a:p>
            <a:endParaRPr lang="es-MX" sz="2400" dirty="0" smtClean="0">
              <a:solidFill>
                <a:prstClr val="black"/>
              </a:solidFill>
              <a:latin typeface="Algerian" pitchFamily="82" charset="0"/>
            </a:endParaRPr>
          </a:p>
          <a:p>
            <a:endParaRPr lang="es-MX" sz="2400" dirty="0">
              <a:solidFill>
                <a:prstClr val="black"/>
              </a:solidFill>
              <a:latin typeface="Algerian" pitchFamily="82" charset="0"/>
            </a:endParaRPr>
          </a:p>
          <a:p>
            <a:r>
              <a:rPr lang="es-MX" sz="2400" dirty="0" smtClean="0">
                <a:solidFill>
                  <a:prstClr val="black"/>
                </a:solidFill>
                <a:latin typeface="Algerian" pitchFamily="82" charset="0"/>
              </a:rPr>
              <a:t>UNIDAD </a:t>
            </a:r>
            <a:r>
              <a:rPr lang="es-MX" sz="2400" dirty="0" smtClean="0">
                <a:solidFill>
                  <a:prstClr val="black"/>
                </a:solidFill>
                <a:latin typeface="Algerian" pitchFamily="82" charset="0"/>
              </a:rPr>
              <a:t>2 </a:t>
            </a:r>
            <a:endParaRPr lang="es-MX" sz="2400" dirty="0" smtClean="0">
              <a:solidFill>
                <a:prstClr val="black"/>
              </a:solidFill>
              <a:latin typeface="Algerian" pitchFamily="82" charset="0"/>
            </a:endParaRPr>
          </a:p>
          <a:p>
            <a:endParaRPr lang="es-MX" sz="2400" dirty="0">
              <a:solidFill>
                <a:prstClr val="black"/>
              </a:solidFill>
              <a:latin typeface="Algerian" pitchFamily="82" charset="0"/>
            </a:endParaRPr>
          </a:p>
          <a:p>
            <a:r>
              <a:rPr lang="es-MX" sz="2400" dirty="0" smtClean="0">
                <a:solidFill>
                  <a:prstClr val="black"/>
                </a:solidFill>
                <a:latin typeface="Algerian" pitchFamily="82" charset="0"/>
              </a:rPr>
              <a:t>Cultura olmeca: </a:t>
            </a:r>
            <a:r>
              <a:rPr lang="es-MX" sz="2400" dirty="0" smtClean="0">
                <a:solidFill>
                  <a:prstClr val="black"/>
                </a:solidFill>
                <a:latin typeface="Algerian" pitchFamily="82" charset="0"/>
              </a:rPr>
              <a:t>mapa mental y conceptual</a:t>
            </a:r>
            <a:endParaRPr lang="es-MX" sz="2400" dirty="0">
              <a:solidFill>
                <a:prstClr val="black"/>
              </a:solidFill>
              <a:latin typeface="Algerian" pitchFamily="82" charset="0"/>
            </a:endParaRPr>
          </a:p>
          <a:p>
            <a:endParaRPr lang="es-MX" sz="2400" dirty="0" smtClean="0">
              <a:solidFill>
                <a:prstClr val="black"/>
              </a:solidFill>
              <a:latin typeface="Algerian" pitchFamily="82" charset="0"/>
            </a:endParaRPr>
          </a:p>
          <a:p>
            <a:r>
              <a:rPr lang="es-MX" sz="2400" dirty="0" smtClean="0">
                <a:solidFill>
                  <a:prstClr val="black"/>
                </a:solidFill>
                <a:latin typeface="Algerian" pitchFamily="82" charset="0"/>
              </a:rPr>
              <a:t>Mtra. CRISTINA VELÁZQUEZ REYES</a:t>
            </a:r>
          </a:p>
          <a:p>
            <a:endParaRPr lang="es-MX" sz="2400" dirty="0">
              <a:solidFill>
                <a:prstClr val="black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9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8" y="1061374"/>
            <a:ext cx="8630269" cy="539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28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137144" y="540953"/>
            <a:ext cx="6251280" cy="34014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Aharoni" pitchFamily="2" charset="-79"/>
                <a:cs typeface="Aharoni" pitchFamily="2" charset="-79"/>
              </a:rPr>
              <a:t>Los olmecas</a:t>
            </a:r>
            <a:endParaRPr lang="es-MX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355976" y="1196752"/>
            <a:ext cx="1332148" cy="6802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arquitectura</a:t>
            </a:r>
            <a:endParaRPr lang="es-MX" sz="11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411760" y="5682907"/>
            <a:ext cx="1728192" cy="97700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Usan: orejeras y narigueras y andan casi desnudos.</a:t>
            </a:r>
            <a:endParaRPr lang="es-MX" sz="11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2483768" y="4750348"/>
            <a:ext cx="1584176" cy="6802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Hombres: cabeza rapada y la  mujer: altos peinados</a:t>
            </a:r>
            <a:endParaRPr lang="es-MX" sz="11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2537774" y="3625380"/>
            <a:ext cx="1332148" cy="7861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Deforman el cráneo para darle forma de aguacate</a:t>
            </a:r>
            <a:endParaRPr lang="es-MX" sz="11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2483768" y="2636912"/>
            <a:ext cx="1440160" cy="6802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Introducen el juego de la pelota</a:t>
            </a:r>
            <a:endParaRPr lang="es-MX" sz="11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483768" y="1196752"/>
            <a:ext cx="1440160" cy="8640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Olmeca: “habitante de la región del hule”</a:t>
            </a:r>
            <a:endParaRPr lang="es-MX" sz="11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528250" y="5013176"/>
            <a:ext cx="1451461" cy="13681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En tres zapotes se encuentra la primera estela de tipo olmeca con glifos mayas</a:t>
            </a:r>
            <a:endParaRPr lang="es-MX" sz="11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21550" y="3645024"/>
            <a:ext cx="1332148" cy="89195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Zapotes, san Lorenzo, y la venta  ciudades mas importantes</a:t>
            </a:r>
            <a:endParaRPr lang="es-MX" sz="11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521550" y="2427252"/>
            <a:ext cx="1332148" cy="6802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Establecida en Veracruz y tabasco</a:t>
            </a:r>
            <a:endParaRPr lang="es-MX" sz="11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395536" y="1196752"/>
            <a:ext cx="1584176" cy="6802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Mejor conocida como la cultura madre</a:t>
            </a:r>
            <a:endParaRPr lang="es-MX" sz="11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4345665" y="2180476"/>
            <a:ext cx="1332148" cy="6802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La venta: pirámide de mas antigüedad</a:t>
            </a:r>
            <a:endParaRPr lang="es-MX" sz="11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4388887" y="3107542"/>
            <a:ext cx="1332148" cy="6802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escultura</a:t>
            </a:r>
            <a:endParaRPr lang="es-MX" sz="11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4439074" y="4060397"/>
            <a:ext cx="1332148" cy="6802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Barro o piedra	</a:t>
            </a:r>
            <a:endParaRPr lang="es-MX" sz="1100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4439074" y="5016962"/>
            <a:ext cx="1332148" cy="6802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Patillaje y esculpido respectivamente</a:t>
            </a:r>
            <a:endParaRPr lang="es-MX" sz="11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4407769" y="5979625"/>
            <a:ext cx="1332148" cy="6802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Naturalismo, idealismo y abstraccion</a:t>
            </a:r>
            <a:endParaRPr lang="es-MX" sz="11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6228184" y="5978613"/>
            <a:ext cx="1548172" cy="80543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“luchador” “el pensador” “el señor de las limas”</a:t>
            </a:r>
            <a:endParaRPr lang="es-MX" sz="1100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6876256" y="1196752"/>
            <a:ext cx="1332148" cy="6802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Cabezas colosales</a:t>
            </a:r>
            <a:endParaRPr lang="es-MX" sz="11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6868211" y="2427252"/>
            <a:ext cx="1332148" cy="6802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Dedicada a: sacerdotes y a los jugadores de pelota.</a:t>
            </a:r>
            <a:endParaRPr lang="es-MX" sz="1100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6868211" y="3447687"/>
            <a:ext cx="1332148" cy="6802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Varias toneladas de peso y hasta tres metros de altura</a:t>
            </a:r>
            <a:endParaRPr lang="es-MX" sz="1100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6876256" y="4545730"/>
            <a:ext cx="1332148" cy="104351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smtClean="0"/>
              <a:t>Encontradas en la venta y san Lorenzo actualmente en el parque de villa hermosa</a:t>
            </a:r>
            <a:endParaRPr lang="es-MX" sz="1100" dirty="0"/>
          </a:p>
        </p:txBody>
      </p:sp>
      <p:sp>
        <p:nvSpPr>
          <p:cNvPr id="28" name="27 Flecha abajo"/>
          <p:cNvSpPr/>
          <p:nvPr/>
        </p:nvSpPr>
        <p:spPr>
          <a:xfrm>
            <a:off x="4959239" y="5630979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9" name="28 Flecha abajo"/>
          <p:cNvSpPr/>
          <p:nvPr/>
        </p:nvSpPr>
        <p:spPr>
          <a:xfrm>
            <a:off x="4946949" y="4725144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29 Flecha abajo"/>
          <p:cNvSpPr/>
          <p:nvPr/>
        </p:nvSpPr>
        <p:spPr>
          <a:xfrm>
            <a:off x="4903727" y="3759854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1" name="30 Flecha abajo"/>
          <p:cNvSpPr/>
          <p:nvPr/>
        </p:nvSpPr>
        <p:spPr>
          <a:xfrm>
            <a:off x="4889124" y="2833041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31 Flecha abajo"/>
          <p:cNvSpPr/>
          <p:nvPr/>
        </p:nvSpPr>
        <p:spPr>
          <a:xfrm>
            <a:off x="4838937" y="1909258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3" name="32 Flecha abajo"/>
          <p:cNvSpPr/>
          <p:nvPr/>
        </p:nvSpPr>
        <p:spPr>
          <a:xfrm>
            <a:off x="7424381" y="4210545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4" name="33 Flecha abajo"/>
          <p:cNvSpPr/>
          <p:nvPr/>
        </p:nvSpPr>
        <p:spPr>
          <a:xfrm>
            <a:off x="7426273" y="3159655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34 Flecha abajo"/>
          <p:cNvSpPr/>
          <p:nvPr/>
        </p:nvSpPr>
        <p:spPr>
          <a:xfrm>
            <a:off x="7437057" y="2000672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6" name="35 Flecha abajo"/>
          <p:cNvSpPr/>
          <p:nvPr/>
        </p:nvSpPr>
        <p:spPr>
          <a:xfrm>
            <a:off x="3055945" y="2165318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36 Flecha abajo"/>
          <p:cNvSpPr/>
          <p:nvPr/>
        </p:nvSpPr>
        <p:spPr>
          <a:xfrm>
            <a:off x="3098575" y="3343568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8" name="37 Flecha abajo"/>
          <p:cNvSpPr/>
          <p:nvPr/>
        </p:nvSpPr>
        <p:spPr>
          <a:xfrm>
            <a:off x="3095836" y="4452655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38 Flecha abajo"/>
          <p:cNvSpPr/>
          <p:nvPr/>
        </p:nvSpPr>
        <p:spPr>
          <a:xfrm>
            <a:off x="3095836" y="5394875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0" name="39 Flecha abajo"/>
          <p:cNvSpPr/>
          <p:nvPr/>
        </p:nvSpPr>
        <p:spPr>
          <a:xfrm>
            <a:off x="1130729" y="4667757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1" name="40 Flecha abajo"/>
          <p:cNvSpPr/>
          <p:nvPr/>
        </p:nvSpPr>
        <p:spPr>
          <a:xfrm>
            <a:off x="1145968" y="3303671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2" name="41 Flecha abajo"/>
          <p:cNvSpPr/>
          <p:nvPr/>
        </p:nvSpPr>
        <p:spPr>
          <a:xfrm>
            <a:off x="1079612" y="2042778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42 Flecha abajo"/>
          <p:cNvSpPr/>
          <p:nvPr/>
        </p:nvSpPr>
        <p:spPr>
          <a:xfrm>
            <a:off x="7434318" y="881099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4" name="43 Flecha abajo"/>
          <p:cNvSpPr/>
          <p:nvPr/>
        </p:nvSpPr>
        <p:spPr>
          <a:xfrm>
            <a:off x="4795715" y="902093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5" name="44 Flecha abajo"/>
          <p:cNvSpPr/>
          <p:nvPr/>
        </p:nvSpPr>
        <p:spPr>
          <a:xfrm>
            <a:off x="3167844" y="881099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6" name="45 Flecha abajo"/>
          <p:cNvSpPr/>
          <p:nvPr/>
        </p:nvSpPr>
        <p:spPr>
          <a:xfrm>
            <a:off x="1079612" y="890193"/>
            <a:ext cx="216024" cy="2880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7" name="46 Flecha derecha"/>
          <p:cNvSpPr/>
          <p:nvPr/>
        </p:nvSpPr>
        <p:spPr>
          <a:xfrm>
            <a:off x="5804218" y="6194339"/>
            <a:ext cx="288032" cy="25086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50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775" y="1123950"/>
            <a:ext cx="8029575" cy="5053013"/>
          </a:xfrm>
        </p:spPr>
        <p:txBody>
          <a:bodyPr/>
          <a:lstStyle/>
          <a:p>
            <a:pPr marL="0" indent="0">
              <a:buNone/>
            </a:pPr>
            <a:r>
              <a:rPr lang="es-MX" sz="3600" dirty="0" smtClean="0"/>
              <a:t>Referencias bibliográficas: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Gendrop</a:t>
            </a:r>
            <a:r>
              <a:rPr lang="es-MX" dirty="0"/>
              <a:t>, Paul. (1976) Arte prehispánico en Mesoamérica.2a. Ed. México, trillas.</a:t>
            </a:r>
          </a:p>
          <a:p>
            <a:pPr marL="0" indent="0">
              <a:buNone/>
            </a:pPr>
            <a:r>
              <a:rPr lang="es-MX" dirty="0" smtClean="0"/>
              <a:t>1</a:t>
            </a:r>
            <a:r>
              <a:rPr lang="es-MX" dirty="0"/>
              <a:t>. Guzmán, Leal Roberto (1986). Estética. 6a. Ed. México, Porrúa</a:t>
            </a:r>
          </a:p>
          <a:p>
            <a:pPr marL="0" indent="0">
              <a:buNone/>
            </a:pPr>
            <a:r>
              <a:rPr lang="es-MX" dirty="0"/>
              <a:t>2. Los Olmecas. Revista Arqueología Mexicana.</a:t>
            </a:r>
          </a:p>
          <a:p>
            <a:pPr marL="0" indent="0">
              <a:buNone/>
            </a:pPr>
            <a:r>
              <a:rPr lang="es-MX" dirty="0" smtClean="0"/>
              <a:t>3.- Novoa</a:t>
            </a:r>
            <a:r>
              <a:rPr lang="es-MX" dirty="0"/>
              <a:t>, Magallanes </a:t>
            </a:r>
            <a:r>
              <a:rPr lang="es-MX" dirty="0" smtClean="0"/>
              <a:t>C</a:t>
            </a:r>
            <a:r>
              <a:rPr lang="es-MX" dirty="0"/>
              <a:t>é</a:t>
            </a:r>
            <a:r>
              <a:rPr lang="es-MX" dirty="0" smtClean="0"/>
              <a:t>sar. "</a:t>
            </a:r>
            <a:r>
              <a:rPr lang="es-MX" dirty="0"/>
              <a:t>Espacio y Forma en la visión Prehispánica".</a:t>
            </a:r>
            <a:r>
              <a:rPr lang="es-MX" dirty="0" err="1"/>
              <a:t>Fac</a:t>
            </a:r>
            <a:r>
              <a:rPr lang="es-MX" dirty="0"/>
              <a:t>. De Arq. UNAM.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885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ción1" id="{40EF26CC-2B0E-4340-926D-D358EA10074E}" vid="{07351E3D-ACB0-479B-AB9F-2E1FE40F35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platillap1</Template>
  <TotalTime>92</TotalTime>
  <Words>519</Words>
  <Application>Microsoft Office PowerPoint</Application>
  <PresentationFormat>Presentación en pantalla (4:3)</PresentationFormat>
  <Paragraphs>100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Mapa mental primeras aldeas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CECO</dc:creator>
  <cp:lastModifiedBy>cristina velázquez Reyes</cp:lastModifiedBy>
  <cp:revision>25</cp:revision>
  <dcterms:created xsi:type="dcterms:W3CDTF">2015-08-25T17:58:28Z</dcterms:created>
  <dcterms:modified xsi:type="dcterms:W3CDTF">2016-05-19T19:02:09Z</dcterms:modified>
</cp:coreProperties>
</file>