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9" r:id="rId3"/>
    <p:sldId id="260" r:id="rId4"/>
    <p:sldId id="261" r:id="rId5"/>
    <p:sldId id="264" r:id="rId6"/>
    <p:sldId id="265" r:id="rId7"/>
    <p:sldId id="263" r:id="rId8"/>
    <p:sldId id="266" r:id="rId9"/>
    <p:sldId id="257" r:id="rId10"/>
    <p:sldId id="262" r:id="rId11"/>
    <p:sldId id="258" r:id="rId12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jhon user" initials="ju" lastIdx="2" clrIdx="0">
    <p:extLst>
      <p:ext uri="{19B8F6BF-5375-455C-9EA6-DF929625EA0E}">
        <p15:presenceInfo xmlns:p15="http://schemas.microsoft.com/office/powerpoint/2012/main" userId="jhon 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Estilo medio 2 - Énfasis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2D5ABB26-0587-4C30-8999-92F81FD0307C}" styleName="Sin estilo ni cuadrícul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E3FDE45-AF77-4B5C-9715-49D594BDF05E}" styleName="Estilo claro 1 - Acento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284E427A-3D55-4303-BF80-6455036E1DE7}" styleName="Estilo temático 1 - Énfasis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E269D01E-BC32-4049-B463-5C60D7B0CCD2}" styleName="Estilo temático 2 - Énfasis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18603FDC-E32A-4AB5-989C-0864C3EAD2B8}" styleName="Estilo temático 2 - Énfasis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5DA37D80-6434-44D0-A028-1B22A696006F}" styleName="Estilo claro 3 - Acento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86" d="100"/>
          <a:sy n="86" d="100"/>
        </p:scale>
        <p:origin x="93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A2129-662C-406B-8A70-C5DFFE3F68AD}" type="datetimeFigureOut">
              <a:rPr lang="es-MX" smtClean="0"/>
              <a:t>23/05/2016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D3206-0D5E-416C-A70F-83804C6B1AA6}" type="slidenum">
              <a:rPr lang="es-MX" smtClean="0"/>
              <a:t>‹Nº›</a:t>
            </a:fld>
            <a:endParaRPr lang="es-MX"/>
          </a:p>
        </p:txBody>
      </p:sp>
      <p:pic>
        <p:nvPicPr>
          <p:cNvPr id="8" name="Imagen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070830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A2129-662C-406B-8A70-C5DFFE3F68AD}" type="datetimeFigureOut">
              <a:rPr lang="es-MX" smtClean="0"/>
              <a:t>23/05/2016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D3206-0D5E-416C-A70F-83804C6B1AA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7711792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A2129-662C-406B-8A70-C5DFFE3F68AD}" type="datetimeFigureOut">
              <a:rPr lang="es-MX" smtClean="0"/>
              <a:t>23/05/2016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D3206-0D5E-416C-A70F-83804C6B1AA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9519879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A2129-662C-406B-8A70-C5DFFE3F68AD}" type="datetimeFigureOut">
              <a:rPr lang="es-MX" smtClean="0"/>
              <a:t>23/05/2016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D3206-0D5E-416C-A70F-83804C6B1AA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6872800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A2129-662C-406B-8A70-C5DFFE3F68AD}" type="datetimeFigureOut">
              <a:rPr lang="es-MX" smtClean="0"/>
              <a:t>23/05/2016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D3206-0D5E-416C-A70F-83804C6B1AA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0438600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A2129-662C-406B-8A70-C5DFFE3F68AD}" type="datetimeFigureOut">
              <a:rPr lang="es-MX" smtClean="0"/>
              <a:t>23/05/2016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D3206-0D5E-416C-A70F-83804C6B1AA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7377651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A2129-662C-406B-8A70-C5DFFE3F68AD}" type="datetimeFigureOut">
              <a:rPr lang="es-MX" smtClean="0"/>
              <a:t>23/05/2016</a:t>
            </a:fld>
            <a:endParaRPr lang="es-MX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D3206-0D5E-416C-A70F-83804C6B1AA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4761049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A2129-662C-406B-8A70-C5DFFE3F68AD}" type="datetimeFigureOut">
              <a:rPr lang="es-MX" smtClean="0"/>
              <a:t>23/05/2016</a:t>
            </a:fld>
            <a:endParaRPr lang="es-MX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D3206-0D5E-416C-A70F-83804C6B1AA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9957753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A2129-662C-406B-8A70-C5DFFE3F68AD}" type="datetimeFigureOut">
              <a:rPr lang="es-MX" smtClean="0"/>
              <a:t>23/05/2016</a:t>
            </a:fld>
            <a:endParaRPr lang="es-MX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D3206-0D5E-416C-A70F-83804C6B1AA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2338872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A2129-662C-406B-8A70-C5DFFE3F68AD}" type="datetimeFigureOut">
              <a:rPr lang="es-MX" smtClean="0"/>
              <a:t>23/05/2016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D3206-0D5E-416C-A70F-83804C6B1AA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4053269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A2129-662C-406B-8A70-C5DFFE3F68AD}" type="datetimeFigureOut">
              <a:rPr lang="es-MX" smtClean="0"/>
              <a:t>23/05/2016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D3206-0D5E-416C-A70F-83804C6B1AA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8336821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-2000" b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7A2129-662C-406B-8A70-C5DFFE3F68AD}" type="datetimeFigureOut">
              <a:rPr lang="es-MX" smtClean="0"/>
              <a:t>23/05/2016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BD3206-0D5E-416C-A70F-83804C6B1AA6}" type="slidenum">
              <a:rPr lang="es-MX" smtClean="0"/>
              <a:t>‹Nº›</a:t>
            </a:fld>
            <a:endParaRPr lang="es-MX"/>
          </a:p>
        </p:txBody>
      </p:sp>
      <p:pic>
        <p:nvPicPr>
          <p:cNvPr id="9" name="Picture 1" descr="logo prepa1-01.png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217" y="0"/>
            <a:ext cx="1983090" cy="1139275"/>
          </a:xfrm>
          <a:prstGeom prst="rect">
            <a:avLst/>
          </a:prstGeom>
        </p:spPr>
      </p:pic>
      <p:pic>
        <p:nvPicPr>
          <p:cNvPr id="10" name="Picture 2" descr="logo prepa1-02.png"/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70520" y="5373076"/>
            <a:ext cx="2403760" cy="12504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473030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68727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87148810"/>
              </p:ext>
            </p:extLst>
          </p:nvPr>
        </p:nvGraphicFramePr>
        <p:xfrm>
          <a:off x="205107" y="1634427"/>
          <a:ext cx="8459999" cy="4104000"/>
        </p:xfrm>
        <a:graphic>
          <a:graphicData uri="http://schemas.openxmlformats.org/drawingml/2006/table">
            <a:tbl>
              <a:tblPr firstRow="1" bandRow="1">
                <a:tableStyleId>{5DA37D80-6434-44D0-A028-1B22A696006F}</a:tableStyleId>
              </a:tblPr>
              <a:tblGrid>
                <a:gridCol w="1105979"/>
                <a:gridCol w="1541633"/>
                <a:gridCol w="1672395"/>
                <a:gridCol w="1371721"/>
                <a:gridCol w="1351867"/>
                <a:gridCol w="1416404"/>
              </a:tblGrid>
              <a:tr h="410400"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 smtClean="0"/>
                        <a:t>Prefijo</a:t>
                      </a:r>
                      <a:endParaRPr lang="es-MX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 anchor="ctr"/>
                </a:tc>
              </a:tr>
              <a:tr h="410400">
                <a:tc>
                  <a:txBody>
                    <a:bodyPr/>
                    <a:lstStyle/>
                    <a:p>
                      <a:pPr algn="ctr"/>
                      <a:r>
                        <a:rPr lang="es-MX" dirty="0" smtClean="0"/>
                        <a:t>Unidad</a:t>
                      </a:r>
                      <a:endParaRPr lang="es-MX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 smtClean="0"/>
                        <a:t>c</a:t>
                      </a:r>
                      <a:endParaRPr lang="es-MX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 smtClean="0"/>
                        <a:t>m</a:t>
                      </a:r>
                      <a:endParaRPr lang="es-MX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 smtClean="0"/>
                        <a:t>M</a:t>
                      </a:r>
                      <a:endParaRPr lang="es-MX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 smtClean="0"/>
                        <a:t>n</a:t>
                      </a:r>
                      <a:endParaRPr lang="es-MX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 smtClean="0"/>
                        <a:t>K</a:t>
                      </a:r>
                      <a:endParaRPr lang="es-MX" dirty="0"/>
                    </a:p>
                  </a:txBody>
                  <a:tcPr anchor="ctr"/>
                </a:tc>
              </a:tr>
              <a:tr h="410400">
                <a:tc rowSpan="2">
                  <a:txBody>
                    <a:bodyPr/>
                    <a:lstStyle/>
                    <a:p>
                      <a:pPr algn="ctr"/>
                      <a:r>
                        <a:rPr lang="es-MX" dirty="0" smtClean="0"/>
                        <a:t>m</a:t>
                      </a:r>
                      <a:endParaRPr lang="es-MX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 smtClean="0"/>
                        <a:t>cm</a:t>
                      </a:r>
                      <a:endParaRPr lang="es-MX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s-MX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s-MX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s-MX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s-MX" dirty="0"/>
                    </a:p>
                  </a:txBody>
                  <a:tcPr anchor="ctr"/>
                </a:tc>
              </a:tr>
              <a:tr h="410400">
                <a:tc vMerge="1">
                  <a:txBody>
                    <a:bodyPr/>
                    <a:lstStyle/>
                    <a:p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 smtClean="0"/>
                        <a:t>centímetro</a:t>
                      </a:r>
                      <a:endParaRPr lang="es-MX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s-MX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s-MX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s-MX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s-MX" dirty="0"/>
                    </a:p>
                  </a:txBody>
                  <a:tcPr anchor="ctr"/>
                </a:tc>
              </a:tr>
              <a:tr h="410400">
                <a:tc rowSpan="2">
                  <a:txBody>
                    <a:bodyPr/>
                    <a:lstStyle/>
                    <a:p>
                      <a:pPr algn="ctr"/>
                      <a:r>
                        <a:rPr lang="es-MX" dirty="0" smtClean="0"/>
                        <a:t>L</a:t>
                      </a:r>
                      <a:endParaRPr lang="es-MX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s-MX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s-MX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 smtClean="0"/>
                        <a:t>ML</a:t>
                      </a:r>
                      <a:endParaRPr lang="es-MX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s-MX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s-MX" dirty="0"/>
                    </a:p>
                  </a:txBody>
                  <a:tcPr anchor="ctr"/>
                </a:tc>
              </a:tr>
              <a:tr h="410400">
                <a:tc vMerge="1">
                  <a:txBody>
                    <a:bodyPr/>
                    <a:lstStyle/>
                    <a:p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MX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s-MX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 err="1" smtClean="0"/>
                        <a:t>megalitro</a:t>
                      </a:r>
                      <a:endParaRPr lang="es-MX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s-MX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s-MX" dirty="0"/>
                    </a:p>
                  </a:txBody>
                  <a:tcPr anchor="ctr"/>
                </a:tc>
              </a:tr>
              <a:tr h="410400">
                <a:tc rowSpan="2">
                  <a:txBody>
                    <a:bodyPr/>
                    <a:lstStyle/>
                    <a:p>
                      <a:pPr algn="ctr"/>
                      <a:r>
                        <a:rPr lang="es-MX" dirty="0" smtClean="0"/>
                        <a:t>s</a:t>
                      </a:r>
                      <a:endParaRPr lang="es-MX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s-MX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 smtClean="0"/>
                        <a:t>ms</a:t>
                      </a:r>
                      <a:endParaRPr lang="es-MX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s-MX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s-MX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s-MX" dirty="0"/>
                    </a:p>
                  </a:txBody>
                  <a:tcPr anchor="ctr"/>
                </a:tc>
              </a:tr>
              <a:tr h="410400">
                <a:tc vMerge="1">
                  <a:txBody>
                    <a:bodyPr/>
                    <a:lstStyle/>
                    <a:p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MX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 smtClean="0"/>
                        <a:t>milisegundo</a:t>
                      </a:r>
                      <a:endParaRPr lang="es-MX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s-MX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s-MX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s-MX" dirty="0"/>
                    </a:p>
                  </a:txBody>
                  <a:tcPr anchor="ctr"/>
                </a:tc>
              </a:tr>
              <a:tr h="410400">
                <a:tc rowSpan="2">
                  <a:txBody>
                    <a:bodyPr/>
                    <a:lstStyle/>
                    <a:p>
                      <a:pPr algn="ctr"/>
                      <a:r>
                        <a:rPr lang="es-MX" dirty="0" smtClean="0"/>
                        <a:t>g</a:t>
                      </a:r>
                      <a:endParaRPr lang="es-MX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s-MX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s-MX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s-MX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s-MX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 smtClean="0"/>
                        <a:t>Kg</a:t>
                      </a:r>
                      <a:endParaRPr lang="es-MX" dirty="0"/>
                    </a:p>
                  </a:txBody>
                  <a:tcPr anchor="ctr"/>
                </a:tc>
              </a:tr>
              <a:tr h="410400">
                <a:tc vMerge="1">
                  <a:txBody>
                    <a:bodyPr/>
                    <a:lstStyle/>
                    <a:p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MX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s-MX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s-MX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s-MX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 smtClean="0"/>
                        <a:t>kilogramo</a:t>
                      </a:r>
                      <a:endParaRPr lang="es-MX" dirty="0"/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5" name="CuadroTexto 4"/>
          <p:cNvSpPr txBox="1"/>
          <p:nvPr/>
        </p:nvSpPr>
        <p:spPr>
          <a:xfrm>
            <a:off x="539959" y="988096"/>
            <a:ext cx="83142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 smtClean="0"/>
              <a:t>Completa la siguiente tabla combinando las unidades con múltiplos y submúltiplos, anotando el nombre correspondiente de las unidades resultantes.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4148145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404412" cy="895256"/>
          </a:xfrm>
        </p:spPr>
        <p:txBody>
          <a:bodyPr>
            <a:normAutofit fontScale="90000"/>
          </a:bodyPr>
          <a:lstStyle/>
          <a:p>
            <a:pPr algn="r"/>
            <a:r>
              <a:rPr lang="es-ES_tradnl" b="1" dirty="0" smtClean="0">
                <a:solidFill>
                  <a:srgbClr val="FF6600"/>
                </a:solidFill>
                <a:latin typeface="CoolveticaRg-Regular"/>
                <a:cs typeface="CoolveticaRg-Regular"/>
              </a:rPr>
              <a:t>“Título de la presentación”</a:t>
            </a:r>
            <a:br>
              <a:rPr lang="es-ES_tradnl" b="1" dirty="0" smtClean="0">
                <a:solidFill>
                  <a:srgbClr val="FF6600"/>
                </a:solidFill>
                <a:latin typeface="CoolveticaRg-Regular"/>
                <a:cs typeface="CoolveticaRg-Regular"/>
              </a:rPr>
            </a:br>
            <a:endParaRPr lang="en-US" dirty="0">
              <a:solidFill>
                <a:srgbClr val="FF6600"/>
              </a:solidFill>
              <a:latin typeface="CoolveticaRg-Regular"/>
              <a:cs typeface="CoolveticaRg-Regular"/>
            </a:endParaRPr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r>
              <a:rPr lang="en-US" b="1" dirty="0" err="1" smtClean="0">
                <a:solidFill>
                  <a:srgbClr val="800000"/>
                </a:solidFill>
                <a:latin typeface="Helvetica"/>
                <a:cs typeface="Helvetica"/>
              </a:rPr>
              <a:t>Insertar</a:t>
            </a:r>
            <a:r>
              <a:rPr lang="en-US" b="1" dirty="0" smtClean="0">
                <a:solidFill>
                  <a:srgbClr val="800000"/>
                </a:solidFill>
                <a:latin typeface="Helvetica"/>
                <a:cs typeface="Helvetica"/>
              </a:rPr>
              <a:t> </a:t>
            </a:r>
            <a:r>
              <a:rPr lang="en-US" b="1" dirty="0" err="1" smtClean="0">
                <a:solidFill>
                  <a:srgbClr val="800000"/>
                </a:solidFill>
                <a:latin typeface="Helvetica"/>
                <a:cs typeface="Helvetica"/>
              </a:rPr>
              <a:t>texto</a:t>
            </a:r>
            <a:endParaRPr lang="en-US" b="1" dirty="0" smtClean="0">
              <a:solidFill>
                <a:srgbClr val="800000"/>
              </a:solidFill>
              <a:latin typeface="Helvetica"/>
              <a:cs typeface="Helvetica"/>
            </a:endParaRPr>
          </a:p>
          <a:p>
            <a:r>
              <a:rPr lang="en-US" dirty="0" err="1" smtClean="0">
                <a:solidFill>
                  <a:srgbClr val="54190A"/>
                </a:solidFill>
                <a:latin typeface="Helvetica"/>
                <a:cs typeface="Helvetica"/>
              </a:rPr>
              <a:t>Texto</a:t>
            </a:r>
            <a:r>
              <a:rPr lang="en-US" dirty="0" smtClean="0">
                <a:solidFill>
                  <a:srgbClr val="54190A"/>
                </a:solidFill>
                <a:latin typeface="Helvetica"/>
                <a:cs typeface="Helvetica"/>
              </a:rPr>
              <a:t> </a:t>
            </a:r>
            <a:r>
              <a:rPr lang="en-US" dirty="0" err="1" smtClean="0">
                <a:solidFill>
                  <a:srgbClr val="54190A"/>
                </a:solidFill>
                <a:latin typeface="Helvetica"/>
                <a:cs typeface="Helvetica"/>
              </a:rPr>
              <a:t>secundario</a:t>
            </a:r>
            <a:endParaRPr lang="en-US" dirty="0">
              <a:solidFill>
                <a:srgbClr val="54190A"/>
              </a:solidFill>
              <a:latin typeface="Helvetica"/>
              <a:cs typeface="Helvetica"/>
            </a:endParaRPr>
          </a:p>
        </p:txBody>
      </p:sp>
    </p:spTree>
    <p:extLst>
      <p:ext uri="{BB962C8B-B14F-4D97-AF65-F5344CB8AC3E}">
        <p14:creationId xmlns:p14="http://schemas.microsoft.com/office/powerpoint/2010/main" val="40757880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/>
          <p:cNvSpPr txBox="1"/>
          <p:nvPr/>
        </p:nvSpPr>
        <p:spPr>
          <a:xfrm>
            <a:off x="3826934" y="169333"/>
            <a:ext cx="313266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800" dirty="0" smtClean="0"/>
              <a:t>Notación científica.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CuadroTexto 4"/>
              <p:cNvSpPr txBox="1"/>
              <p:nvPr/>
            </p:nvSpPr>
            <p:spPr>
              <a:xfrm>
                <a:off x="186267" y="947460"/>
                <a:ext cx="8636000" cy="412991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/>
                <a:r>
                  <a:rPr lang="es-MX" sz="1700" dirty="0" smtClean="0"/>
                  <a:t>En la ciencia se suele tratar con cantidades muy grandes como la masa del sol (1,989,000,000,000,000,000,000,000,000,000,000 kg) o muy pequeñas como la masa del electrón (</a:t>
                </a:r>
                <a:r>
                  <a:rPr lang="es-MX" sz="1700" dirty="0">
                    <a:latin typeface="Cambria" panose="02040503050406030204" pitchFamily="18" charset="0"/>
                  </a:rPr>
                  <a:t>0.00000000000000000000000000000009109 Kg</a:t>
                </a:r>
                <a:r>
                  <a:rPr lang="es-MX" sz="1700" dirty="0" smtClean="0"/>
                  <a:t>). Para esto se emplea un sistema que se llama notación científica.</a:t>
                </a:r>
              </a:p>
              <a:p>
                <a:pPr algn="just"/>
                <a:endParaRPr lang="es-MX" sz="800" dirty="0" smtClean="0"/>
              </a:p>
              <a:p>
                <a:pPr algn="just"/>
                <a:r>
                  <a:rPr lang="es-MX" sz="1700" dirty="0" smtClean="0"/>
                  <a:t>Un numero escrito en notación científica sigue el siguiente patrón:</a:t>
                </a:r>
              </a:p>
              <a:p>
                <a:pPr algn="just"/>
                <a:endParaRPr lang="es-MX" sz="800" dirty="0"/>
              </a:p>
              <a:p>
                <a:pPr algn="just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MX" sz="1700" b="0" i="1" smtClean="0">
                          <a:latin typeface="Cambria Math" panose="02040503050406030204" pitchFamily="18" charset="0"/>
                        </a:rPr>
                        <m:t>𝑚</m:t>
                      </m:r>
                      <m:r>
                        <a:rPr lang="es-MX" sz="1700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s-MX" sz="17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s-MX" sz="1700" b="0" i="1" smtClean="0">
                          <a:latin typeface="Cambria Math" panose="02040503050406030204" pitchFamily="18" charset="0"/>
                        </a:rPr>
                        <m:t> </m:t>
                      </m:r>
                      <m:sSup>
                        <m:sSupPr>
                          <m:ctrlPr>
                            <a:rPr lang="es-MX" sz="17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s-MX" sz="1700" b="0" i="1" smtClean="0">
                              <a:latin typeface="Cambria Math" panose="02040503050406030204" pitchFamily="18" charset="0"/>
                            </a:rPr>
                            <m:t>10</m:t>
                          </m:r>
                        </m:e>
                        <m:sup>
                          <m:r>
                            <a:rPr lang="es-MX" sz="17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℮</m:t>
                          </m:r>
                        </m:sup>
                      </m:sSup>
                    </m:oMath>
                  </m:oMathPara>
                </a14:m>
                <a:endParaRPr lang="es-MX" sz="1700" dirty="0" smtClean="0"/>
              </a:p>
              <a:p>
                <a:pPr algn="just"/>
                <a:r>
                  <a:rPr lang="es-MX" sz="1700" dirty="0" smtClean="0"/>
                  <a:t>Donde: </a:t>
                </a:r>
              </a:p>
              <a:p>
                <a:pPr algn="just"/>
                <a:r>
                  <a:rPr lang="es-MX" sz="1700" dirty="0"/>
                  <a:t>	</a:t>
                </a:r>
                <a:r>
                  <a:rPr lang="es-MX" sz="1700" dirty="0" smtClean="0"/>
                  <a:t>m: se denomina mantisa (esta debe de ser mayor o igual que 1 y menor que 10).</a:t>
                </a:r>
              </a:p>
              <a:p>
                <a:pPr algn="just"/>
                <a:r>
                  <a:rPr lang="es-MX" sz="1700" dirty="0" smtClean="0"/>
                  <a:t>	</a:t>
                </a:r>
                <a:r>
                  <a:rPr lang="es-MX" sz="1700" dirty="0"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s-MX" sz="17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℮</m:t>
                    </m:r>
                  </m:oMath>
                </a14:m>
                <a:r>
                  <a:rPr lang="es-MX" sz="1700" dirty="0" smtClean="0"/>
                  <a:t>: orden de la magnitud dada como exponente.</a:t>
                </a:r>
              </a:p>
              <a:p>
                <a:pPr algn="just"/>
                <a:endParaRPr lang="es-MX" sz="800" dirty="0"/>
              </a:p>
              <a:p>
                <a:pPr algn="just"/>
                <a:r>
                  <a:rPr lang="es-MX" sz="1700" dirty="0" smtClean="0"/>
                  <a:t>El exponente indica el espacio que se mueve el punto decimal hasta colocarlo enseguida del primer digito diferente a cero.</a:t>
                </a:r>
              </a:p>
              <a:p>
                <a:pPr algn="just"/>
                <a:endParaRPr lang="es-MX" sz="800" dirty="0"/>
              </a:p>
              <a:p>
                <a:pPr algn="just"/>
                <a:r>
                  <a:rPr lang="es-MX" sz="1700" dirty="0" smtClean="0"/>
                  <a:t>Si lo mueves a la izquierda el exponente es positivo, si lo mueves a la derecha el exponente es negativo. </a:t>
                </a:r>
                <a:endParaRPr lang="es-MX" sz="1700" dirty="0"/>
              </a:p>
            </p:txBody>
          </p:sp>
        </mc:Choice>
        <mc:Fallback xmlns="">
          <p:sp>
            <p:nvSpPr>
              <p:cNvPr id="5" name="CuadroTexto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6267" y="947460"/>
                <a:ext cx="8636000" cy="4129913"/>
              </a:xfrm>
              <a:prstGeom prst="rect">
                <a:avLst/>
              </a:prstGeom>
              <a:blipFill rotWithShape="0">
                <a:blip r:embed="rId2"/>
                <a:stretch>
                  <a:fillRect l="-494" t="-442" r="-424"/>
                </a:stretch>
              </a:blipFill>
            </p:spPr>
            <p:txBody>
              <a:bodyPr/>
              <a:lstStyle/>
              <a:p>
                <a:r>
                  <a:rPr lang="es-MX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CuadroTexto 5"/>
          <p:cNvSpPr txBox="1"/>
          <p:nvPr/>
        </p:nvSpPr>
        <p:spPr>
          <a:xfrm>
            <a:off x="506689" y="4646887"/>
            <a:ext cx="3793066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3200" dirty="0" smtClean="0"/>
              <a:t>5000 = 5 x 10</a:t>
            </a:r>
            <a:r>
              <a:rPr lang="es-MX" sz="3200" baseline="30000" dirty="0" smtClean="0"/>
              <a:t>3</a:t>
            </a:r>
          </a:p>
          <a:p>
            <a:endParaRPr lang="es-MX" dirty="0" smtClean="0"/>
          </a:p>
          <a:p>
            <a:r>
              <a:rPr lang="es-MX" dirty="0" smtClean="0"/>
              <a:t>3 lugares a la izquierda = exponente +3</a:t>
            </a:r>
            <a:endParaRPr lang="es-MX" dirty="0"/>
          </a:p>
        </p:txBody>
      </p:sp>
      <p:sp>
        <p:nvSpPr>
          <p:cNvPr id="7" name="CuadroTexto 6"/>
          <p:cNvSpPr txBox="1"/>
          <p:nvPr/>
        </p:nvSpPr>
        <p:spPr>
          <a:xfrm>
            <a:off x="4620177" y="4646888"/>
            <a:ext cx="3793066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3200" dirty="0" smtClean="0"/>
              <a:t>0.006 = 6 x 10</a:t>
            </a:r>
            <a:r>
              <a:rPr lang="es-MX" sz="3200" baseline="30000" dirty="0" smtClean="0"/>
              <a:t>-3</a:t>
            </a:r>
          </a:p>
          <a:p>
            <a:endParaRPr lang="es-MX" dirty="0" smtClean="0"/>
          </a:p>
          <a:p>
            <a:r>
              <a:rPr lang="es-MX" dirty="0" smtClean="0"/>
              <a:t>3 lugares a la </a:t>
            </a:r>
            <a:r>
              <a:rPr lang="es-MX" dirty="0" smtClean="0"/>
              <a:t>derecha = </a:t>
            </a:r>
            <a:r>
              <a:rPr lang="es-MX" dirty="0" smtClean="0"/>
              <a:t>exponente </a:t>
            </a:r>
            <a:r>
              <a:rPr lang="es-MX" dirty="0" smtClean="0"/>
              <a:t>-3</a:t>
            </a:r>
            <a:endParaRPr lang="es-MX" dirty="0"/>
          </a:p>
        </p:txBody>
      </p:sp>
      <p:cxnSp>
        <p:nvCxnSpPr>
          <p:cNvPr id="10" name="Conector recto de flecha 9"/>
          <p:cNvCxnSpPr/>
          <p:nvPr/>
        </p:nvCxnSpPr>
        <p:spPr>
          <a:xfrm flipH="1">
            <a:off x="1390918" y="5113241"/>
            <a:ext cx="684000" cy="0"/>
          </a:xfrm>
          <a:prstGeom prst="straightConnector1">
            <a:avLst/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Conector recto de flecha 11"/>
          <p:cNvCxnSpPr/>
          <p:nvPr/>
        </p:nvCxnSpPr>
        <p:spPr>
          <a:xfrm>
            <a:off x="5512158" y="5113241"/>
            <a:ext cx="756000" cy="0"/>
          </a:xfrm>
          <a:prstGeom prst="straightConnector1">
            <a:avLst/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349819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/>
          <p:cNvSpPr txBox="1"/>
          <p:nvPr/>
        </p:nvSpPr>
        <p:spPr>
          <a:xfrm>
            <a:off x="2269067" y="355600"/>
            <a:ext cx="5791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 smtClean="0"/>
              <a:t>Ejemplos</a:t>
            </a:r>
            <a:endParaRPr lang="es-MX" dirty="0"/>
          </a:p>
        </p:txBody>
      </p:sp>
      <p:sp>
        <p:nvSpPr>
          <p:cNvPr id="5" name="CuadroTexto 4"/>
          <p:cNvSpPr txBox="1"/>
          <p:nvPr/>
        </p:nvSpPr>
        <p:spPr>
          <a:xfrm>
            <a:off x="168619" y="3370926"/>
            <a:ext cx="8737600" cy="12464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500" dirty="0">
                <a:latin typeface="Cambria" panose="02040503050406030204" pitchFamily="18" charset="0"/>
              </a:rPr>
              <a:t>1) 53.2 X 10</a:t>
            </a:r>
            <a:r>
              <a:rPr lang="es-MX" sz="1500" baseline="30000" dirty="0">
                <a:latin typeface="Cambria" panose="02040503050406030204" pitchFamily="18" charset="0"/>
              </a:rPr>
              <a:t>5</a:t>
            </a:r>
            <a:r>
              <a:rPr lang="es-MX" sz="1500" dirty="0">
                <a:latin typeface="Cambria" panose="02040503050406030204" pitchFamily="18" charset="0"/>
              </a:rPr>
              <a:t> = 5.32 X 10</a:t>
            </a:r>
            <a:r>
              <a:rPr lang="es-MX" sz="1500" baseline="30000" dirty="0">
                <a:latin typeface="Cambria" panose="02040503050406030204" pitchFamily="18" charset="0"/>
              </a:rPr>
              <a:t>6</a:t>
            </a:r>
            <a:r>
              <a:rPr lang="es-MX" sz="1500" dirty="0">
                <a:latin typeface="Cambria" panose="02040503050406030204" pitchFamily="18" charset="0"/>
              </a:rPr>
              <a:t> 	</a:t>
            </a:r>
            <a:r>
              <a:rPr lang="es-MX" sz="1500" dirty="0" smtClean="0">
                <a:latin typeface="Cambria" panose="02040503050406030204" pitchFamily="18" charset="0"/>
              </a:rPr>
              <a:t>(</a:t>
            </a:r>
            <a:r>
              <a:rPr lang="es-MX" sz="1500" dirty="0">
                <a:latin typeface="Cambria" panose="02040503050406030204" pitchFamily="18" charset="0"/>
              </a:rPr>
              <a:t>El punto se recorre un lugar a la izquierda, al exponente se le suma 1)</a:t>
            </a:r>
          </a:p>
          <a:p>
            <a:r>
              <a:rPr lang="es-MX" sz="1500" dirty="0">
                <a:latin typeface="Cambria" panose="02040503050406030204" pitchFamily="18" charset="0"/>
              </a:rPr>
              <a:t>2) 28400 X 10</a:t>
            </a:r>
            <a:r>
              <a:rPr lang="es-MX" sz="1500" baseline="30000" dirty="0">
                <a:latin typeface="Cambria" panose="02040503050406030204" pitchFamily="18" charset="0"/>
              </a:rPr>
              <a:t>–6</a:t>
            </a:r>
            <a:r>
              <a:rPr lang="es-MX" sz="1500" dirty="0">
                <a:latin typeface="Cambria" panose="02040503050406030204" pitchFamily="18" charset="0"/>
              </a:rPr>
              <a:t> = 2.84 X 10</a:t>
            </a:r>
            <a:r>
              <a:rPr lang="es-MX" sz="1500" baseline="30000" dirty="0">
                <a:latin typeface="Cambria" panose="02040503050406030204" pitchFamily="18" charset="0"/>
              </a:rPr>
              <a:t>–2</a:t>
            </a:r>
            <a:r>
              <a:rPr lang="es-MX" sz="1500" dirty="0">
                <a:latin typeface="Cambria" panose="02040503050406030204" pitchFamily="18" charset="0"/>
              </a:rPr>
              <a:t> 	</a:t>
            </a:r>
            <a:r>
              <a:rPr lang="es-MX" sz="1500" dirty="0" smtClean="0">
                <a:latin typeface="Cambria" panose="02040503050406030204" pitchFamily="18" charset="0"/>
              </a:rPr>
              <a:t>(El </a:t>
            </a:r>
            <a:r>
              <a:rPr lang="es-MX" sz="1500" dirty="0">
                <a:latin typeface="Cambria" panose="02040503050406030204" pitchFamily="18" charset="0"/>
              </a:rPr>
              <a:t>punto se recorre 4 lugares a la izquierda, al exponente se le suma </a:t>
            </a:r>
            <a:r>
              <a:rPr lang="es-MX" sz="1500" dirty="0" smtClean="0">
                <a:latin typeface="Cambria" panose="02040503050406030204" pitchFamily="18" charset="0"/>
              </a:rPr>
              <a:t>4</a:t>
            </a:r>
            <a:endParaRPr lang="es-MX" sz="1500" dirty="0">
              <a:latin typeface="Cambria" panose="02040503050406030204" pitchFamily="18" charset="0"/>
            </a:endParaRPr>
          </a:p>
          <a:p>
            <a:r>
              <a:rPr lang="es-MX" sz="1500" dirty="0">
                <a:latin typeface="Cambria" panose="02040503050406030204" pitchFamily="18" charset="0"/>
              </a:rPr>
              <a:t>3) 0.0000067 X 10</a:t>
            </a:r>
            <a:r>
              <a:rPr lang="es-MX" sz="1500" baseline="30000" dirty="0">
                <a:latin typeface="Cambria" panose="02040503050406030204" pitchFamily="18" charset="0"/>
              </a:rPr>
              <a:t>4</a:t>
            </a:r>
            <a:r>
              <a:rPr lang="es-MX" sz="1500" dirty="0">
                <a:latin typeface="Cambria" panose="02040503050406030204" pitchFamily="18" charset="0"/>
              </a:rPr>
              <a:t> = 6.7 X 10</a:t>
            </a:r>
            <a:r>
              <a:rPr lang="es-MX" sz="1500" baseline="30000" dirty="0">
                <a:latin typeface="Cambria" panose="02040503050406030204" pitchFamily="18" charset="0"/>
              </a:rPr>
              <a:t>–2</a:t>
            </a:r>
            <a:r>
              <a:rPr lang="es-MX" sz="1500" dirty="0">
                <a:latin typeface="Cambria" panose="02040503050406030204" pitchFamily="18" charset="0"/>
              </a:rPr>
              <a:t> 	</a:t>
            </a:r>
            <a:r>
              <a:rPr lang="es-MX" sz="1500" dirty="0" smtClean="0">
                <a:latin typeface="Cambria" panose="02040503050406030204" pitchFamily="18" charset="0"/>
              </a:rPr>
              <a:t>(</a:t>
            </a:r>
            <a:r>
              <a:rPr lang="es-MX" sz="1500" dirty="0">
                <a:latin typeface="Cambria" panose="02040503050406030204" pitchFamily="18" charset="0"/>
              </a:rPr>
              <a:t>El punto se recorre 6 lugares a la derecha, al exponente se le resta 6)</a:t>
            </a:r>
          </a:p>
          <a:p>
            <a:r>
              <a:rPr lang="es-MX" sz="1500" dirty="0">
                <a:latin typeface="Cambria" panose="02040503050406030204" pitchFamily="18" charset="0"/>
              </a:rPr>
              <a:t>4) 0.000749 X 10</a:t>
            </a:r>
            <a:r>
              <a:rPr lang="es-MX" sz="1500" baseline="30000" dirty="0">
                <a:latin typeface="Cambria" panose="02040503050406030204" pitchFamily="18" charset="0"/>
              </a:rPr>
              <a:t>–5</a:t>
            </a:r>
            <a:r>
              <a:rPr lang="es-MX" sz="1500" dirty="0">
                <a:latin typeface="Cambria" panose="02040503050406030204" pitchFamily="18" charset="0"/>
              </a:rPr>
              <a:t> = 7.49 X 10</a:t>
            </a:r>
            <a:r>
              <a:rPr lang="es-MX" sz="1500" baseline="30000" dirty="0">
                <a:latin typeface="Cambria" panose="02040503050406030204" pitchFamily="18" charset="0"/>
              </a:rPr>
              <a:t>–9</a:t>
            </a:r>
            <a:r>
              <a:rPr lang="es-MX" sz="1500" dirty="0">
                <a:latin typeface="Cambria" panose="02040503050406030204" pitchFamily="18" charset="0"/>
              </a:rPr>
              <a:t>   </a:t>
            </a:r>
            <a:r>
              <a:rPr lang="es-MX" sz="1500" dirty="0" smtClean="0">
                <a:latin typeface="Cambria" panose="02040503050406030204" pitchFamily="18" charset="0"/>
              </a:rPr>
              <a:t> (</a:t>
            </a:r>
            <a:r>
              <a:rPr lang="es-MX" sz="1500" dirty="0">
                <a:latin typeface="Cambria" panose="02040503050406030204" pitchFamily="18" charset="0"/>
              </a:rPr>
              <a:t>El punto se recorre 4 lugares a la derecha, al exponente se le resta 4)</a:t>
            </a:r>
          </a:p>
          <a:p>
            <a:endParaRPr lang="es-MX" sz="1500" dirty="0"/>
          </a:p>
        </p:txBody>
      </p:sp>
      <p:sp>
        <p:nvSpPr>
          <p:cNvPr id="6" name="CuadroTexto 5"/>
          <p:cNvSpPr txBox="1"/>
          <p:nvPr/>
        </p:nvSpPr>
        <p:spPr>
          <a:xfrm>
            <a:off x="2369952" y="1100595"/>
            <a:ext cx="279471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arenR"/>
            </a:pPr>
            <a:r>
              <a:rPr lang="es-MX" dirty="0" smtClean="0"/>
              <a:t>90000 = 9 x 10</a:t>
            </a:r>
            <a:r>
              <a:rPr lang="es-MX" baseline="30000" dirty="0" smtClean="0"/>
              <a:t>4</a:t>
            </a:r>
          </a:p>
          <a:p>
            <a:pPr marL="342900" indent="-342900">
              <a:buAutoNum type="arabicParenR"/>
            </a:pPr>
            <a:r>
              <a:rPr lang="es-MX" dirty="0" smtClean="0"/>
              <a:t>0.0008 = </a:t>
            </a:r>
            <a:r>
              <a:rPr lang="es-MX" dirty="0" smtClean="0"/>
              <a:t>8 </a:t>
            </a:r>
            <a:r>
              <a:rPr lang="es-MX" dirty="0" smtClean="0"/>
              <a:t>x 10</a:t>
            </a:r>
            <a:r>
              <a:rPr lang="es-MX" baseline="30000" dirty="0" smtClean="0"/>
              <a:t>-4</a:t>
            </a:r>
          </a:p>
          <a:p>
            <a:pPr marL="342900" indent="-342900">
              <a:buAutoNum type="arabicParenR"/>
            </a:pPr>
            <a:r>
              <a:rPr lang="es-MX" dirty="0" smtClean="0"/>
              <a:t>8400000 = 8.4 x 10</a:t>
            </a:r>
            <a:r>
              <a:rPr lang="es-MX" baseline="30000" dirty="0" smtClean="0"/>
              <a:t>6</a:t>
            </a:r>
          </a:p>
          <a:p>
            <a:pPr marL="342900" indent="-342900">
              <a:buAutoNum type="arabicParenR"/>
            </a:pPr>
            <a:r>
              <a:rPr lang="es-MX" dirty="0" smtClean="0"/>
              <a:t>0.00000099 = 9.9 x </a:t>
            </a:r>
            <a:r>
              <a:rPr lang="es-MX" dirty="0" smtClean="0"/>
              <a:t>10</a:t>
            </a:r>
            <a:r>
              <a:rPr lang="es-MX" baseline="30000" dirty="0" smtClean="0"/>
              <a:t>-7</a:t>
            </a:r>
            <a:endParaRPr lang="es-MX" baseline="30000" dirty="0"/>
          </a:p>
        </p:txBody>
      </p:sp>
      <p:sp>
        <p:nvSpPr>
          <p:cNvPr id="2" name="CuadroTexto 1"/>
          <p:cNvSpPr txBox="1"/>
          <p:nvPr/>
        </p:nvSpPr>
        <p:spPr>
          <a:xfrm>
            <a:off x="304800" y="2607733"/>
            <a:ext cx="860141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 smtClean="0"/>
              <a:t>Los números con potencia de 10 que están en notación científica se pueden convertir a ella con las reglas de recorrido del punto: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8953258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/>
          <p:cNvSpPr txBox="1"/>
          <p:nvPr/>
        </p:nvSpPr>
        <p:spPr>
          <a:xfrm>
            <a:off x="483447" y="1038014"/>
            <a:ext cx="82372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/>
              <a:t>Para multiplicar o dividir cantidades en notación científica sólo debes aplicar las leyes de los exponentes, </a:t>
            </a:r>
            <a:r>
              <a:rPr lang="es-MX" dirty="0" smtClean="0"/>
              <a:t>recordando que:</a:t>
            </a:r>
            <a:endParaRPr lang="es-MX" dirty="0"/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5" name="Tabla 4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117871404"/>
                  </p:ext>
                </p:extLst>
              </p:nvPr>
            </p:nvGraphicFramePr>
            <p:xfrm>
              <a:off x="246381" y="1853678"/>
              <a:ext cx="8349639" cy="4327970"/>
            </p:xfrm>
            <a:graphic>
              <a:graphicData uri="http://schemas.openxmlformats.org/drawingml/2006/table">
                <a:tbl>
                  <a:tblPr firstRow="1" bandRow="1">
                    <a:tableStyleId>{0E3FDE45-AF77-4B5C-9715-49D594BDF05E}</a:tableStyleId>
                  </a:tblPr>
                  <a:tblGrid>
                    <a:gridCol w="1311963"/>
                    <a:gridCol w="2027555"/>
                    <a:gridCol w="5010121"/>
                  </a:tblGrid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s-MX" dirty="0" smtClean="0"/>
                            <a:t>Ley</a:t>
                          </a:r>
                          <a:endParaRPr lang="es-MX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s-MX" dirty="0" smtClean="0"/>
                            <a:t>Ejemplo</a:t>
                          </a:r>
                          <a:endParaRPr lang="es-MX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s-MX" dirty="0" smtClean="0"/>
                            <a:t>Enunciados</a:t>
                          </a:r>
                          <a:endParaRPr lang="es-MX" dirty="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s-MX" sz="1600" dirty="0" smtClean="0"/>
                            <a:t>X</a:t>
                          </a:r>
                          <a:r>
                            <a:rPr lang="es-MX" sz="1600" baseline="30000" dirty="0" smtClean="0"/>
                            <a:t>1</a:t>
                          </a:r>
                          <a:r>
                            <a:rPr lang="es-MX" sz="1600" dirty="0" smtClean="0"/>
                            <a:t> = X</a:t>
                          </a:r>
                          <a:endParaRPr lang="es-MX" sz="16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s-MX" sz="1600" dirty="0" smtClean="0"/>
                            <a:t>10</a:t>
                          </a:r>
                          <a:r>
                            <a:rPr lang="es-MX" sz="1600" baseline="30000" dirty="0" smtClean="0"/>
                            <a:t>1</a:t>
                          </a:r>
                          <a:r>
                            <a:rPr lang="es-MX" sz="1600" dirty="0" smtClean="0"/>
                            <a:t> = 10</a:t>
                          </a:r>
                          <a:endParaRPr lang="es-MX" sz="16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just"/>
                          <a:r>
                            <a:rPr lang="es-MX" sz="1600" dirty="0" smtClean="0"/>
                            <a:t>Todo numero</a:t>
                          </a:r>
                          <a:r>
                            <a:rPr lang="es-MX" sz="1600" baseline="0" dirty="0" smtClean="0"/>
                            <a:t> elevado a la potencia 1 es igual al mismo número</a:t>
                          </a:r>
                          <a:endParaRPr lang="es-MX" sz="1600" dirty="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s-MX" sz="1600" dirty="0" smtClean="0"/>
                            <a:t>X</a:t>
                          </a:r>
                          <a:r>
                            <a:rPr lang="es-MX" sz="1600" baseline="30000" dirty="0" smtClean="0"/>
                            <a:t>0</a:t>
                          </a:r>
                          <a:r>
                            <a:rPr lang="es-MX" sz="1600" dirty="0" smtClean="0"/>
                            <a:t> = 1</a:t>
                          </a:r>
                          <a:endParaRPr lang="es-MX" sz="16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s-MX" sz="1600" dirty="0" smtClean="0"/>
                            <a:t>10</a:t>
                          </a:r>
                          <a:r>
                            <a:rPr lang="es-MX" sz="1600" baseline="30000" dirty="0" smtClean="0"/>
                            <a:t>0</a:t>
                          </a:r>
                          <a:r>
                            <a:rPr lang="es-MX" sz="1600" dirty="0" smtClean="0"/>
                            <a:t> = 1</a:t>
                          </a:r>
                          <a:endParaRPr lang="es-MX" sz="16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just"/>
                          <a:r>
                            <a:rPr lang="es-MX" sz="1600" dirty="0" smtClean="0"/>
                            <a:t>Todo número</a:t>
                          </a:r>
                          <a:r>
                            <a:rPr lang="es-MX" sz="1600" baseline="0" dirty="0" smtClean="0"/>
                            <a:t> elevado a ala potencia 0 es igual a 1.</a:t>
                          </a:r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>
                                <m:rPr>
                                  <m:nor/>
                                </m:rPr>
                                <a:rPr lang="es-MX" sz="1600" dirty="0" smtClean="0"/>
                                <m:t>X</m:t>
                              </m:r>
                              <m:r>
                                <m:rPr>
                                  <m:nor/>
                                </m:rPr>
                                <a:rPr lang="es-MX" sz="1600" baseline="30000" dirty="0" smtClean="0"/>
                                <m:t>−1</m:t>
                              </m:r>
                              <m:r>
                                <m:rPr>
                                  <m:nor/>
                                </m:rPr>
                                <a:rPr lang="es-MX" sz="1600" dirty="0" smtClean="0"/>
                                <m:t> =</m:t>
                              </m:r>
                              <m:f>
                                <m:fPr>
                                  <m:ctrlPr>
                                    <a:rPr lang="es-MX" sz="1600" i="1" dirty="0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s-MX" sz="1600" b="0" i="1" dirty="0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s-MX" sz="1600" b="0" i="1" dirty="0" smtClean="0">
                                      <a:latin typeface="Cambria Math" panose="02040503050406030204" pitchFamily="18" charset="0"/>
                                    </a:rPr>
                                    <m:t>𝑋</m:t>
                                  </m:r>
                                </m:den>
                              </m:f>
                            </m:oMath>
                          </a14:m>
                          <a:r>
                            <a:rPr lang="es-MX" sz="1600" dirty="0" smtClean="0"/>
                            <a:t> </a:t>
                          </a:r>
                          <a:endParaRPr lang="es-MX" sz="16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s-MX" sz="16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just"/>
                          <a:r>
                            <a:rPr lang="es-MX" sz="1600" dirty="0" smtClean="0"/>
                            <a:t>Todo número</a:t>
                          </a:r>
                          <a:r>
                            <a:rPr lang="es-MX" sz="1600" baseline="0" dirty="0" smtClean="0"/>
                            <a:t> elevado a la potencia -1 es igual a su inverso.</a:t>
                          </a:r>
                          <a:endParaRPr lang="es-MX" sz="1600" dirty="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s-MX" sz="1600" dirty="0" err="1" smtClean="0"/>
                            <a:t>X</a:t>
                          </a:r>
                          <a:r>
                            <a:rPr lang="es-MX" sz="1600" baseline="30000" dirty="0" err="1" smtClean="0"/>
                            <a:t>m</a:t>
                          </a:r>
                          <a:r>
                            <a:rPr lang="es-MX" sz="1600" dirty="0" err="1" smtClean="0"/>
                            <a:t>X</a:t>
                          </a:r>
                          <a:r>
                            <a:rPr lang="es-MX" sz="1600" baseline="30000" dirty="0" err="1" smtClean="0"/>
                            <a:t>n</a:t>
                          </a:r>
                          <a:r>
                            <a:rPr lang="es-MX" sz="1600" dirty="0" smtClean="0"/>
                            <a:t> = </a:t>
                          </a:r>
                          <a:r>
                            <a:rPr lang="es-MX" sz="1600" dirty="0" err="1" smtClean="0"/>
                            <a:t>X</a:t>
                          </a:r>
                          <a:r>
                            <a:rPr lang="es-MX" sz="1600" baseline="30000" dirty="0" err="1" smtClean="0"/>
                            <a:t>m+n</a:t>
                          </a:r>
                          <a:endParaRPr lang="es-MX" sz="1600" baseline="300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s-MX" sz="1600" dirty="0" smtClean="0"/>
                            <a:t>10</a:t>
                          </a:r>
                          <a:r>
                            <a:rPr lang="es-MX" sz="1600" baseline="30000" dirty="0" smtClean="0"/>
                            <a:t>2</a:t>
                          </a:r>
                          <a:r>
                            <a:rPr lang="es-MX" sz="1600" dirty="0" smtClean="0"/>
                            <a:t> *</a:t>
                          </a:r>
                          <a:r>
                            <a:rPr lang="es-MX" sz="1600" baseline="0" dirty="0" smtClean="0"/>
                            <a:t> 10</a:t>
                          </a:r>
                          <a:r>
                            <a:rPr lang="es-MX" sz="1600" baseline="30000" dirty="0" smtClean="0"/>
                            <a:t>3</a:t>
                          </a:r>
                          <a:r>
                            <a:rPr lang="es-MX" sz="1600" baseline="0" dirty="0" smtClean="0"/>
                            <a:t> = 10</a:t>
                          </a:r>
                          <a:r>
                            <a:rPr lang="es-MX" sz="1600" baseline="30000" dirty="0" smtClean="0"/>
                            <a:t>2+3</a:t>
                          </a:r>
                          <a:r>
                            <a:rPr lang="es-MX" sz="1600" baseline="0" dirty="0" smtClean="0"/>
                            <a:t> = 10</a:t>
                          </a:r>
                          <a:r>
                            <a:rPr lang="es-MX" sz="1600" baseline="30000" dirty="0" smtClean="0"/>
                            <a:t>5</a:t>
                          </a:r>
                          <a:endParaRPr lang="es-MX" sz="1600" baseline="300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just"/>
                          <a:r>
                            <a:rPr lang="es-MX" sz="1600" dirty="0" smtClean="0"/>
                            <a:t>Al multiplicar dos potencias de la misma base se suman los exponentes</a:t>
                          </a:r>
                          <a:endParaRPr lang="es-MX" sz="1600" dirty="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s-MX" sz="16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sSup>
                                      <m:sSupPr>
                                        <m:ctrlPr>
                                          <a:rPr lang="es-MX" sz="1600" i="1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pPr>
                                      <m:e>
                                        <m:r>
                                          <a:rPr lang="es-MX" sz="1600" b="0" i="1" smtClean="0">
                                            <a:latin typeface="Cambria Math" panose="02040503050406030204" pitchFamily="18" charset="0"/>
                                          </a:rPr>
                                          <m:t>𝑋</m:t>
                                        </m:r>
                                      </m:e>
                                      <m:sup>
                                        <m:r>
                                          <a:rPr lang="es-MX" sz="1600" b="0" i="1" smtClean="0">
                                            <a:latin typeface="Cambria Math" panose="02040503050406030204" pitchFamily="18" charset="0"/>
                                          </a:rPr>
                                          <m:t>𝑚</m:t>
                                        </m:r>
                                      </m:sup>
                                    </m:sSup>
                                  </m:num>
                                  <m:den>
                                    <m:sSup>
                                      <m:sSupPr>
                                        <m:ctrlPr>
                                          <a:rPr lang="es-MX" sz="1600" i="1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pPr>
                                      <m:e>
                                        <m:r>
                                          <a:rPr lang="es-MX" sz="1600" b="0" i="1" smtClean="0">
                                            <a:latin typeface="Cambria Math" panose="02040503050406030204" pitchFamily="18" charset="0"/>
                                          </a:rPr>
                                          <m:t>𝑋</m:t>
                                        </m:r>
                                      </m:e>
                                      <m:sup>
                                        <m:r>
                                          <a:rPr lang="es-MX" sz="1600" b="0" i="1" smtClean="0">
                                            <a:latin typeface="Cambria Math" panose="02040503050406030204" pitchFamily="18" charset="0"/>
                                          </a:rPr>
                                          <m:t>𝑛</m:t>
                                        </m:r>
                                      </m:sup>
                                    </m:sSup>
                                  </m:den>
                                </m:f>
                                <m:r>
                                  <a:rPr lang="es-MX" sz="1600" b="0" i="1" smtClean="0"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sSup>
                                  <m:sSupPr>
                                    <m:ctrlPr>
                                      <a:rPr lang="es-MX" sz="16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s-MX" sz="1600" b="0" i="1" smtClean="0">
                                        <a:latin typeface="Cambria Math" panose="02040503050406030204" pitchFamily="18" charset="0"/>
                                      </a:rPr>
                                      <m:t>𝑋</m:t>
                                    </m:r>
                                  </m:e>
                                  <m:sup>
                                    <m:r>
                                      <a:rPr lang="es-MX" sz="1600" b="0" i="1" smtClean="0">
                                        <a:latin typeface="Cambria Math" panose="02040503050406030204" pitchFamily="18" charset="0"/>
                                      </a:rPr>
                                      <m:t>𝑚</m:t>
                                    </m:r>
                                    <m:r>
                                      <a:rPr lang="es-MX" sz="1600" b="0" i="1" smtClean="0">
                                        <a:latin typeface="Cambria Math" panose="02040503050406030204" pitchFamily="18" charset="0"/>
                                      </a:rPr>
                                      <m:t>−</m:t>
                                    </m:r>
                                    <m:r>
                                      <a:rPr lang="es-MX" sz="1600" b="0" i="1" smtClean="0">
                                        <a:latin typeface="Cambria Math" panose="02040503050406030204" pitchFamily="18" charset="0"/>
                                      </a:rPr>
                                      <m:t>𝑛</m:t>
                                    </m:r>
                                  </m:sup>
                                </m:sSup>
                              </m:oMath>
                            </m:oMathPara>
                          </a14:m>
                          <a:endParaRPr lang="es-MX" sz="16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s-MX" sz="16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sSup>
                                      <m:sSupPr>
                                        <m:ctrlPr>
                                          <a:rPr lang="es-MX" sz="1600" i="1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pPr>
                                      <m:e>
                                        <m:r>
                                          <a:rPr lang="es-MX" sz="1600" b="0" i="1" smtClean="0">
                                            <a:latin typeface="Cambria Math" panose="02040503050406030204" pitchFamily="18" charset="0"/>
                                          </a:rPr>
                                          <m:t>10</m:t>
                                        </m:r>
                                      </m:e>
                                      <m:sup>
                                        <m:r>
                                          <a:rPr lang="es-MX" sz="1600" b="0" i="1" smtClean="0">
                                            <a:latin typeface="Cambria Math" panose="02040503050406030204" pitchFamily="18" charset="0"/>
                                          </a:rPr>
                                          <m:t>4</m:t>
                                        </m:r>
                                      </m:sup>
                                    </m:sSup>
                                  </m:num>
                                  <m:den>
                                    <m:sSup>
                                      <m:sSupPr>
                                        <m:ctrlPr>
                                          <a:rPr lang="es-MX" sz="1600" i="1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pPr>
                                      <m:e>
                                        <m:r>
                                          <a:rPr lang="es-MX" sz="1600" b="0" i="1" smtClean="0">
                                            <a:latin typeface="Cambria Math" panose="02040503050406030204" pitchFamily="18" charset="0"/>
                                          </a:rPr>
                                          <m:t>10</m:t>
                                        </m:r>
                                      </m:e>
                                      <m:sup>
                                        <m:r>
                                          <a:rPr lang="es-MX" sz="1600" b="0" i="1" smtClean="0">
                                            <a:latin typeface="Cambria Math" panose="02040503050406030204" pitchFamily="18" charset="0"/>
                                          </a:rPr>
                                          <m:t>2</m:t>
                                        </m:r>
                                      </m:sup>
                                    </m:sSup>
                                  </m:den>
                                </m:f>
                                <m:r>
                                  <a:rPr lang="es-MX" sz="1600" b="0" i="1" smtClean="0"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sSup>
                                  <m:sSupPr>
                                    <m:ctrlPr>
                                      <a:rPr lang="es-MX" sz="16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s-MX" sz="1600" b="0" i="1" smtClean="0">
                                        <a:latin typeface="Cambria Math" panose="02040503050406030204" pitchFamily="18" charset="0"/>
                                      </a:rPr>
                                      <m:t>10</m:t>
                                    </m:r>
                                  </m:e>
                                  <m:sup>
                                    <m:r>
                                      <a:rPr lang="es-MX" sz="1600" b="0" i="1" smtClean="0">
                                        <a:latin typeface="Cambria Math" panose="02040503050406030204" pitchFamily="18" charset="0"/>
                                      </a:rPr>
                                      <m:t>4−2</m:t>
                                    </m:r>
                                  </m:sup>
                                </m:sSup>
                                <m:r>
                                  <a:rPr lang="es-MX" sz="1600" b="0" i="1" smtClean="0"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sSup>
                                  <m:sSupPr>
                                    <m:ctrlPr>
                                      <a:rPr lang="es-MX" sz="16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s-MX" sz="1600" b="0" i="1" smtClean="0">
                                        <a:latin typeface="Cambria Math" panose="02040503050406030204" pitchFamily="18" charset="0"/>
                                      </a:rPr>
                                      <m:t>10</m:t>
                                    </m:r>
                                  </m:e>
                                  <m:sup>
                                    <m:r>
                                      <a:rPr lang="es-MX" sz="1600" b="0" i="1" smtClean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p>
                                </m:sSup>
                              </m:oMath>
                            </m:oMathPara>
                          </a14:m>
                          <a:endParaRPr lang="es-MX" sz="16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just"/>
                          <a:r>
                            <a:rPr lang="es-MX" sz="1600" dirty="0" smtClean="0"/>
                            <a:t>Al dividir dos potencias de la misma base se restan los exponentes</a:t>
                          </a:r>
                          <a:endParaRPr lang="es-MX" sz="1600" dirty="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s-MX" sz="1600" dirty="0" smtClean="0"/>
                            <a:t>(</a:t>
                          </a:r>
                          <a:r>
                            <a:rPr lang="es-MX" sz="1600" dirty="0" err="1" smtClean="0"/>
                            <a:t>X</a:t>
                          </a:r>
                          <a:r>
                            <a:rPr lang="es-MX" sz="1600" baseline="30000" dirty="0" err="1" smtClean="0"/>
                            <a:t>m</a:t>
                          </a:r>
                          <a:r>
                            <a:rPr lang="es-MX" sz="1600" dirty="0" smtClean="0"/>
                            <a:t>)</a:t>
                          </a:r>
                          <a:r>
                            <a:rPr lang="es-MX" sz="1600" baseline="30000" dirty="0" smtClean="0"/>
                            <a:t>n</a:t>
                          </a:r>
                          <a:r>
                            <a:rPr lang="es-MX" sz="1600" dirty="0" smtClean="0"/>
                            <a:t> = </a:t>
                          </a:r>
                          <a:r>
                            <a:rPr lang="es-MX" sz="1600" dirty="0" err="1" smtClean="0"/>
                            <a:t>X</a:t>
                          </a:r>
                          <a:r>
                            <a:rPr lang="es-MX" sz="1600" baseline="30000" dirty="0" err="1" smtClean="0"/>
                            <a:t>m</a:t>
                          </a:r>
                          <a:r>
                            <a:rPr lang="es-MX" sz="1600" baseline="30000" dirty="0" smtClean="0"/>
                            <a:t>*n</a:t>
                          </a:r>
                          <a:endParaRPr lang="es-MX" sz="1600" baseline="300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s-MX" sz="1600" dirty="0" smtClean="0"/>
                            <a:t>(102)3 = 102*3 = 106</a:t>
                          </a:r>
                          <a:endParaRPr lang="es-MX" sz="16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just"/>
                          <a:r>
                            <a:rPr lang="es-MX" sz="1600" dirty="0" smtClean="0"/>
                            <a:t>Al elevar una potencia a otra potencia se multiplican los exponentes.</a:t>
                          </a:r>
                          <a:endParaRPr lang="es-MX" sz="1600" dirty="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ad>
                                  <m:radPr>
                                    <m:ctrlPr>
                                      <a:rPr lang="es-MX" sz="16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radPr>
                                  <m:deg>
                                    <m:r>
                                      <m:rPr>
                                        <m:brk m:alnAt="7"/>
                                      </m:rPr>
                                      <a:rPr lang="es-MX" sz="1600" b="0" i="1" smtClean="0">
                                        <a:latin typeface="Cambria Math" panose="02040503050406030204" pitchFamily="18" charset="0"/>
                                      </a:rPr>
                                      <m:t>𝑛</m:t>
                                    </m:r>
                                  </m:deg>
                                  <m:e>
                                    <m:sSup>
                                      <m:sSupPr>
                                        <m:ctrlPr>
                                          <a:rPr lang="es-MX" sz="1600" i="1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pPr>
                                      <m:e>
                                        <m:r>
                                          <a:rPr lang="es-MX" sz="1600" b="0" i="1" smtClean="0">
                                            <a:latin typeface="Cambria Math" panose="02040503050406030204" pitchFamily="18" charset="0"/>
                                          </a:rPr>
                                          <m:t>𝑋</m:t>
                                        </m:r>
                                      </m:e>
                                      <m:sup>
                                        <m:r>
                                          <a:rPr lang="es-MX" sz="1600" b="0" i="1" smtClean="0">
                                            <a:latin typeface="Cambria Math" panose="02040503050406030204" pitchFamily="18" charset="0"/>
                                          </a:rPr>
                                          <m:t>𝑚</m:t>
                                        </m:r>
                                      </m:sup>
                                    </m:sSup>
                                  </m:e>
                                </m:rad>
                                <m:r>
                                  <a:rPr lang="es-MX" sz="1600" b="0" i="1" smtClean="0"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sSup>
                                  <m:sSupPr>
                                    <m:ctrlPr>
                                      <a:rPr lang="es-MX" sz="16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s-MX" sz="1600" b="0" i="1" smtClean="0">
                                        <a:latin typeface="Cambria Math" panose="02040503050406030204" pitchFamily="18" charset="0"/>
                                      </a:rPr>
                                      <m:t>𝑋</m:t>
                                    </m:r>
                                  </m:e>
                                  <m:sup>
                                    <m:f>
                                      <m:fPr>
                                        <m:ctrlPr>
                                          <a:rPr lang="es-MX" sz="1600" b="0" i="1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fPr>
                                      <m:num>
                                        <m:r>
                                          <a:rPr lang="es-MX" sz="1600" b="0" i="1" smtClean="0">
                                            <a:latin typeface="Cambria Math" panose="02040503050406030204" pitchFamily="18" charset="0"/>
                                          </a:rPr>
                                          <m:t>𝑚</m:t>
                                        </m:r>
                                      </m:num>
                                      <m:den>
                                        <m:r>
                                          <a:rPr lang="es-MX" sz="1600" b="0" i="1" smtClean="0">
                                            <a:latin typeface="Cambria Math" panose="02040503050406030204" pitchFamily="18" charset="0"/>
                                          </a:rPr>
                                          <m:t>𝑛</m:t>
                                        </m:r>
                                      </m:den>
                                    </m:f>
                                  </m:sup>
                                </m:sSup>
                              </m:oMath>
                            </m:oMathPara>
                          </a14:m>
                          <a:endParaRPr lang="es-MX" sz="16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ad>
                                  <m:radPr>
                                    <m:ctrlPr>
                                      <a:rPr lang="es-MX" sz="16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radPr>
                                  <m:deg>
                                    <m:r>
                                      <m:rPr>
                                        <m:brk m:alnAt="7"/>
                                      </m:rPr>
                                      <a:rPr lang="es-MX" sz="1600" b="0" i="1" smtClean="0">
                                        <a:latin typeface="Cambria Math" panose="02040503050406030204" pitchFamily="18" charset="0"/>
                                      </a:rPr>
                                      <m:t>3</m:t>
                                    </m:r>
                                  </m:deg>
                                  <m:e>
                                    <m:sSup>
                                      <m:sSupPr>
                                        <m:ctrlPr>
                                          <a:rPr lang="es-MX" sz="1600" i="1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pPr>
                                      <m:e>
                                        <m:r>
                                          <a:rPr lang="es-MX" sz="1600" b="0" i="1" smtClean="0">
                                            <a:latin typeface="Cambria Math" panose="02040503050406030204" pitchFamily="18" charset="0"/>
                                          </a:rPr>
                                          <m:t>𝑋</m:t>
                                        </m:r>
                                      </m:e>
                                      <m:sup>
                                        <m:r>
                                          <a:rPr lang="es-MX" sz="1600" b="0" i="1" smtClean="0">
                                            <a:latin typeface="Cambria Math" panose="02040503050406030204" pitchFamily="18" charset="0"/>
                                          </a:rPr>
                                          <m:t>12</m:t>
                                        </m:r>
                                      </m:sup>
                                    </m:sSup>
                                  </m:e>
                                </m:rad>
                                <m:r>
                                  <a:rPr lang="es-MX" sz="1600" b="0" i="1" smtClean="0"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sSup>
                                  <m:sSupPr>
                                    <m:ctrlPr>
                                      <a:rPr lang="es-MX" sz="16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s-MX" sz="1600" b="0" i="1" smtClean="0">
                                        <a:latin typeface="Cambria Math" panose="02040503050406030204" pitchFamily="18" charset="0"/>
                                      </a:rPr>
                                      <m:t>𝑋</m:t>
                                    </m:r>
                                  </m:e>
                                  <m:sup>
                                    <m:f>
                                      <m:fPr>
                                        <m:ctrlPr>
                                          <a:rPr lang="es-MX" sz="1600" b="0" i="1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fPr>
                                      <m:num>
                                        <m:r>
                                          <a:rPr lang="es-MX" sz="1600" b="0" i="1" smtClean="0">
                                            <a:latin typeface="Cambria Math" panose="02040503050406030204" pitchFamily="18" charset="0"/>
                                          </a:rPr>
                                          <m:t>12</m:t>
                                        </m:r>
                                      </m:num>
                                      <m:den>
                                        <m:r>
                                          <a:rPr lang="es-MX" sz="1600" b="0" i="1" smtClean="0">
                                            <a:latin typeface="Cambria Math" panose="02040503050406030204" pitchFamily="18" charset="0"/>
                                          </a:rPr>
                                          <m:t>3</m:t>
                                        </m:r>
                                      </m:den>
                                    </m:f>
                                  </m:sup>
                                </m:sSup>
                                <m:r>
                                  <a:rPr lang="es-MX" sz="1600" b="0" i="1" smtClean="0"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sSup>
                                  <m:sSupPr>
                                    <m:ctrlPr>
                                      <a:rPr lang="es-MX" sz="16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s-MX" sz="1600" b="0" i="1" smtClean="0">
                                        <a:latin typeface="Cambria Math" panose="02040503050406030204" pitchFamily="18" charset="0"/>
                                      </a:rPr>
                                      <m:t>𝑋</m:t>
                                    </m:r>
                                  </m:e>
                                  <m:sup>
                                    <m:r>
                                      <a:rPr lang="es-MX" sz="1600" b="0" i="1" smtClean="0">
                                        <a:latin typeface="Cambria Math" panose="02040503050406030204" pitchFamily="18" charset="0"/>
                                      </a:rPr>
                                      <m:t>4</m:t>
                                    </m:r>
                                  </m:sup>
                                </m:sSup>
                              </m:oMath>
                            </m:oMathPara>
                          </a14:m>
                          <a:endParaRPr lang="es-MX" sz="1600" dirty="0"/>
                        </a:p>
                        <a:p>
                          <a:pPr algn="ctr"/>
                          <a:endParaRPr lang="es-MX" sz="16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just"/>
                          <a:r>
                            <a:rPr lang="es-MX" sz="1600" dirty="0" smtClean="0"/>
                            <a:t>Al extraer una raíz a una potencia se dividen</a:t>
                          </a:r>
                          <a:r>
                            <a:rPr lang="es-MX" sz="1600" baseline="0" dirty="0" smtClean="0"/>
                            <a:t> los exponentes</a:t>
                          </a:r>
                          <a:endParaRPr lang="es-MX" sz="1600" dirty="0"/>
                        </a:p>
                      </a:txBody>
                      <a:tcPr/>
                    </a:tc>
                  </a:tr>
                </a:tbl>
              </a:graphicData>
            </a:graphic>
          </p:graphicFrame>
        </mc:Choice>
        <mc:Fallback xmlns="">
          <p:graphicFrame>
            <p:nvGraphicFramePr>
              <p:cNvPr id="5" name="Tabla 4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117871404"/>
                  </p:ext>
                </p:extLst>
              </p:nvPr>
            </p:nvGraphicFramePr>
            <p:xfrm>
              <a:off x="246381" y="1853678"/>
              <a:ext cx="8349639" cy="4327970"/>
            </p:xfrm>
            <a:graphic>
              <a:graphicData uri="http://schemas.openxmlformats.org/drawingml/2006/table">
                <a:tbl>
                  <a:tblPr firstRow="1" bandRow="1">
                    <a:tableStyleId>{0E3FDE45-AF77-4B5C-9715-49D594BDF05E}</a:tableStyleId>
                  </a:tblPr>
                  <a:tblGrid>
                    <a:gridCol w="1311963"/>
                    <a:gridCol w="2027555"/>
                    <a:gridCol w="5010121"/>
                  </a:tblGrid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s-MX" dirty="0" smtClean="0"/>
                            <a:t>Ley</a:t>
                          </a:r>
                          <a:endParaRPr lang="es-MX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s-MX" dirty="0" smtClean="0"/>
                            <a:t>Ejemplo</a:t>
                          </a:r>
                          <a:endParaRPr lang="es-MX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s-MX" dirty="0" smtClean="0"/>
                            <a:t>Enunciados</a:t>
                          </a:r>
                          <a:endParaRPr lang="es-MX" dirty="0"/>
                        </a:p>
                      </a:txBody>
                      <a:tcPr/>
                    </a:tc>
                  </a:tr>
                  <a:tr h="57912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s-MX" sz="1600" dirty="0" smtClean="0"/>
                            <a:t>X</a:t>
                          </a:r>
                          <a:r>
                            <a:rPr lang="es-MX" sz="1600" baseline="30000" dirty="0" smtClean="0"/>
                            <a:t>1</a:t>
                          </a:r>
                          <a:r>
                            <a:rPr lang="es-MX" sz="1600" dirty="0" smtClean="0"/>
                            <a:t> = X</a:t>
                          </a:r>
                          <a:endParaRPr lang="es-MX" sz="16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s-MX" sz="1600" dirty="0" smtClean="0"/>
                            <a:t>10</a:t>
                          </a:r>
                          <a:r>
                            <a:rPr lang="es-MX" sz="1600" baseline="30000" dirty="0" smtClean="0"/>
                            <a:t>1</a:t>
                          </a:r>
                          <a:r>
                            <a:rPr lang="es-MX" sz="1600" dirty="0" smtClean="0"/>
                            <a:t> = 10</a:t>
                          </a:r>
                          <a:endParaRPr lang="es-MX" sz="16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just"/>
                          <a:r>
                            <a:rPr lang="es-MX" sz="1600" dirty="0" smtClean="0"/>
                            <a:t>Todo numero</a:t>
                          </a:r>
                          <a:r>
                            <a:rPr lang="es-MX" sz="1600" baseline="0" dirty="0" smtClean="0"/>
                            <a:t> elevado a la potencia 1 es igual al mismo número</a:t>
                          </a:r>
                          <a:endParaRPr lang="es-MX" sz="1600" dirty="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s-MX" sz="1600" dirty="0" smtClean="0"/>
                            <a:t>X</a:t>
                          </a:r>
                          <a:r>
                            <a:rPr lang="es-MX" sz="1600" baseline="30000" dirty="0" smtClean="0"/>
                            <a:t>0</a:t>
                          </a:r>
                          <a:r>
                            <a:rPr lang="es-MX" sz="1600" dirty="0" smtClean="0"/>
                            <a:t> = 1</a:t>
                          </a:r>
                          <a:endParaRPr lang="es-MX" sz="16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s-MX" sz="1600" dirty="0" smtClean="0"/>
                            <a:t>10</a:t>
                          </a:r>
                          <a:r>
                            <a:rPr lang="es-MX" sz="1600" baseline="30000" dirty="0" smtClean="0"/>
                            <a:t>0</a:t>
                          </a:r>
                          <a:r>
                            <a:rPr lang="es-MX" sz="1600" dirty="0" smtClean="0"/>
                            <a:t> = 1</a:t>
                          </a:r>
                          <a:endParaRPr lang="es-MX" sz="16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just"/>
                          <a:r>
                            <a:rPr lang="es-MX" sz="1600" dirty="0" smtClean="0"/>
                            <a:t>Todo número</a:t>
                          </a:r>
                          <a:r>
                            <a:rPr lang="es-MX" sz="1600" baseline="0" dirty="0" smtClean="0"/>
                            <a:t> elevado a ala potencia 0 es igual a 1.</a:t>
                          </a:r>
                        </a:p>
                      </a:txBody>
                      <a:tcPr/>
                    </a:tc>
                  </a:tr>
                  <a:tr h="579120">
                    <a:tc>
                      <a:txBody>
                        <a:bodyPr/>
                        <a:lstStyle/>
                        <a:p>
                          <a:endParaRPr lang="es-MX"/>
                        </a:p>
                      </a:txBody>
                      <a:tcPr anchor="ctr">
                        <a:blipFill rotWithShape="0">
                          <a:blip r:embed="rId2"/>
                          <a:stretch>
                            <a:fillRect t="-233684" r="-538140" b="-42105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s-MX" sz="16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just"/>
                          <a:r>
                            <a:rPr lang="es-MX" sz="1600" dirty="0" smtClean="0"/>
                            <a:t>Todo número</a:t>
                          </a:r>
                          <a:r>
                            <a:rPr lang="es-MX" sz="1600" baseline="0" dirty="0" smtClean="0"/>
                            <a:t> elevado a la potencia -1 es igual a su inverso.</a:t>
                          </a:r>
                          <a:endParaRPr lang="es-MX" sz="1600" dirty="0"/>
                        </a:p>
                      </a:txBody>
                      <a:tcPr/>
                    </a:tc>
                  </a:tr>
                  <a:tr h="57912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s-MX" sz="1600" dirty="0" err="1" smtClean="0"/>
                            <a:t>X</a:t>
                          </a:r>
                          <a:r>
                            <a:rPr lang="es-MX" sz="1600" baseline="30000" dirty="0" err="1" smtClean="0"/>
                            <a:t>m</a:t>
                          </a:r>
                          <a:r>
                            <a:rPr lang="es-MX" sz="1600" dirty="0" err="1" smtClean="0"/>
                            <a:t>X</a:t>
                          </a:r>
                          <a:r>
                            <a:rPr lang="es-MX" sz="1600" baseline="30000" dirty="0" err="1" smtClean="0"/>
                            <a:t>n</a:t>
                          </a:r>
                          <a:r>
                            <a:rPr lang="es-MX" sz="1600" dirty="0" smtClean="0"/>
                            <a:t> = </a:t>
                          </a:r>
                          <a:r>
                            <a:rPr lang="es-MX" sz="1600" dirty="0" err="1" smtClean="0"/>
                            <a:t>X</a:t>
                          </a:r>
                          <a:r>
                            <a:rPr lang="es-MX" sz="1600" baseline="30000" dirty="0" err="1" smtClean="0"/>
                            <a:t>m+n</a:t>
                          </a:r>
                          <a:endParaRPr lang="es-MX" sz="1600" baseline="300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s-MX" sz="1600" dirty="0" smtClean="0"/>
                            <a:t>10</a:t>
                          </a:r>
                          <a:r>
                            <a:rPr lang="es-MX" sz="1600" baseline="30000" dirty="0" smtClean="0"/>
                            <a:t>2</a:t>
                          </a:r>
                          <a:r>
                            <a:rPr lang="es-MX" sz="1600" dirty="0" smtClean="0"/>
                            <a:t> *</a:t>
                          </a:r>
                          <a:r>
                            <a:rPr lang="es-MX" sz="1600" baseline="0" dirty="0" smtClean="0"/>
                            <a:t> 10</a:t>
                          </a:r>
                          <a:r>
                            <a:rPr lang="es-MX" sz="1600" baseline="30000" dirty="0" smtClean="0"/>
                            <a:t>3</a:t>
                          </a:r>
                          <a:r>
                            <a:rPr lang="es-MX" sz="1600" baseline="0" dirty="0" smtClean="0"/>
                            <a:t> = 10</a:t>
                          </a:r>
                          <a:r>
                            <a:rPr lang="es-MX" sz="1600" baseline="30000" dirty="0" smtClean="0"/>
                            <a:t>2+3</a:t>
                          </a:r>
                          <a:r>
                            <a:rPr lang="es-MX" sz="1600" baseline="0" dirty="0" smtClean="0"/>
                            <a:t> = 10</a:t>
                          </a:r>
                          <a:r>
                            <a:rPr lang="es-MX" sz="1600" baseline="30000" dirty="0" smtClean="0"/>
                            <a:t>5</a:t>
                          </a:r>
                          <a:endParaRPr lang="es-MX" sz="1600" baseline="300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just"/>
                          <a:r>
                            <a:rPr lang="es-MX" sz="1600" dirty="0" smtClean="0"/>
                            <a:t>Al multiplicar dos potencias de la misma base se suman los exponentes</a:t>
                          </a:r>
                          <a:endParaRPr lang="es-MX" sz="1600" dirty="0"/>
                        </a:p>
                      </a:txBody>
                      <a:tcPr/>
                    </a:tc>
                  </a:tr>
                  <a:tr h="579755">
                    <a:tc>
                      <a:txBody>
                        <a:bodyPr/>
                        <a:lstStyle/>
                        <a:p>
                          <a:endParaRPr lang="es-MX"/>
                        </a:p>
                      </a:txBody>
                      <a:tcPr anchor="ctr">
                        <a:blipFill rotWithShape="0">
                          <a:blip r:embed="rId2"/>
                          <a:stretch>
                            <a:fillRect t="-433684" r="-538140" b="-22105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s-MX"/>
                        </a:p>
                      </a:txBody>
                      <a:tcPr anchor="ctr">
                        <a:blipFill rotWithShape="0">
                          <a:blip r:embed="rId2"/>
                          <a:stretch>
                            <a:fillRect l="-64565" t="-433684" r="-247447" b="-22105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just"/>
                          <a:r>
                            <a:rPr lang="es-MX" sz="1600" dirty="0" smtClean="0"/>
                            <a:t>Al dividir dos potencias de la misma base se restan los exponentes</a:t>
                          </a:r>
                          <a:endParaRPr lang="es-MX" sz="1600" dirty="0"/>
                        </a:p>
                      </a:txBody>
                      <a:tcPr/>
                    </a:tc>
                  </a:tr>
                  <a:tr h="57912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s-MX" sz="1600" dirty="0" smtClean="0"/>
                            <a:t>(</a:t>
                          </a:r>
                          <a:r>
                            <a:rPr lang="es-MX" sz="1600" dirty="0" err="1" smtClean="0"/>
                            <a:t>X</a:t>
                          </a:r>
                          <a:r>
                            <a:rPr lang="es-MX" sz="1600" baseline="30000" dirty="0" err="1" smtClean="0"/>
                            <a:t>m</a:t>
                          </a:r>
                          <a:r>
                            <a:rPr lang="es-MX" sz="1600" dirty="0" smtClean="0"/>
                            <a:t>)</a:t>
                          </a:r>
                          <a:r>
                            <a:rPr lang="es-MX" sz="1600" baseline="30000" dirty="0" smtClean="0"/>
                            <a:t>n</a:t>
                          </a:r>
                          <a:r>
                            <a:rPr lang="es-MX" sz="1600" dirty="0" smtClean="0"/>
                            <a:t> = </a:t>
                          </a:r>
                          <a:r>
                            <a:rPr lang="es-MX" sz="1600" dirty="0" err="1" smtClean="0"/>
                            <a:t>X</a:t>
                          </a:r>
                          <a:r>
                            <a:rPr lang="es-MX" sz="1600" baseline="30000" dirty="0" err="1" smtClean="0"/>
                            <a:t>m</a:t>
                          </a:r>
                          <a:r>
                            <a:rPr lang="es-MX" sz="1600" baseline="30000" dirty="0" smtClean="0"/>
                            <a:t>*n</a:t>
                          </a:r>
                          <a:endParaRPr lang="es-MX" sz="1600" baseline="300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s-MX" sz="1600" dirty="0" smtClean="0"/>
                            <a:t>(102)3 = 102*3 = 106</a:t>
                          </a:r>
                          <a:endParaRPr lang="es-MX" sz="16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just"/>
                          <a:r>
                            <a:rPr lang="es-MX" sz="1600" dirty="0" smtClean="0"/>
                            <a:t>Al elevar una potencia a otra potencia se multiplican los exponentes.</a:t>
                          </a:r>
                          <a:endParaRPr lang="es-MX" sz="1600" dirty="0"/>
                        </a:p>
                      </a:txBody>
                      <a:tcPr/>
                    </a:tc>
                  </a:tr>
                  <a:tr h="690055">
                    <a:tc>
                      <a:txBody>
                        <a:bodyPr/>
                        <a:lstStyle/>
                        <a:p>
                          <a:endParaRPr lang="es-MX"/>
                        </a:p>
                      </a:txBody>
                      <a:tcPr anchor="ctr">
                        <a:blipFill rotWithShape="0">
                          <a:blip r:embed="rId2"/>
                          <a:stretch>
                            <a:fillRect t="-533628" r="-538140" b="-88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s-MX"/>
                        </a:p>
                      </a:txBody>
                      <a:tcPr anchor="ctr">
                        <a:blipFill rotWithShape="0">
                          <a:blip r:embed="rId2"/>
                          <a:stretch>
                            <a:fillRect l="-64565" t="-533628" r="-247447" b="-88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just"/>
                          <a:r>
                            <a:rPr lang="es-MX" sz="1600" dirty="0" smtClean="0"/>
                            <a:t>Al extraer una raíz a una potencia se dividen</a:t>
                          </a:r>
                          <a:r>
                            <a:rPr lang="es-MX" sz="1600" baseline="0" dirty="0" smtClean="0"/>
                            <a:t> los exponentes</a:t>
                          </a:r>
                          <a:endParaRPr lang="es-MX" sz="1600" dirty="0"/>
                        </a:p>
                      </a:txBody>
                      <a:tcPr/>
                    </a:tc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32383742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982134" y="999066"/>
            <a:ext cx="733213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 smtClean="0"/>
              <a:t>Ejemplos de operaciones con notación científica</a:t>
            </a:r>
            <a:endParaRPr lang="es-MX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uadroTexto 2"/>
              <p:cNvSpPr txBox="1"/>
              <p:nvPr/>
            </p:nvSpPr>
            <p:spPr>
              <a:xfrm>
                <a:off x="762000" y="1684866"/>
                <a:ext cx="6516079" cy="405296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s-MX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s-MX" b="0" i="1" smtClean="0">
                              <a:latin typeface="Cambria Math" panose="02040503050406030204" pitchFamily="18" charset="0"/>
                            </a:rPr>
                            <m:t>(10</m:t>
                          </m:r>
                        </m:e>
                        <m:sup>
                          <m:r>
                            <a:rPr lang="es-MX" b="0" i="1" smtClean="0">
                              <a:latin typeface="Cambria Math" panose="02040503050406030204" pitchFamily="18" charset="0"/>
                            </a:rPr>
                            <m:t>−4</m:t>
                          </m:r>
                        </m:sup>
                      </m:sSup>
                      <m:r>
                        <a:rPr lang="es-MX" b="0" i="1" smtClean="0">
                          <a:latin typeface="Cambria Math" panose="02040503050406030204" pitchFamily="18" charset="0"/>
                        </a:rPr>
                        <m:t>)</m:t>
                      </m:r>
                      <m:sSup>
                        <m:sSupPr>
                          <m:ctrlPr>
                            <a:rPr lang="es-MX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s-MX" b="0" i="1" smtClean="0">
                              <a:latin typeface="Cambria Math" panose="02040503050406030204" pitchFamily="18" charset="0"/>
                            </a:rPr>
                            <m:t>(10</m:t>
                          </m:r>
                        </m:e>
                        <m:sup>
                          <m:r>
                            <a:rPr lang="es-MX" b="0" i="1" smtClean="0">
                              <a:latin typeface="Cambria Math" panose="02040503050406030204" pitchFamily="18" charset="0"/>
                            </a:rPr>
                            <m:t>5</m:t>
                          </m:r>
                        </m:sup>
                      </m:sSup>
                      <m:r>
                        <a:rPr lang="es-MX" b="0" i="1" smtClean="0">
                          <a:latin typeface="Cambria Math" panose="02040503050406030204" pitchFamily="18" charset="0"/>
                        </a:rPr>
                        <m:t>)=</m:t>
                      </m:r>
                      <m:sSup>
                        <m:sSupPr>
                          <m:ctrlPr>
                            <a:rPr lang="es-MX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s-MX" b="0" i="1" smtClean="0">
                              <a:latin typeface="Cambria Math" panose="02040503050406030204" pitchFamily="18" charset="0"/>
                            </a:rPr>
                            <m:t>10</m:t>
                          </m:r>
                        </m:e>
                        <m:sup>
                          <m:r>
                            <a:rPr lang="es-MX" b="0" i="1" smtClean="0">
                              <a:latin typeface="Cambria Math" panose="02040503050406030204" pitchFamily="18" charset="0"/>
                            </a:rPr>
                            <m:t>−4+5</m:t>
                          </m:r>
                        </m:sup>
                      </m:sSup>
                      <m:r>
                        <a:rPr lang="es-MX" b="0" i="1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s-MX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s-MX" b="0" i="1" smtClean="0">
                              <a:latin typeface="Cambria Math" panose="02040503050406030204" pitchFamily="18" charset="0"/>
                            </a:rPr>
                            <m:t>10</m:t>
                          </m:r>
                        </m:e>
                        <m:sup>
                          <m:r>
                            <a:rPr lang="es-MX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p>
                      </m:sSup>
                      <m:r>
                        <a:rPr lang="es-MX" b="0" i="1" smtClean="0">
                          <a:latin typeface="Cambria Math" panose="02040503050406030204" pitchFamily="18" charset="0"/>
                        </a:rPr>
                        <m:t>=10</m:t>
                      </m:r>
                    </m:oMath>
                  </m:oMathPara>
                </a14:m>
                <a:endParaRPr lang="es-MX" b="0" dirty="0" smtClean="0"/>
              </a:p>
              <a:p>
                <a:endParaRPr lang="es-MX" b="0" dirty="0" smtClean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s-MX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s-MX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s-MX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r>
                                <a:rPr lang="es-MX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s-MX" b="0" i="1" smtClean="0">
                                  <a:latin typeface="Cambria Math" panose="02040503050406030204" pitchFamily="18" charset="0"/>
                                </a:rPr>
                                <m:t>10</m:t>
                              </m:r>
                            </m:e>
                            <m:sup>
                              <m:r>
                                <a:rPr lang="es-MX" b="0" i="1" smtClean="0">
                                  <a:latin typeface="Cambria Math" panose="02040503050406030204" pitchFamily="18" charset="0"/>
                                </a:rPr>
                                <m:t>8</m:t>
                              </m:r>
                            </m:sup>
                          </m:sSup>
                        </m:e>
                      </m:d>
                      <m:d>
                        <m:dPr>
                          <m:ctrlPr>
                            <a:rPr lang="es-MX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s-MX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s-MX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  <m:r>
                                <a:rPr lang="es-MX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s-MX" b="0" i="1" smtClean="0">
                                  <a:latin typeface="Cambria Math" panose="02040503050406030204" pitchFamily="18" charset="0"/>
                                </a:rPr>
                                <m:t>10</m:t>
                              </m:r>
                            </m:e>
                            <m:sup>
                              <m:r>
                                <a:rPr lang="es-MX" b="0" i="1" smtClean="0">
                                  <a:latin typeface="Cambria Math" panose="02040503050406030204" pitchFamily="18" charset="0"/>
                                </a:rPr>
                                <m:t>−7</m:t>
                              </m:r>
                            </m:sup>
                          </m:sSup>
                        </m:e>
                      </m:d>
                      <m:r>
                        <a:rPr lang="es-MX" b="0" i="1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s-MX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s-MX" b="0" i="1" smtClean="0">
                              <a:latin typeface="Cambria Math" panose="02040503050406030204" pitchFamily="18" charset="0"/>
                            </a:rPr>
                            <m:t>6</m:t>
                          </m:r>
                          <m:r>
                            <a:rPr lang="es-MX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s-MX" b="0" i="1" smtClean="0">
                              <a:latin typeface="Cambria Math" panose="02040503050406030204" pitchFamily="18" charset="0"/>
                            </a:rPr>
                            <m:t>10</m:t>
                          </m:r>
                        </m:e>
                        <m:sup>
                          <m:r>
                            <a:rPr lang="es-MX" b="0" i="1" smtClean="0">
                              <a:latin typeface="Cambria Math" panose="02040503050406030204" pitchFamily="18" charset="0"/>
                            </a:rPr>
                            <m:t>8−7</m:t>
                          </m:r>
                        </m:sup>
                      </m:sSup>
                      <m:r>
                        <a:rPr lang="es-MX" b="0" i="1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s-MX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s-MX" b="0" i="1" smtClean="0">
                              <a:latin typeface="Cambria Math" panose="02040503050406030204" pitchFamily="18" charset="0"/>
                            </a:rPr>
                            <m:t>6</m:t>
                          </m:r>
                          <m:r>
                            <a:rPr lang="es-MX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s-MX" b="0" i="1" smtClean="0">
                              <a:latin typeface="Cambria Math" panose="02040503050406030204" pitchFamily="18" charset="0"/>
                            </a:rPr>
                            <m:t>10</m:t>
                          </m:r>
                        </m:e>
                        <m:sup>
                          <m:r>
                            <a:rPr lang="es-MX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p>
                      </m:sSup>
                      <m:r>
                        <a:rPr lang="es-MX" b="0" i="1" smtClean="0">
                          <a:latin typeface="Cambria Math" panose="02040503050406030204" pitchFamily="18" charset="0"/>
                        </a:rPr>
                        <m:t>=6 </m:t>
                      </m:r>
                      <m:r>
                        <a:rPr lang="es-MX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s-MX" b="0" i="1" smtClean="0">
                          <a:latin typeface="Cambria Math" panose="02040503050406030204" pitchFamily="18" charset="0"/>
                        </a:rPr>
                        <m:t> 10=60</m:t>
                      </m:r>
                    </m:oMath>
                  </m:oMathPara>
                </a14:m>
                <a:endParaRPr lang="es-MX" b="0" dirty="0" smtClean="0"/>
              </a:p>
              <a:p>
                <a:endParaRPr lang="es-MX" dirty="0" smtClean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s-MX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s-MX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s-MX" b="0" i="1" smtClean="0">
                                  <a:latin typeface="Cambria Math" panose="02040503050406030204" pitchFamily="18" charset="0"/>
                                </a:rPr>
                                <m:t>10</m:t>
                              </m:r>
                            </m:e>
                            <m:sup>
                              <m:r>
                                <a:rPr lang="es-MX" b="0" i="1" smtClean="0">
                                  <a:latin typeface="Cambria Math" panose="02040503050406030204" pitchFamily="18" charset="0"/>
                                </a:rPr>
                                <m:t>6</m:t>
                              </m:r>
                            </m:sup>
                          </m:sSup>
                        </m:e>
                      </m:d>
                      <m:d>
                        <m:dPr>
                          <m:ctrlPr>
                            <a:rPr lang="es-MX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s-MX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s-MX" b="0" i="1" smtClean="0">
                                  <a:latin typeface="Cambria Math" panose="02040503050406030204" pitchFamily="18" charset="0"/>
                                </a:rPr>
                                <m:t>10</m:t>
                              </m:r>
                            </m:e>
                            <m:sup>
                              <m:r>
                                <a:rPr lang="es-MX" b="0" i="1" smtClean="0">
                                  <a:latin typeface="Cambria Math" panose="02040503050406030204" pitchFamily="18" charset="0"/>
                                </a:rPr>
                                <m:t>−6</m:t>
                              </m:r>
                            </m:sup>
                          </m:sSup>
                        </m:e>
                      </m:d>
                      <m:r>
                        <a:rPr lang="es-MX" b="0" i="1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s-MX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s-MX" b="0" i="1" smtClean="0">
                              <a:latin typeface="Cambria Math" panose="02040503050406030204" pitchFamily="18" charset="0"/>
                            </a:rPr>
                            <m:t>10</m:t>
                          </m:r>
                        </m:e>
                        <m:sup>
                          <m:r>
                            <a:rPr lang="es-MX" b="0" i="1" smtClean="0">
                              <a:latin typeface="Cambria Math" panose="02040503050406030204" pitchFamily="18" charset="0"/>
                            </a:rPr>
                            <m:t>6−6</m:t>
                          </m:r>
                        </m:sup>
                      </m:sSup>
                      <m:r>
                        <a:rPr lang="es-MX" b="0" i="1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s-MX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s-MX" b="0" i="1" smtClean="0">
                              <a:latin typeface="Cambria Math" panose="02040503050406030204" pitchFamily="18" charset="0"/>
                            </a:rPr>
                            <m:t>10</m:t>
                          </m:r>
                        </m:e>
                        <m:sup>
                          <m:r>
                            <a:rPr lang="es-MX" b="0" i="1" smtClean="0">
                              <a:latin typeface="Cambria Math" panose="02040503050406030204" pitchFamily="18" charset="0"/>
                            </a:rPr>
                            <m:t>0</m:t>
                          </m:r>
                        </m:sup>
                      </m:sSup>
                      <m:r>
                        <a:rPr lang="es-MX" b="0" i="1" smtClean="0">
                          <a:latin typeface="Cambria Math" panose="02040503050406030204" pitchFamily="18" charset="0"/>
                        </a:rPr>
                        <m:t>=1</m:t>
                      </m:r>
                    </m:oMath>
                  </m:oMathPara>
                </a14:m>
                <a:endParaRPr lang="es-MX" dirty="0" smtClean="0"/>
              </a:p>
              <a:p>
                <a:endParaRPr lang="es-MX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s-MX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s-MX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s-MX" b="0" i="1" smtClean="0">
                                  <a:latin typeface="Cambria Math" panose="02040503050406030204" pitchFamily="18" charset="0"/>
                                </a:rPr>
                                <m:t>4.2</m:t>
                              </m:r>
                              <m:r>
                                <a:rPr lang="es-MX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s-MX" b="0" i="1" smtClean="0">
                                  <a:latin typeface="Cambria Math" panose="02040503050406030204" pitchFamily="18" charset="0"/>
                                </a:rPr>
                                <m:t>10</m:t>
                              </m:r>
                            </m:e>
                            <m:sup>
                              <m:r>
                                <a:rPr lang="es-MX" b="0" i="1" smtClean="0">
                                  <a:latin typeface="Cambria Math" panose="02040503050406030204" pitchFamily="18" charset="0"/>
                                </a:rPr>
                                <m:t>9</m:t>
                              </m:r>
                            </m:sup>
                          </m:sSup>
                        </m:e>
                      </m:d>
                      <m:d>
                        <m:dPr>
                          <m:ctrlPr>
                            <a:rPr lang="es-MX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s-MX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s-MX" b="0" i="1" smtClean="0">
                                  <a:latin typeface="Cambria Math" panose="02040503050406030204" pitchFamily="18" charset="0"/>
                                </a:rPr>
                                <m:t>3.6</m:t>
                              </m:r>
                              <m:r>
                                <a:rPr lang="es-MX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s-MX" b="0" i="1" smtClean="0">
                                  <a:latin typeface="Cambria Math" panose="02040503050406030204" pitchFamily="18" charset="0"/>
                                </a:rPr>
                                <m:t>10</m:t>
                              </m:r>
                            </m:e>
                            <m:sup>
                              <m:r>
                                <a:rPr lang="es-MX" b="0" i="1" smtClean="0">
                                  <a:latin typeface="Cambria Math" panose="02040503050406030204" pitchFamily="18" charset="0"/>
                                </a:rPr>
                                <m:t>−4</m:t>
                              </m:r>
                            </m:sup>
                          </m:sSup>
                        </m:e>
                      </m:d>
                      <m:r>
                        <a:rPr lang="es-MX" b="0" i="1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s-MX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s-MX" b="0" i="1" smtClean="0">
                              <a:latin typeface="Cambria Math" panose="02040503050406030204" pitchFamily="18" charset="0"/>
                            </a:rPr>
                            <m:t>15.12</m:t>
                          </m:r>
                          <m:r>
                            <a:rPr lang="es-MX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s-MX" b="0" i="1" smtClean="0">
                              <a:latin typeface="Cambria Math" panose="02040503050406030204" pitchFamily="18" charset="0"/>
                            </a:rPr>
                            <m:t>10</m:t>
                          </m:r>
                        </m:e>
                        <m:sup>
                          <m:r>
                            <a:rPr lang="es-MX" b="0" i="1" smtClean="0">
                              <a:latin typeface="Cambria Math" panose="02040503050406030204" pitchFamily="18" charset="0"/>
                            </a:rPr>
                            <m:t>9−4</m:t>
                          </m:r>
                        </m:sup>
                      </m:sSup>
                      <m:r>
                        <a:rPr lang="es-MX" b="0" i="1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s-MX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s-MX" b="0" i="1" smtClean="0">
                              <a:latin typeface="Cambria Math" panose="02040503050406030204" pitchFamily="18" charset="0"/>
                            </a:rPr>
                            <m:t>15.12</m:t>
                          </m:r>
                          <m:r>
                            <a:rPr lang="es-MX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s-MX" b="0" i="1" smtClean="0">
                              <a:latin typeface="Cambria Math" panose="02040503050406030204" pitchFamily="18" charset="0"/>
                            </a:rPr>
                            <m:t>10</m:t>
                          </m:r>
                        </m:e>
                        <m:sup>
                          <m:r>
                            <a:rPr lang="es-MX" b="0" i="1" smtClean="0">
                              <a:latin typeface="Cambria Math" panose="02040503050406030204" pitchFamily="18" charset="0"/>
                            </a:rPr>
                            <m:t>5</m:t>
                          </m:r>
                        </m:sup>
                      </m:sSup>
                      <m:r>
                        <a:rPr lang="es-MX" b="0" i="1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s-MX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s-MX" b="0" i="1" smtClean="0">
                              <a:latin typeface="Cambria Math" panose="02040503050406030204" pitchFamily="18" charset="0"/>
                            </a:rPr>
                            <m:t>1.512</m:t>
                          </m:r>
                          <m:r>
                            <a:rPr lang="es-MX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s-MX" b="0" i="1" smtClean="0">
                              <a:latin typeface="Cambria Math" panose="02040503050406030204" pitchFamily="18" charset="0"/>
                            </a:rPr>
                            <m:t>10</m:t>
                          </m:r>
                        </m:e>
                        <m:sup>
                          <m:r>
                            <a:rPr lang="es-MX" b="0" i="1" smtClean="0">
                              <a:latin typeface="Cambria Math" panose="02040503050406030204" pitchFamily="18" charset="0"/>
                            </a:rPr>
                            <m:t>6</m:t>
                          </m:r>
                        </m:sup>
                      </m:sSup>
                    </m:oMath>
                  </m:oMathPara>
                </a14:m>
                <a:endParaRPr lang="es-MX" b="0" dirty="0" smtClean="0"/>
              </a:p>
              <a:p>
                <a:endParaRPr lang="es-MX" dirty="0" smtClean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s-MX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s-MX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s-MX" b="0" i="1" smtClean="0">
                                  <a:latin typeface="Cambria Math" panose="02040503050406030204" pitchFamily="18" charset="0"/>
                                </a:rPr>
                                <m:t>6.5</m:t>
                              </m:r>
                              <m:r>
                                <a:rPr lang="es-MX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s-MX" b="0" i="1" smtClean="0">
                                  <a:latin typeface="Cambria Math" panose="02040503050406030204" pitchFamily="18" charset="0"/>
                                </a:rPr>
                                <m:t>10</m:t>
                              </m:r>
                            </m:e>
                            <m:sup>
                              <m:r>
                                <a:rPr lang="es-MX" b="0" i="1" smtClean="0">
                                  <a:latin typeface="Cambria Math" panose="02040503050406030204" pitchFamily="18" charset="0"/>
                                </a:rPr>
                                <m:t>6</m:t>
                              </m:r>
                            </m:sup>
                          </m:sSup>
                        </m:num>
                        <m:den>
                          <m:sSup>
                            <m:sSupPr>
                              <m:ctrlPr>
                                <a:rPr lang="es-MX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s-MX" b="0" i="1" smtClean="0">
                                  <a:latin typeface="Cambria Math" panose="02040503050406030204" pitchFamily="18" charset="0"/>
                                </a:rPr>
                                <m:t>9.8</m:t>
                              </m:r>
                              <m:r>
                                <a:rPr lang="es-MX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s-MX" b="0" i="1" smtClean="0">
                                  <a:latin typeface="Cambria Math" panose="02040503050406030204" pitchFamily="18" charset="0"/>
                                </a:rPr>
                                <m:t>10</m:t>
                              </m:r>
                            </m:e>
                            <m:sup>
                              <m:r>
                                <a:rPr lang="es-MX" b="0" i="1" smtClean="0">
                                  <a:latin typeface="Cambria Math" panose="02040503050406030204" pitchFamily="18" charset="0"/>
                                </a:rPr>
                                <m:t>14</m:t>
                              </m:r>
                            </m:sup>
                          </m:sSup>
                        </m:den>
                      </m:f>
                      <m:r>
                        <a:rPr lang="es-MX" b="0" i="1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s-MX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s-MX" b="0" i="1" smtClean="0">
                              <a:latin typeface="Cambria Math" panose="02040503050406030204" pitchFamily="18" charset="0"/>
                            </a:rPr>
                            <m:t>0.66326</m:t>
                          </m:r>
                          <m:r>
                            <a:rPr lang="es-MX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s-MX" b="0" i="1" smtClean="0">
                              <a:latin typeface="Cambria Math" panose="02040503050406030204" pitchFamily="18" charset="0"/>
                            </a:rPr>
                            <m:t>10</m:t>
                          </m:r>
                        </m:e>
                        <m:sup>
                          <m:r>
                            <a:rPr lang="es-MX" b="0" i="1" smtClean="0">
                              <a:latin typeface="Cambria Math" panose="02040503050406030204" pitchFamily="18" charset="0"/>
                            </a:rPr>
                            <m:t>6−14</m:t>
                          </m:r>
                        </m:sup>
                      </m:sSup>
                      <m:r>
                        <a:rPr lang="es-MX" b="0" i="1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s-MX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s-MX" b="0" i="1" smtClean="0">
                              <a:latin typeface="Cambria Math" panose="02040503050406030204" pitchFamily="18" charset="0"/>
                            </a:rPr>
                            <m:t>0.66326</m:t>
                          </m:r>
                          <m:r>
                            <a:rPr lang="es-MX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s-MX" b="0" i="1" smtClean="0">
                              <a:latin typeface="Cambria Math" panose="02040503050406030204" pitchFamily="18" charset="0"/>
                            </a:rPr>
                            <m:t>10</m:t>
                          </m:r>
                        </m:e>
                        <m:sup>
                          <m:r>
                            <a:rPr lang="es-MX" b="0" i="1" smtClean="0">
                              <a:latin typeface="Cambria Math" panose="02040503050406030204" pitchFamily="18" charset="0"/>
                            </a:rPr>
                            <m:t>−8</m:t>
                          </m:r>
                        </m:sup>
                      </m:sSup>
                      <m:r>
                        <a:rPr lang="es-MX" b="0" i="1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s-MX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s-MX" b="0" i="1" smtClean="0">
                              <a:latin typeface="Cambria Math" panose="02040503050406030204" pitchFamily="18" charset="0"/>
                            </a:rPr>
                            <m:t>6.6326</m:t>
                          </m:r>
                          <m:r>
                            <a:rPr lang="es-MX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s-MX" b="0" i="1" smtClean="0">
                              <a:latin typeface="Cambria Math" panose="02040503050406030204" pitchFamily="18" charset="0"/>
                            </a:rPr>
                            <m:t>10</m:t>
                          </m:r>
                        </m:e>
                        <m:sup>
                          <m:r>
                            <a:rPr lang="es-MX" b="0" i="1" smtClean="0">
                              <a:latin typeface="Cambria Math" panose="02040503050406030204" pitchFamily="18" charset="0"/>
                            </a:rPr>
                            <m:t>−9</m:t>
                          </m:r>
                        </m:sup>
                      </m:sSup>
                    </m:oMath>
                  </m:oMathPara>
                </a14:m>
                <a:endParaRPr lang="es-MX" dirty="0" smtClean="0"/>
              </a:p>
              <a:p>
                <a:endParaRPr lang="es-MX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s-MX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s-MX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p>
                                <m:sSupPr>
                                  <m:ctrlPr>
                                    <a:rPr lang="es-MX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s-MX" i="1">
                                      <a:latin typeface="Cambria Math" panose="02040503050406030204" pitchFamily="18" charset="0"/>
                                    </a:rPr>
                                    <m:t>2.5</m:t>
                                  </m:r>
                                  <m:r>
                                    <a:rPr lang="es-MX" i="1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  <m:r>
                                    <a:rPr lang="es-MX" i="1">
                                      <a:latin typeface="Cambria Math" panose="02040503050406030204" pitchFamily="18" charset="0"/>
                                    </a:rPr>
                                    <m:t>10</m:t>
                                  </m:r>
                                </m:e>
                                <m:sup>
                                  <m:r>
                                    <a:rPr lang="es-MX" b="0" i="1" smtClean="0">
                                      <a:latin typeface="Cambria Math" panose="02040503050406030204" pitchFamily="18" charset="0"/>
                                    </a:rPr>
                                    <m:t>5</m:t>
                                  </m:r>
                                </m:sup>
                              </m:sSup>
                            </m:e>
                          </m:d>
                        </m:e>
                        <m:sup>
                          <m:r>
                            <a:rPr lang="es-MX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sup>
                      </m:sSup>
                      <m:r>
                        <a:rPr lang="es-MX" b="0" i="1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s-MX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s-MX" b="0" i="1" smtClean="0">
                              <a:latin typeface="Cambria Math" panose="02040503050406030204" pitchFamily="18" charset="0"/>
                            </a:rPr>
                            <m:t>15.625</m:t>
                          </m:r>
                          <m:r>
                            <a:rPr lang="es-MX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s-MX" b="0" i="1" smtClean="0">
                              <a:latin typeface="Cambria Math" panose="02040503050406030204" pitchFamily="18" charset="0"/>
                            </a:rPr>
                            <m:t>10</m:t>
                          </m:r>
                        </m:e>
                        <m:sup>
                          <m:r>
                            <a:rPr lang="es-MX" b="0" i="1" smtClean="0">
                              <a:latin typeface="Cambria Math" panose="02040503050406030204" pitchFamily="18" charset="0"/>
                            </a:rPr>
                            <m:t>5∗3</m:t>
                          </m:r>
                        </m:sup>
                      </m:sSup>
                      <m:r>
                        <a:rPr lang="es-MX" b="0" i="1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s-MX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s-MX" b="0" i="1" smtClean="0">
                              <a:latin typeface="Cambria Math" panose="02040503050406030204" pitchFamily="18" charset="0"/>
                            </a:rPr>
                            <m:t>15.625</m:t>
                          </m:r>
                          <m:r>
                            <a:rPr lang="es-MX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s-MX" b="0" i="1" smtClean="0">
                              <a:latin typeface="Cambria Math" panose="02040503050406030204" pitchFamily="18" charset="0"/>
                            </a:rPr>
                            <m:t>10</m:t>
                          </m:r>
                        </m:e>
                        <m:sup>
                          <m:r>
                            <a:rPr lang="es-MX" b="0" i="1" smtClean="0">
                              <a:latin typeface="Cambria Math" panose="02040503050406030204" pitchFamily="18" charset="0"/>
                            </a:rPr>
                            <m:t>15</m:t>
                          </m:r>
                        </m:sup>
                      </m:sSup>
                      <m:r>
                        <a:rPr lang="es-MX" b="0" i="1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s-MX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s-MX" i="1">
                              <a:latin typeface="Cambria Math" panose="02040503050406030204" pitchFamily="18" charset="0"/>
                            </a:rPr>
                            <m:t>1.5625</m:t>
                          </m:r>
                          <m:r>
                            <a:rPr lang="es-MX" i="1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s-MX" i="1">
                              <a:latin typeface="Cambria Math" panose="02040503050406030204" pitchFamily="18" charset="0"/>
                            </a:rPr>
                            <m:t>10</m:t>
                          </m:r>
                        </m:e>
                        <m:sup>
                          <m:r>
                            <a:rPr lang="es-MX" b="0" i="1" smtClean="0">
                              <a:latin typeface="Cambria Math" panose="02040503050406030204" pitchFamily="18" charset="0"/>
                            </a:rPr>
                            <m:t>16</m:t>
                          </m:r>
                        </m:sup>
                      </m:sSup>
                    </m:oMath>
                  </m:oMathPara>
                </a14:m>
                <a:endParaRPr lang="es-MX" b="0" dirty="0" smtClean="0"/>
              </a:p>
              <a:p>
                <a:endParaRPr lang="es-MX" dirty="0" smtClean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ad>
                        <m:radPr>
                          <m:ctrlPr>
                            <a:rPr lang="es-MX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>
                          <m:r>
                            <m:rPr>
                              <m:brk m:alnAt="7"/>
                            </m:rPr>
                            <a:rPr lang="es-MX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deg>
                        <m:e>
                          <m:r>
                            <a:rPr lang="es-MX" b="0" i="1" smtClean="0">
                              <a:latin typeface="Cambria Math" panose="02040503050406030204" pitchFamily="18" charset="0"/>
                            </a:rPr>
                            <m:t>125</m:t>
                          </m:r>
                          <m:sSup>
                            <m:sSupPr>
                              <m:ctrlPr>
                                <a:rPr lang="es-MX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s-MX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s-MX" b="0" i="1" smtClean="0">
                                  <a:latin typeface="Cambria Math" panose="02040503050406030204" pitchFamily="18" charset="0"/>
                                </a:rPr>
                                <m:t>10</m:t>
                              </m:r>
                            </m:e>
                            <m:sup>
                              <m:r>
                                <a:rPr lang="es-MX" b="0" i="1" smtClean="0">
                                  <a:latin typeface="Cambria Math" panose="02040503050406030204" pitchFamily="18" charset="0"/>
                                </a:rPr>
                                <m:t>15</m:t>
                              </m:r>
                            </m:sup>
                          </m:sSup>
                        </m:e>
                      </m:rad>
                      <m:r>
                        <a:rPr lang="es-MX" b="0" i="1" smtClean="0">
                          <a:latin typeface="Cambria Math" panose="02040503050406030204" pitchFamily="18" charset="0"/>
                        </a:rPr>
                        <m:t>=5</m:t>
                      </m:r>
                      <m:sSup>
                        <m:sSupPr>
                          <m:ctrlPr>
                            <a:rPr lang="es-MX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s-MX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s-MX" b="0" i="1" smtClean="0">
                              <a:latin typeface="Cambria Math" panose="02040503050406030204" pitchFamily="18" charset="0"/>
                            </a:rPr>
                            <m:t>10</m:t>
                          </m:r>
                        </m:e>
                        <m:sup>
                          <m:f>
                            <m:fPr>
                              <m:ctrlPr>
                                <a:rPr lang="es-MX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s-MX" b="0" i="1" smtClean="0">
                                  <a:latin typeface="Cambria Math" panose="02040503050406030204" pitchFamily="18" charset="0"/>
                                </a:rPr>
                                <m:t>15</m:t>
                              </m:r>
                            </m:num>
                            <m:den>
                              <m:r>
                                <a:rPr lang="es-MX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den>
                          </m:f>
                        </m:sup>
                      </m:sSup>
                      <m:r>
                        <a:rPr lang="es-MX" b="0" i="1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s-MX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s-MX" b="0" i="1" smtClean="0">
                              <a:latin typeface="Cambria Math" panose="02040503050406030204" pitchFamily="18" charset="0"/>
                            </a:rPr>
                            <m:t>5</m:t>
                          </m:r>
                          <m:r>
                            <a:rPr lang="es-MX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s-MX" b="0" i="1" smtClean="0">
                              <a:latin typeface="Cambria Math" panose="02040503050406030204" pitchFamily="18" charset="0"/>
                            </a:rPr>
                            <m:t>10</m:t>
                          </m:r>
                        </m:e>
                        <m:sup>
                          <m:r>
                            <a:rPr lang="es-MX" b="0" i="1" smtClean="0">
                              <a:latin typeface="Cambria Math" panose="02040503050406030204" pitchFamily="18" charset="0"/>
                            </a:rPr>
                            <m:t>5</m:t>
                          </m:r>
                        </m:sup>
                      </m:sSup>
                    </m:oMath>
                  </m:oMathPara>
                </a14:m>
                <a:endParaRPr lang="es-MX" dirty="0"/>
              </a:p>
            </p:txBody>
          </p:sp>
        </mc:Choice>
        <mc:Fallback xmlns="">
          <p:sp>
            <p:nvSpPr>
              <p:cNvPr id="3" name="CuadroTexto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2000" y="1684866"/>
                <a:ext cx="6516079" cy="4052969"/>
              </a:xfrm>
              <a:prstGeom prst="rect">
                <a:avLst/>
              </a:prstGeom>
              <a:blipFill rotWithShape="0">
                <a:blip r:embed="rId2"/>
                <a:stretch>
                  <a:fillRect t="-301"/>
                </a:stretch>
              </a:blipFill>
            </p:spPr>
            <p:txBody>
              <a:bodyPr/>
              <a:lstStyle/>
              <a:p>
                <a:r>
                  <a:rPr lang="es-MX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2904304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CuadroTexto 1"/>
              <p:cNvSpPr txBox="1"/>
              <p:nvPr/>
            </p:nvSpPr>
            <p:spPr>
              <a:xfrm>
                <a:off x="441434" y="1182414"/>
                <a:ext cx="8276897" cy="487120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s-MX" dirty="0" smtClean="0"/>
                  <a:t>Para sumar o restar números con potencia diez, hay que asegurarse que los exponentes sean iguales. Por ejemplo para sumar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s-MX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s-MX" b="0" i="1" smtClean="0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s-MX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s-MX" b="0" i="1" smtClean="0">
                            <a:latin typeface="Cambria Math" panose="02040503050406030204" pitchFamily="18" charset="0"/>
                          </a:rPr>
                          <m:t>10</m:t>
                        </m:r>
                      </m:e>
                      <m:sup>
                        <m:r>
                          <a:rPr lang="es-MX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s-MX" b="0" i="1" smtClean="0">
                        <a:latin typeface="Cambria Math" panose="02040503050406030204" pitchFamily="18" charset="0"/>
                      </a:rPr>
                      <m:t>+</m:t>
                    </m:r>
                    <m:sSup>
                      <m:sSupPr>
                        <m:ctrlPr>
                          <a:rPr lang="es-MX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s-MX" b="0" i="1" smtClean="0">
                            <a:latin typeface="Cambria Math" panose="02040503050406030204" pitchFamily="18" charset="0"/>
                          </a:rPr>
                          <m:t>3</m:t>
                        </m:r>
                        <m:r>
                          <a:rPr lang="es-MX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s-MX" b="0" i="1" smtClean="0">
                            <a:latin typeface="Cambria Math" panose="02040503050406030204" pitchFamily="18" charset="0"/>
                          </a:rPr>
                          <m:t>10</m:t>
                        </m:r>
                      </m:e>
                      <m:sup>
                        <m:r>
                          <a:rPr lang="es-MX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</m:oMath>
                </a14:m>
                <a:endParaRPr lang="es-MX" dirty="0" smtClean="0"/>
              </a:p>
              <a:p>
                <a:endParaRPr lang="es-MX" dirty="0"/>
              </a:p>
              <a:p>
                <a:pPr marL="342900" indent="-342900">
                  <a:buAutoNum type="arabicPeriod"/>
                </a:pPr>
                <a:r>
                  <a:rPr lang="es-MX" dirty="0" smtClean="0"/>
                  <a:t>Convertimos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s-MX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s-MX" b="0" i="1" smtClean="0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s-MX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s-MX" b="0" i="1" smtClean="0">
                            <a:latin typeface="Cambria Math" panose="02040503050406030204" pitchFamily="18" charset="0"/>
                          </a:rPr>
                          <m:t>10</m:t>
                        </m:r>
                      </m:e>
                      <m:sup>
                        <m:r>
                          <a:rPr lang="es-MX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s-MX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s-MX" b="0" i="1" smtClean="0">
                        <a:latin typeface="Cambria Math" panose="02040503050406030204" pitchFamily="18" charset="0"/>
                      </a:rPr>
                      <m:t>𝑎</m:t>
                    </m:r>
                    <m:r>
                      <a:rPr lang="es-MX" b="0" i="1" smtClean="0">
                        <a:latin typeface="Cambria Math" panose="02040503050406030204" pitchFamily="18" charset="0"/>
                      </a:rPr>
                      <m:t> </m:t>
                    </m:r>
                    <m:sSup>
                      <m:sSupPr>
                        <m:ctrlPr>
                          <a:rPr lang="es-MX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s-MX" b="0" i="1" smtClean="0">
                            <a:latin typeface="Cambria Math" panose="02040503050406030204" pitchFamily="18" charset="0"/>
                          </a:rPr>
                          <m:t>0.2</m:t>
                        </m:r>
                        <m:r>
                          <a:rPr lang="es-MX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s-MX" b="0" i="1" smtClean="0">
                            <a:latin typeface="Cambria Math" panose="02040503050406030204" pitchFamily="18" charset="0"/>
                          </a:rPr>
                          <m:t>10</m:t>
                        </m:r>
                      </m:e>
                      <m:sup>
                        <m:r>
                          <a:rPr lang="es-MX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</m:oMath>
                </a14:m>
                <a:r>
                  <a:rPr lang="es-MX" dirty="0" smtClean="0"/>
                  <a:t> (se recorre el punto un lugar a la izquierda y al exponente se le suma 1)</a:t>
                </a:r>
              </a:p>
              <a:p>
                <a:pPr marL="342900" indent="-342900">
                  <a:buAutoNum type="arabicPeriod"/>
                </a:pPr>
                <a:r>
                  <a:rPr lang="es-MX" dirty="0" smtClean="0"/>
                  <a:t>Ahora los dos números tienen la misma potencia y se pueden sumar:</a:t>
                </a:r>
              </a:p>
              <a:p>
                <a:r>
                  <a:rPr lang="es-MX" dirty="0"/>
                  <a:t>	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s-MX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s-MX" b="0" i="1" smtClean="0">
                            <a:latin typeface="Cambria Math" panose="02040503050406030204" pitchFamily="18" charset="0"/>
                          </a:rPr>
                          <m:t>0.2</m:t>
                        </m:r>
                        <m:r>
                          <a:rPr lang="es-MX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s-MX" b="0" i="1" smtClean="0">
                            <a:latin typeface="Cambria Math" panose="02040503050406030204" pitchFamily="18" charset="0"/>
                          </a:rPr>
                          <m:t>10</m:t>
                        </m:r>
                      </m:e>
                      <m:sup>
                        <m:r>
                          <a:rPr lang="es-MX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  <m:r>
                      <a:rPr lang="es-MX" b="0" i="1" smtClean="0">
                        <a:latin typeface="Cambria Math" panose="02040503050406030204" pitchFamily="18" charset="0"/>
                      </a:rPr>
                      <m:t>+</m:t>
                    </m:r>
                    <m:sSup>
                      <m:sSupPr>
                        <m:ctrlPr>
                          <a:rPr lang="es-MX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s-MX" b="0" i="1" smtClean="0">
                            <a:latin typeface="Cambria Math" panose="02040503050406030204" pitchFamily="18" charset="0"/>
                          </a:rPr>
                          <m:t>3</m:t>
                        </m:r>
                        <m:r>
                          <a:rPr lang="es-MX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s-MX" b="0" i="1" smtClean="0">
                            <a:latin typeface="Cambria Math" panose="02040503050406030204" pitchFamily="18" charset="0"/>
                          </a:rPr>
                          <m:t>10</m:t>
                        </m:r>
                      </m:e>
                      <m:sup>
                        <m:r>
                          <a:rPr lang="es-MX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  <m:r>
                      <a:rPr lang="es-MX" b="0" i="1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s-MX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s-MX" b="0" i="1" smtClean="0">
                            <a:latin typeface="Cambria Math" panose="02040503050406030204" pitchFamily="18" charset="0"/>
                          </a:rPr>
                          <m:t>3.2</m:t>
                        </m:r>
                        <m:r>
                          <a:rPr lang="es-MX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s-MX" b="0" i="1" smtClean="0">
                            <a:latin typeface="Cambria Math" panose="02040503050406030204" pitchFamily="18" charset="0"/>
                          </a:rPr>
                          <m:t>10</m:t>
                        </m:r>
                      </m:e>
                      <m:sup>
                        <m:r>
                          <a:rPr lang="es-MX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</m:oMath>
                </a14:m>
                <a:endParaRPr lang="es-MX" dirty="0" smtClean="0"/>
              </a:p>
              <a:p>
                <a:r>
                  <a:rPr lang="es-MX" dirty="0" smtClean="0"/>
                  <a:t>También se puede convertir el segundo numero en vez del primero:</a:t>
                </a:r>
              </a:p>
              <a:p>
                <a:pPr marL="342900" indent="-342900">
                  <a:buAutoNum type="arabicPeriod"/>
                </a:pPr>
                <a14:m>
                  <m:oMath xmlns:m="http://schemas.openxmlformats.org/officeDocument/2006/math">
                    <m:sSup>
                      <m:sSupPr>
                        <m:ctrlPr>
                          <a:rPr lang="es-MX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s-MX" b="0" i="1" smtClean="0">
                            <a:latin typeface="Cambria Math" panose="02040503050406030204" pitchFamily="18" charset="0"/>
                          </a:rPr>
                          <m:t>3</m:t>
                        </m:r>
                        <m:r>
                          <a:rPr lang="es-MX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s-MX" b="0" i="1" smtClean="0">
                            <a:latin typeface="Cambria Math" panose="02040503050406030204" pitchFamily="18" charset="0"/>
                          </a:rPr>
                          <m:t>10</m:t>
                        </m:r>
                      </m:e>
                      <m:sup>
                        <m:r>
                          <a:rPr lang="es-MX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  <m:r>
                      <a:rPr lang="es-MX" b="0" i="1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s-MX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s-MX" b="0" i="1" smtClean="0">
                            <a:latin typeface="Cambria Math" panose="02040503050406030204" pitchFamily="18" charset="0"/>
                          </a:rPr>
                          <m:t>30</m:t>
                        </m:r>
                        <m:r>
                          <a:rPr lang="es-MX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s-MX" b="0" i="1" smtClean="0">
                            <a:latin typeface="Cambria Math" panose="02040503050406030204" pitchFamily="18" charset="0"/>
                          </a:rPr>
                          <m:t>10</m:t>
                        </m:r>
                      </m:e>
                      <m:sup>
                        <m:r>
                          <a:rPr lang="es-MX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s-MX" dirty="0" smtClean="0"/>
                  <a:t> (se recorre el punto un lugar a la derecha y el exponente se le resta 1)</a:t>
                </a:r>
              </a:p>
              <a:p>
                <a:pPr marL="342900" indent="-342900">
                  <a:buAutoNum type="arabicPeriod"/>
                </a:pPr>
                <a:r>
                  <a:rPr lang="es-MX" dirty="0" smtClean="0"/>
                  <a:t>Ahora se pueden sumar:</a:t>
                </a:r>
              </a:p>
              <a:p>
                <a:r>
                  <a:rPr lang="es-MX" dirty="0"/>
                  <a:t>	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s-MX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s-MX" b="0" i="1" smtClean="0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s-MX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s-MX" b="0" i="1" smtClean="0">
                            <a:latin typeface="Cambria Math" panose="02040503050406030204" pitchFamily="18" charset="0"/>
                          </a:rPr>
                          <m:t>10</m:t>
                        </m:r>
                      </m:e>
                      <m:sup>
                        <m:r>
                          <a:rPr lang="es-MX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s-MX" b="0" i="1" smtClean="0">
                        <a:latin typeface="Cambria Math" panose="02040503050406030204" pitchFamily="18" charset="0"/>
                      </a:rPr>
                      <m:t>+</m:t>
                    </m:r>
                    <m:sSup>
                      <m:sSupPr>
                        <m:ctrlPr>
                          <a:rPr lang="es-MX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s-MX" b="0" i="1" smtClean="0">
                            <a:latin typeface="Cambria Math" panose="02040503050406030204" pitchFamily="18" charset="0"/>
                          </a:rPr>
                          <m:t>30</m:t>
                        </m:r>
                        <m:r>
                          <a:rPr lang="es-MX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s-MX" b="0" i="1" smtClean="0">
                            <a:latin typeface="Cambria Math" panose="02040503050406030204" pitchFamily="18" charset="0"/>
                          </a:rPr>
                          <m:t>10</m:t>
                        </m:r>
                      </m:e>
                      <m:sup>
                        <m:r>
                          <a:rPr lang="es-MX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s-MX" b="0" i="1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s-MX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s-MX" b="0" i="1" smtClean="0">
                            <a:latin typeface="Cambria Math" panose="02040503050406030204" pitchFamily="18" charset="0"/>
                          </a:rPr>
                          <m:t>32</m:t>
                        </m:r>
                        <m:r>
                          <a:rPr lang="es-MX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s-MX" b="0" i="1" smtClean="0">
                            <a:latin typeface="Cambria Math" panose="02040503050406030204" pitchFamily="18" charset="0"/>
                          </a:rPr>
                          <m:t>10</m:t>
                        </m:r>
                      </m:e>
                      <m:sup>
                        <m:r>
                          <a:rPr lang="es-MX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s-MX" b="0" i="1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s-MX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s-MX" b="0" i="1" smtClean="0">
                            <a:latin typeface="Cambria Math" panose="02040503050406030204" pitchFamily="18" charset="0"/>
                          </a:rPr>
                          <m:t>3.2</m:t>
                        </m:r>
                        <m:r>
                          <a:rPr lang="es-MX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s-MX" b="0" i="1" smtClean="0">
                            <a:latin typeface="Cambria Math" panose="02040503050406030204" pitchFamily="18" charset="0"/>
                          </a:rPr>
                          <m:t>10</m:t>
                        </m:r>
                      </m:e>
                      <m:sup>
                        <m:r>
                          <a:rPr lang="es-MX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</m:oMath>
                </a14:m>
                <a:endParaRPr lang="es-MX" dirty="0" smtClean="0"/>
              </a:p>
              <a:p>
                <a:r>
                  <a:rPr lang="es-MX" dirty="0" smtClean="0"/>
                  <a:t>Ejemplos: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s-MX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s-MX" b="0" i="1" smtClean="0">
                              <a:latin typeface="Cambria Math" panose="02040503050406030204" pitchFamily="18" charset="0"/>
                            </a:rPr>
                            <m:t>1.3</m:t>
                          </m:r>
                          <m:r>
                            <a:rPr lang="es-MX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s-MX" b="0" i="1" smtClean="0">
                              <a:latin typeface="Cambria Math" panose="02040503050406030204" pitchFamily="18" charset="0"/>
                            </a:rPr>
                            <m:t>10</m:t>
                          </m:r>
                        </m:e>
                        <m:sup>
                          <m:r>
                            <a:rPr lang="es-MX" b="0" i="1" smtClean="0">
                              <a:latin typeface="Cambria Math" panose="02040503050406030204" pitchFamily="18" charset="0"/>
                            </a:rPr>
                            <m:t>5</m:t>
                          </m:r>
                        </m:sup>
                      </m:sSup>
                      <m:r>
                        <a:rPr lang="es-MX" b="0" i="1" smtClean="0">
                          <a:latin typeface="Cambria Math" panose="02040503050406030204" pitchFamily="18" charset="0"/>
                        </a:rPr>
                        <m:t>+</m:t>
                      </m:r>
                      <m:sSup>
                        <m:sSupPr>
                          <m:ctrlPr>
                            <a:rPr lang="es-MX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s-MX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es-MX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s-MX" b="0" i="1" smtClean="0">
                              <a:latin typeface="Cambria Math" panose="02040503050406030204" pitchFamily="18" charset="0"/>
                            </a:rPr>
                            <m:t>10</m:t>
                          </m:r>
                        </m:e>
                        <m:sup>
                          <m:r>
                            <a:rPr lang="es-MX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sup>
                      </m:sSup>
                      <m:r>
                        <a:rPr lang="es-MX" b="0" i="1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s-MX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s-MX" b="0" i="1" smtClean="0">
                              <a:latin typeface="Cambria Math" panose="02040503050406030204" pitchFamily="18" charset="0"/>
                            </a:rPr>
                            <m:t>1.3</m:t>
                          </m:r>
                          <m:r>
                            <a:rPr lang="es-MX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s-MX" b="0" i="1" smtClean="0">
                              <a:latin typeface="Cambria Math" panose="02040503050406030204" pitchFamily="18" charset="0"/>
                            </a:rPr>
                            <m:t>10</m:t>
                          </m:r>
                        </m:e>
                        <m:sup>
                          <m:r>
                            <a:rPr lang="es-MX" b="0" i="1" smtClean="0">
                              <a:latin typeface="Cambria Math" panose="02040503050406030204" pitchFamily="18" charset="0"/>
                            </a:rPr>
                            <m:t>5</m:t>
                          </m:r>
                        </m:sup>
                      </m:sSup>
                      <m:r>
                        <a:rPr lang="es-MX" b="0" i="1" smtClean="0">
                          <a:latin typeface="Cambria Math" panose="02040503050406030204" pitchFamily="18" charset="0"/>
                        </a:rPr>
                        <m:t>+</m:t>
                      </m:r>
                      <m:sSup>
                        <m:sSupPr>
                          <m:ctrlPr>
                            <a:rPr lang="es-MX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s-MX" i="1">
                              <a:latin typeface="Cambria Math" panose="02040503050406030204" pitchFamily="18" charset="0"/>
                            </a:rPr>
                            <m:t>0.02</m:t>
                          </m:r>
                          <m:r>
                            <a:rPr lang="es-MX" i="1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s-MX" i="1">
                              <a:latin typeface="Cambria Math" panose="02040503050406030204" pitchFamily="18" charset="0"/>
                            </a:rPr>
                            <m:t>10</m:t>
                          </m:r>
                        </m:e>
                        <m:sup>
                          <m:r>
                            <a:rPr lang="es-MX" b="0" i="1" smtClean="0">
                              <a:latin typeface="Cambria Math" panose="02040503050406030204" pitchFamily="18" charset="0"/>
                            </a:rPr>
                            <m:t>5</m:t>
                          </m:r>
                        </m:sup>
                      </m:sSup>
                      <m:r>
                        <a:rPr lang="es-MX" b="0" i="1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s-MX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s-MX" b="0" i="1" smtClean="0">
                              <a:latin typeface="Cambria Math" panose="02040503050406030204" pitchFamily="18" charset="0"/>
                            </a:rPr>
                            <m:t>1.32</m:t>
                          </m:r>
                          <m:r>
                            <a:rPr lang="es-MX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s-MX" b="0" i="1" smtClean="0">
                              <a:latin typeface="Cambria Math" panose="02040503050406030204" pitchFamily="18" charset="0"/>
                            </a:rPr>
                            <m:t>10</m:t>
                          </m:r>
                        </m:e>
                        <m:sup>
                          <m:r>
                            <a:rPr lang="es-MX" b="0" i="1" smtClean="0">
                              <a:latin typeface="Cambria Math" panose="02040503050406030204" pitchFamily="18" charset="0"/>
                            </a:rPr>
                            <m:t>5</m:t>
                          </m:r>
                        </m:sup>
                      </m:sSup>
                    </m:oMath>
                  </m:oMathPara>
                </a14:m>
                <a:endParaRPr lang="es-MX" dirty="0" smtClean="0"/>
              </a:p>
              <a:p>
                <a:endParaRPr lang="es-MX" dirty="0" smtClean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s-MX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s-MX" b="0" i="1" smtClean="0">
                              <a:latin typeface="Cambria Math" panose="02040503050406030204" pitchFamily="18" charset="0"/>
                            </a:rPr>
                            <m:t>4.35</m:t>
                          </m:r>
                          <m:r>
                            <a:rPr lang="es-MX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s-MX" b="0" i="1" smtClean="0">
                              <a:latin typeface="Cambria Math" panose="02040503050406030204" pitchFamily="18" charset="0"/>
                            </a:rPr>
                            <m:t>10</m:t>
                          </m:r>
                        </m:e>
                        <m:sup>
                          <m:r>
                            <a:rPr lang="es-MX" b="0" i="1" smtClean="0">
                              <a:latin typeface="Cambria Math" panose="02040503050406030204" pitchFamily="18" charset="0"/>
                            </a:rPr>
                            <m:t>−6</m:t>
                          </m:r>
                        </m:sup>
                      </m:sSup>
                      <m:r>
                        <a:rPr lang="es-MX" b="0" i="1" smtClean="0">
                          <a:latin typeface="Cambria Math" panose="02040503050406030204" pitchFamily="18" charset="0"/>
                        </a:rPr>
                        <m:t>−</m:t>
                      </m:r>
                      <m:sSup>
                        <m:sSupPr>
                          <m:ctrlPr>
                            <a:rPr lang="es-MX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s-MX" b="0" i="1" smtClean="0">
                              <a:latin typeface="Cambria Math" panose="02040503050406030204" pitchFamily="18" charset="0"/>
                            </a:rPr>
                            <m:t>3.5</m:t>
                          </m:r>
                          <m:r>
                            <a:rPr lang="es-MX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s-MX" b="0" i="1" smtClean="0">
                              <a:latin typeface="Cambria Math" panose="02040503050406030204" pitchFamily="18" charset="0"/>
                            </a:rPr>
                            <m:t>10</m:t>
                          </m:r>
                        </m:e>
                        <m:sup>
                          <m:r>
                            <a:rPr lang="es-MX" b="0" i="1" smtClean="0">
                              <a:latin typeface="Cambria Math" panose="02040503050406030204" pitchFamily="18" charset="0"/>
                            </a:rPr>
                            <m:t>−7</m:t>
                          </m:r>
                        </m:sup>
                      </m:sSup>
                      <m:r>
                        <a:rPr lang="es-MX" b="0" i="1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s-MX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s-MX" b="0" i="1" smtClean="0">
                              <a:latin typeface="Cambria Math" panose="02040503050406030204" pitchFamily="18" charset="0"/>
                            </a:rPr>
                            <m:t>4.35</m:t>
                          </m:r>
                          <m:r>
                            <a:rPr lang="es-MX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s-MX" b="0" i="1" smtClean="0">
                              <a:latin typeface="Cambria Math" panose="02040503050406030204" pitchFamily="18" charset="0"/>
                            </a:rPr>
                            <m:t>10</m:t>
                          </m:r>
                        </m:e>
                        <m:sup>
                          <m:r>
                            <a:rPr lang="es-MX" b="0" i="1" smtClean="0">
                              <a:latin typeface="Cambria Math" panose="02040503050406030204" pitchFamily="18" charset="0"/>
                            </a:rPr>
                            <m:t>−6</m:t>
                          </m:r>
                        </m:sup>
                      </m:sSup>
                      <m:r>
                        <a:rPr lang="es-MX" b="0" i="1" smtClean="0">
                          <a:latin typeface="Cambria Math" panose="02040503050406030204" pitchFamily="18" charset="0"/>
                        </a:rPr>
                        <m:t>−</m:t>
                      </m:r>
                      <m:sSup>
                        <m:sSupPr>
                          <m:ctrlPr>
                            <a:rPr lang="es-MX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s-MX" b="0" i="1" smtClean="0">
                              <a:latin typeface="Cambria Math" panose="02040503050406030204" pitchFamily="18" charset="0"/>
                            </a:rPr>
                            <m:t>0.35</m:t>
                          </m:r>
                          <m:r>
                            <a:rPr lang="es-MX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s-MX" b="0" i="1" smtClean="0">
                              <a:latin typeface="Cambria Math" panose="02040503050406030204" pitchFamily="18" charset="0"/>
                            </a:rPr>
                            <m:t>10</m:t>
                          </m:r>
                        </m:e>
                        <m:sup>
                          <m:r>
                            <a:rPr lang="es-MX" b="0" i="1" smtClean="0">
                              <a:latin typeface="Cambria Math" panose="02040503050406030204" pitchFamily="18" charset="0"/>
                            </a:rPr>
                            <m:t>−6</m:t>
                          </m:r>
                        </m:sup>
                      </m:sSup>
                      <m:r>
                        <a:rPr lang="es-MX" b="0" i="1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s-MX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s-MX" b="0" i="1" smtClean="0">
                              <a:latin typeface="Cambria Math" panose="02040503050406030204" pitchFamily="18" charset="0"/>
                            </a:rPr>
                            <m:t>4</m:t>
                          </m:r>
                          <m:r>
                            <a:rPr lang="es-MX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s-MX" b="0" i="1" smtClean="0">
                              <a:latin typeface="Cambria Math" panose="02040503050406030204" pitchFamily="18" charset="0"/>
                            </a:rPr>
                            <m:t>10</m:t>
                          </m:r>
                        </m:e>
                        <m:sup>
                          <m:r>
                            <a:rPr lang="es-MX" b="0" i="1" smtClean="0">
                              <a:latin typeface="Cambria Math" panose="02040503050406030204" pitchFamily="18" charset="0"/>
                            </a:rPr>
                            <m:t>−6</m:t>
                          </m:r>
                        </m:sup>
                      </m:sSup>
                    </m:oMath>
                  </m:oMathPara>
                </a14:m>
                <a:endParaRPr lang="es-MX" dirty="0"/>
              </a:p>
              <a:p>
                <a:endParaRPr lang="es-MX" dirty="0"/>
              </a:p>
            </p:txBody>
          </p:sp>
        </mc:Choice>
        <mc:Fallback xmlns="">
          <p:sp>
            <p:nvSpPr>
              <p:cNvPr id="2" name="CuadroTexto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1434" y="1182414"/>
                <a:ext cx="8276897" cy="4871205"/>
              </a:xfrm>
              <a:prstGeom prst="rect">
                <a:avLst/>
              </a:prstGeom>
              <a:blipFill rotWithShape="0">
                <a:blip r:embed="rId2"/>
                <a:stretch>
                  <a:fillRect l="-589" t="-751"/>
                </a:stretch>
              </a:blipFill>
            </p:spPr>
            <p:txBody>
              <a:bodyPr/>
              <a:lstStyle/>
              <a:p>
                <a:r>
                  <a:rPr lang="es-MX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1856818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/>
          <p:cNvSpPr txBox="1"/>
          <p:nvPr/>
        </p:nvSpPr>
        <p:spPr>
          <a:xfrm>
            <a:off x="2144110" y="299545"/>
            <a:ext cx="66372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 smtClean="0"/>
              <a:t>Realiza los siguientes ejercicios:</a:t>
            </a:r>
            <a:endParaRPr lang="es-MX" dirty="0"/>
          </a:p>
        </p:txBody>
      </p:sp>
      <p:sp>
        <p:nvSpPr>
          <p:cNvPr id="5" name="CuadroTexto 4"/>
          <p:cNvSpPr txBox="1"/>
          <p:nvPr/>
        </p:nvSpPr>
        <p:spPr>
          <a:xfrm>
            <a:off x="441435" y="1229710"/>
            <a:ext cx="81034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 smtClean="0"/>
              <a:t>Convierte los siguientes números escritos en notación decimal a notación científica:</a:t>
            </a:r>
          </a:p>
        </p:txBody>
      </p:sp>
      <p:sp>
        <p:nvSpPr>
          <p:cNvPr id="6" name="CuadroTexto 5"/>
          <p:cNvSpPr txBox="1"/>
          <p:nvPr/>
        </p:nvSpPr>
        <p:spPr>
          <a:xfrm>
            <a:off x="346841" y="1545015"/>
            <a:ext cx="2270235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arenR"/>
            </a:pPr>
            <a:r>
              <a:rPr lang="es-MX" dirty="0"/>
              <a:t>50000 =</a:t>
            </a:r>
          </a:p>
          <a:p>
            <a:pPr marL="342900" indent="-342900">
              <a:buAutoNum type="arabicParenR"/>
            </a:pPr>
            <a:r>
              <a:rPr lang="es-MX" dirty="0"/>
              <a:t>840 =</a:t>
            </a:r>
          </a:p>
          <a:p>
            <a:pPr marL="342900" indent="-342900">
              <a:buAutoNum type="arabicParenR"/>
            </a:pPr>
            <a:r>
              <a:rPr lang="es-MX" dirty="0"/>
              <a:t>0.0093 =</a:t>
            </a:r>
          </a:p>
          <a:p>
            <a:pPr marL="342900" indent="-342900">
              <a:buAutoNum type="arabicParenR"/>
            </a:pPr>
            <a:r>
              <a:rPr lang="es-MX" dirty="0"/>
              <a:t>2497.87 =</a:t>
            </a:r>
          </a:p>
          <a:p>
            <a:pPr marL="342900" indent="-342900">
              <a:buAutoNum type="arabicParenR"/>
            </a:pPr>
            <a:r>
              <a:rPr lang="es-MX" dirty="0"/>
              <a:t>0.725 </a:t>
            </a:r>
            <a:r>
              <a:rPr lang="es-MX" dirty="0" smtClean="0"/>
              <a:t>=</a:t>
            </a:r>
            <a:endParaRPr lang="es-MX" dirty="0"/>
          </a:p>
        </p:txBody>
      </p:sp>
      <p:sp>
        <p:nvSpPr>
          <p:cNvPr id="7" name="Rectángulo 6"/>
          <p:cNvSpPr/>
          <p:nvPr/>
        </p:nvSpPr>
        <p:spPr>
          <a:xfrm>
            <a:off x="4493173" y="1545015"/>
            <a:ext cx="2065283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AutoNum type="arabicParenR"/>
            </a:pPr>
            <a:r>
              <a:rPr lang="es-MX" dirty="0"/>
              <a:t>435000000 =</a:t>
            </a:r>
          </a:p>
          <a:p>
            <a:pPr marL="342900" indent="-342900">
              <a:buAutoNum type="arabicParenR"/>
            </a:pPr>
            <a:r>
              <a:rPr lang="es-MX" dirty="0"/>
              <a:t>84065000</a:t>
            </a:r>
          </a:p>
          <a:p>
            <a:pPr marL="342900" indent="-342900">
              <a:buAutoNum type="arabicParenR"/>
            </a:pPr>
            <a:r>
              <a:rPr lang="es-MX" dirty="0"/>
              <a:t>285.2 =</a:t>
            </a:r>
          </a:p>
          <a:p>
            <a:pPr marL="342900" indent="-342900">
              <a:buAutoNum type="arabicParenR"/>
            </a:pPr>
            <a:r>
              <a:rPr lang="es-MX" dirty="0"/>
              <a:t>0.0123 =</a:t>
            </a:r>
          </a:p>
          <a:p>
            <a:pPr marL="342900" indent="-342900">
              <a:buAutoNum type="arabicParenR"/>
            </a:pPr>
            <a:r>
              <a:rPr lang="es-MX" dirty="0"/>
              <a:t>0.000032 =</a:t>
            </a:r>
          </a:p>
        </p:txBody>
      </p:sp>
      <p:sp>
        <p:nvSpPr>
          <p:cNvPr id="8" name="CuadroTexto 7"/>
          <p:cNvSpPr txBox="1"/>
          <p:nvPr/>
        </p:nvSpPr>
        <p:spPr>
          <a:xfrm>
            <a:off x="394138" y="3022343"/>
            <a:ext cx="80088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 smtClean="0"/>
              <a:t>Convierte los siguientes números a notación decimal:</a:t>
            </a:r>
            <a:endParaRPr lang="es-MX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CuadroTexto 8"/>
              <p:cNvSpPr txBox="1"/>
              <p:nvPr/>
            </p:nvSpPr>
            <p:spPr>
              <a:xfrm>
                <a:off x="346841" y="3452642"/>
                <a:ext cx="1797269" cy="150714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342900" indent="-342900">
                  <a:buAutoNum type="arabicParenR"/>
                </a:pPr>
                <a14:m>
                  <m:oMath xmlns:m="http://schemas.openxmlformats.org/officeDocument/2006/math">
                    <m:sSup>
                      <m:sSupPr>
                        <m:ctrlPr>
                          <a:rPr lang="es-MX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s-MX" b="0" i="1" smtClean="0">
                            <a:latin typeface="Cambria Math" panose="02040503050406030204" pitchFamily="18" charset="0"/>
                          </a:rPr>
                          <m:t>3</m:t>
                        </m:r>
                        <m:r>
                          <a:rPr lang="es-MX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s-MX" b="0" i="1" smtClean="0">
                            <a:latin typeface="Cambria Math" panose="02040503050406030204" pitchFamily="18" charset="0"/>
                          </a:rPr>
                          <m:t>10</m:t>
                        </m:r>
                      </m:e>
                      <m:sup>
                        <m:r>
                          <a:rPr lang="es-MX" b="0" i="1" smtClean="0">
                            <a:latin typeface="Cambria Math" panose="02040503050406030204" pitchFamily="18" charset="0"/>
                          </a:rPr>
                          <m:t>6</m:t>
                        </m:r>
                      </m:sup>
                    </m:sSup>
                    <m:r>
                      <a:rPr lang="es-MX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endParaRPr lang="es-MX" b="0" dirty="0" smtClean="0"/>
              </a:p>
              <a:p>
                <a:pPr marL="342900" indent="-342900">
                  <a:buAutoNum type="arabicParenR"/>
                </a:pPr>
                <a14:m>
                  <m:oMath xmlns:m="http://schemas.openxmlformats.org/officeDocument/2006/math">
                    <m:sSup>
                      <m:sSupPr>
                        <m:ctrlPr>
                          <a:rPr lang="es-MX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s-MX" b="0" i="1" smtClean="0">
                            <a:latin typeface="Cambria Math" panose="02040503050406030204" pitchFamily="18" charset="0"/>
                          </a:rPr>
                          <m:t>4.5</m:t>
                        </m:r>
                        <m:r>
                          <a:rPr lang="es-MX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s-MX" b="0" i="1" smtClean="0">
                            <a:latin typeface="Cambria Math" panose="02040503050406030204" pitchFamily="18" charset="0"/>
                          </a:rPr>
                          <m:t>10</m:t>
                        </m:r>
                      </m:e>
                      <m:sup>
                        <m:r>
                          <a:rPr lang="es-MX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  <m:r>
                      <a:rPr lang="es-MX" i="1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endParaRPr lang="es-MX" dirty="0" smtClean="0"/>
              </a:p>
              <a:p>
                <a:pPr marL="342900" indent="-342900">
                  <a:buAutoNum type="arabicParenR"/>
                </a:pPr>
                <a14:m>
                  <m:oMath xmlns:m="http://schemas.openxmlformats.org/officeDocument/2006/math">
                    <m:sSup>
                      <m:sSupPr>
                        <m:ctrlPr>
                          <a:rPr lang="es-MX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s-MX" b="0" i="1" smtClean="0">
                            <a:latin typeface="Cambria Math" panose="02040503050406030204" pitchFamily="18" charset="0"/>
                          </a:rPr>
                          <m:t>8.63</m:t>
                        </m:r>
                        <m:r>
                          <a:rPr lang="es-MX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s-MX" b="0" i="1" smtClean="0">
                            <a:latin typeface="Cambria Math" panose="02040503050406030204" pitchFamily="18" charset="0"/>
                          </a:rPr>
                          <m:t>10</m:t>
                        </m:r>
                      </m:e>
                      <m:sup>
                        <m:r>
                          <a:rPr lang="es-MX" b="0" i="1" smtClean="0">
                            <a:latin typeface="Cambria Math" panose="02040503050406030204" pitchFamily="18" charset="0"/>
                          </a:rPr>
                          <m:t>5</m:t>
                        </m:r>
                      </m:sup>
                    </m:sSup>
                    <m:r>
                      <a:rPr lang="es-MX" i="1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endParaRPr lang="es-MX" dirty="0" smtClean="0"/>
              </a:p>
              <a:p>
                <a:pPr marL="342900" indent="-342900">
                  <a:buAutoNum type="arabicParenR"/>
                </a:pPr>
                <a14:m>
                  <m:oMath xmlns:m="http://schemas.openxmlformats.org/officeDocument/2006/math">
                    <m:sSup>
                      <m:sSupPr>
                        <m:ctrlPr>
                          <a:rPr lang="es-MX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s-MX" b="0" i="1" smtClean="0">
                            <a:latin typeface="Cambria Math" panose="02040503050406030204" pitchFamily="18" charset="0"/>
                          </a:rPr>
                          <m:t>2.845</m:t>
                        </m:r>
                        <m:r>
                          <a:rPr lang="es-MX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s-MX" b="0" i="1" smtClean="0">
                            <a:latin typeface="Cambria Math" panose="02040503050406030204" pitchFamily="18" charset="0"/>
                          </a:rPr>
                          <m:t>10</m:t>
                        </m:r>
                      </m:e>
                      <m:sup>
                        <m:r>
                          <a:rPr lang="es-MX" b="0" i="1" smtClean="0">
                            <a:latin typeface="Cambria Math" panose="02040503050406030204" pitchFamily="18" charset="0"/>
                          </a:rPr>
                          <m:t>−5</m:t>
                        </m:r>
                      </m:sup>
                    </m:sSup>
                    <m:r>
                      <a:rPr lang="es-MX" i="1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endParaRPr lang="es-MX" dirty="0" smtClean="0"/>
              </a:p>
              <a:p>
                <a:pPr marL="342900" indent="-342900">
                  <a:buAutoNum type="arabicParenR"/>
                </a:pPr>
                <a14:m>
                  <m:oMath xmlns:m="http://schemas.openxmlformats.org/officeDocument/2006/math">
                    <m:sSup>
                      <m:sSupPr>
                        <m:ctrlPr>
                          <a:rPr lang="es-MX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s-MX" b="0" i="1" smtClean="0">
                            <a:latin typeface="Cambria Math" panose="02040503050406030204" pitchFamily="18" charset="0"/>
                          </a:rPr>
                          <m:t>1.83</m:t>
                        </m:r>
                        <m:r>
                          <a:rPr lang="es-MX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s-MX" b="0" i="1" smtClean="0">
                            <a:latin typeface="Cambria Math" panose="02040503050406030204" pitchFamily="18" charset="0"/>
                          </a:rPr>
                          <m:t>10</m:t>
                        </m:r>
                      </m:e>
                      <m:sup>
                        <m:r>
                          <a:rPr lang="es-MX" b="0" i="1" smtClean="0">
                            <a:latin typeface="Cambria Math" panose="02040503050406030204" pitchFamily="18" charset="0"/>
                          </a:rPr>
                          <m:t>−3</m:t>
                        </m:r>
                      </m:sup>
                    </m:sSup>
                    <m:r>
                      <a:rPr lang="es-MX" i="1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endParaRPr lang="es-MX" dirty="0"/>
              </a:p>
            </p:txBody>
          </p:sp>
        </mc:Choice>
        <mc:Fallback xmlns="">
          <p:sp>
            <p:nvSpPr>
              <p:cNvPr id="9" name="CuadroTexto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6841" y="3452642"/>
                <a:ext cx="1797269" cy="1507144"/>
              </a:xfrm>
              <a:prstGeom prst="rect">
                <a:avLst/>
              </a:prstGeom>
              <a:blipFill rotWithShape="0">
                <a:blip r:embed="rId2"/>
                <a:stretch>
                  <a:fillRect l="-2712" t="-2016" r="-4407" b="-2419"/>
                </a:stretch>
              </a:blipFill>
            </p:spPr>
            <p:txBody>
              <a:bodyPr/>
              <a:lstStyle/>
              <a:p>
                <a:r>
                  <a:rPr lang="es-MX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CuadroTexto 9"/>
              <p:cNvSpPr txBox="1"/>
              <p:nvPr/>
            </p:nvSpPr>
            <p:spPr>
              <a:xfrm>
                <a:off x="4162097" y="3452642"/>
                <a:ext cx="2065283" cy="150098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342900" indent="-342900">
                  <a:buFont typeface="+mj-lt"/>
                  <a:buAutoNum type="arabicParenR" startAt="6"/>
                </a:pPr>
                <a14:m>
                  <m:oMath xmlns:m="http://schemas.openxmlformats.org/officeDocument/2006/math">
                    <m:sSup>
                      <m:sSupPr>
                        <m:ctrlPr>
                          <a:rPr lang="es-MX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s-MX" b="0" i="1" smtClean="0">
                            <a:latin typeface="Cambria Math" panose="02040503050406030204" pitchFamily="18" charset="0"/>
                          </a:rPr>
                          <m:t>89.21</m:t>
                        </m:r>
                        <m:r>
                          <a:rPr lang="es-MX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s-MX" b="0" i="1" smtClean="0">
                            <a:latin typeface="Cambria Math" panose="02040503050406030204" pitchFamily="18" charset="0"/>
                          </a:rPr>
                          <m:t>10</m:t>
                        </m:r>
                      </m:e>
                      <m:sup>
                        <m:r>
                          <a:rPr lang="es-MX" b="0" i="1" smtClean="0">
                            <a:latin typeface="Cambria Math" panose="02040503050406030204" pitchFamily="18" charset="0"/>
                          </a:rPr>
                          <m:t>−2</m:t>
                        </m:r>
                      </m:sup>
                    </m:sSup>
                    <m:r>
                      <a:rPr lang="es-MX" i="1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endParaRPr lang="es-MX" dirty="0" smtClean="0"/>
              </a:p>
              <a:p>
                <a:pPr marL="342900" indent="-342900">
                  <a:buFont typeface="+mj-lt"/>
                  <a:buAutoNum type="arabicParenR" startAt="6"/>
                </a:pPr>
                <a14:m>
                  <m:oMath xmlns:m="http://schemas.openxmlformats.org/officeDocument/2006/math">
                    <m:sSup>
                      <m:sSupPr>
                        <m:ctrlPr>
                          <a:rPr lang="es-MX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s-MX" b="0" i="1" smtClean="0">
                            <a:latin typeface="Cambria Math" panose="02040503050406030204" pitchFamily="18" charset="0"/>
                          </a:rPr>
                          <m:t>78.23</m:t>
                        </m:r>
                        <m:r>
                          <a:rPr lang="es-MX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s-MX" b="0" i="1" smtClean="0">
                            <a:latin typeface="Cambria Math" panose="02040503050406030204" pitchFamily="18" charset="0"/>
                          </a:rPr>
                          <m:t>10</m:t>
                        </m:r>
                      </m:e>
                      <m:sup>
                        <m:r>
                          <a:rPr lang="es-MX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s-MX" i="1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endParaRPr lang="es-MX" dirty="0" smtClean="0"/>
              </a:p>
              <a:p>
                <a:pPr marL="342900" indent="-342900">
                  <a:buFont typeface="+mj-lt"/>
                  <a:buAutoNum type="arabicParenR" startAt="6"/>
                </a:pPr>
                <a14:m>
                  <m:oMath xmlns:m="http://schemas.openxmlformats.org/officeDocument/2006/math">
                    <m:sSup>
                      <m:sSupPr>
                        <m:ctrlPr>
                          <a:rPr lang="es-MX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s-MX" b="0" i="1" smtClean="0">
                            <a:latin typeface="Cambria Math" panose="02040503050406030204" pitchFamily="18" charset="0"/>
                          </a:rPr>
                          <m:t>328.76</m:t>
                        </m:r>
                        <m:r>
                          <a:rPr lang="es-MX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s-MX" b="0" i="1" smtClean="0">
                            <a:latin typeface="Cambria Math" panose="02040503050406030204" pitchFamily="18" charset="0"/>
                          </a:rPr>
                          <m:t>10</m:t>
                        </m:r>
                      </m:e>
                      <m:sup>
                        <m:r>
                          <a:rPr lang="es-MX" b="0" i="1" smtClean="0">
                            <a:latin typeface="Cambria Math" panose="02040503050406030204" pitchFamily="18" charset="0"/>
                          </a:rPr>
                          <m:t>−3</m:t>
                        </m:r>
                      </m:sup>
                    </m:sSup>
                    <m:r>
                      <a:rPr lang="es-MX" i="1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endParaRPr lang="es-MX" dirty="0" smtClean="0"/>
              </a:p>
              <a:p>
                <a:pPr marL="342900" indent="-342900">
                  <a:buFont typeface="+mj-lt"/>
                  <a:buAutoNum type="arabicParenR" startAt="6"/>
                </a:pPr>
                <a14:m>
                  <m:oMath xmlns:m="http://schemas.openxmlformats.org/officeDocument/2006/math">
                    <m:sSup>
                      <m:sSupPr>
                        <m:ctrlPr>
                          <a:rPr lang="es-MX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s-MX" b="0" i="1" smtClean="0">
                            <a:latin typeface="Cambria Math" panose="02040503050406030204" pitchFamily="18" charset="0"/>
                          </a:rPr>
                          <m:t>2.345</m:t>
                        </m:r>
                        <m:r>
                          <a:rPr lang="es-MX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s-MX" b="0" i="1" smtClean="0">
                            <a:latin typeface="Cambria Math" panose="02040503050406030204" pitchFamily="18" charset="0"/>
                          </a:rPr>
                          <m:t>10</m:t>
                        </m:r>
                      </m:e>
                      <m:sup>
                        <m:r>
                          <a:rPr lang="es-MX" b="0" i="1" smtClean="0">
                            <a:latin typeface="Cambria Math" panose="02040503050406030204" pitchFamily="18" charset="0"/>
                          </a:rPr>
                          <m:t>4</m:t>
                        </m:r>
                      </m:sup>
                    </m:sSup>
                    <m:r>
                      <a:rPr lang="es-MX" i="1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endParaRPr lang="es-MX" dirty="0" smtClean="0"/>
              </a:p>
              <a:p>
                <a:pPr marL="342900" indent="-342900">
                  <a:buFont typeface="+mj-lt"/>
                  <a:buAutoNum type="arabicParenR" startAt="6"/>
                </a:pPr>
                <a14:m>
                  <m:oMath xmlns:m="http://schemas.openxmlformats.org/officeDocument/2006/math">
                    <m:sSup>
                      <m:sSupPr>
                        <m:ctrlPr>
                          <a:rPr lang="es-MX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s-MX" b="0" i="1" smtClean="0">
                            <a:latin typeface="Cambria Math" panose="02040503050406030204" pitchFamily="18" charset="0"/>
                          </a:rPr>
                          <m:t>34</m:t>
                        </m:r>
                        <m:r>
                          <a:rPr lang="es-MX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s-MX" b="0" i="1" smtClean="0">
                            <a:latin typeface="Cambria Math" panose="02040503050406030204" pitchFamily="18" charset="0"/>
                          </a:rPr>
                          <m:t>10</m:t>
                        </m:r>
                      </m:e>
                      <m:sup>
                        <m:r>
                          <a:rPr lang="es-MX" b="0" i="1" smtClean="0">
                            <a:latin typeface="Cambria Math" panose="02040503050406030204" pitchFamily="18" charset="0"/>
                          </a:rPr>
                          <m:t>−6</m:t>
                        </m:r>
                      </m:sup>
                    </m:sSup>
                    <m:r>
                      <a:rPr lang="es-MX" i="1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endParaRPr lang="es-MX" dirty="0"/>
              </a:p>
            </p:txBody>
          </p:sp>
        </mc:Choice>
        <mc:Fallback xmlns="">
          <p:sp>
            <p:nvSpPr>
              <p:cNvPr id="10" name="CuadroTexto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62097" y="3452642"/>
                <a:ext cx="2065283" cy="1500988"/>
              </a:xfrm>
              <a:prstGeom prst="rect">
                <a:avLst/>
              </a:prstGeom>
              <a:blipFill rotWithShape="0">
                <a:blip r:embed="rId3"/>
                <a:stretch>
                  <a:fillRect l="-2360" t="-2024" b="-2429"/>
                </a:stretch>
              </a:blipFill>
            </p:spPr>
            <p:txBody>
              <a:bodyPr/>
              <a:lstStyle/>
              <a:p>
                <a:r>
                  <a:rPr lang="es-MX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678161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/>
          <p:cNvSpPr txBox="1"/>
          <p:nvPr/>
        </p:nvSpPr>
        <p:spPr>
          <a:xfrm>
            <a:off x="2144110" y="268013"/>
            <a:ext cx="613278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 smtClean="0"/>
              <a:t>En los siguientes problemas , reduce y expresa el resultado como un solo número escrito en notación científica.</a:t>
            </a:r>
            <a:endParaRPr lang="es-MX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CuadroTexto 4"/>
              <p:cNvSpPr txBox="1"/>
              <p:nvPr/>
            </p:nvSpPr>
            <p:spPr>
              <a:xfrm>
                <a:off x="472966" y="1434662"/>
                <a:ext cx="7803931" cy="453297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s-MX" dirty="0" smtClean="0"/>
                  <a:t>1) (3000)(17000000)=</a:t>
                </a:r>
              </a:p>
              <a:p>
                <a:endParaRPr lang="es-MX" dirty="0"/>
              </a:p>
              <a:p>
                <a:r>
                  <a:rPr lang="es-MX" dirty="0" smtClean="0"/>
                  <a:t>2)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s-MX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s-MX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s-MX" b="0" i="1" smtClean="0">
                                <a:latin typeface="Cambria Math" panose="02040503050406030204" pitchFamily="18" charset="0"/>
                              </a:rPr>
                              <m:t>4</m:t>
                            </m:r>
                            <m:r>
                              <a:rPr lang="es-MX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  <m:r>
                              <a:rPr lang="es-MX" b="0" i="1" smtClean="0">
                                <a:latin typeface="Cambria Math" panose="02040503050406030204" pitchFamily="18" charset="0"/>
                              </a:rPr>
                              <m:t>10</m:t>
                            </m:r>
                          </m:e>
                          <m:sup>
                            <m:r>
                              <a:rPr lang="es-MX" b="0" i="1" smtClean="0">
                                <a:latin typeface="Cambria Math" panose="02040503050406030204" pitchFamily="18" charset="0"/>
                              </a:rPr>
                              <m:t>−3</m:t>
                            </m:r>
                          </m:sup>
                        </m:sSup>
                      </m:e>
                    </m:d>
                    <m:d>
                      <m:dPr>
                        <m:ctrlPr>
                          <a:rPr lang="es-MX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s-MX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s-MX" b="0" i="1" smtClean="0">
                                <a:latin typeface="Cambria Math" panose="02040503050406030204" pitchFamily="18" charset="0"/>
                              </a:rPr>
                              <m:t>6</m:t>
                            </m:r>
                            <m:r>
                              <a:rPr lang="es-MX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  <m:r>
                              <a:rPr lang="es-MX" b="0" i="1" smtClean="0">
                                <a:latin typeface="Cambria Math" panose="02040503050406030204" pitchFamily="18" charset="0"/>
                              </a:rPr>
                              <m:t>10</m:t>
                            </m:r>
                          </m:e>
                          <m:sup>
                            <m:r>
                              <a:rPr lang="es-MX" b="0" i="1" smtClean="0">
                                <a:latin typeface="Cambria Math" panose="02040503050406030204" pitchFamily="18" charset="0"/>
                              </a:rPr>
                              <m:t>−7</m:t>
                            </m:r>
                          </m:sup>
                        </m:sSup>
                      </m:e>
                    </m:d>
                    <m:r>
                      <a:rPr lang="es-MX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endParaRPr lang="es-MX" b="0" dirty="0" smtClean="0"/>
              </a:p>
              <a:p>
                <a:endParaRPr lang="es-MX" dirty="0" smtClean="0"/>
              </a:p>
              <a:p>
                <a:r>
                  <a:rPr lang="es-MX" dirty="0" smtClean="0"/>
                  <a:t>3)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s-MX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s-MX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s-MX" b="0" i="1" smtClean="0">
                                <a:latin typeface="Cambria Math" panose="02040503050406030204" pitchFamily="18" charset="0"/>
                              </a:rPr>
                              <m:t>7</m:t>
                            </m:r>
                            <m:r>
                              <a:rPr lang="es-MX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  <m:r>
                              <a:rPr lang="es-MX" b="0" i="1" smtClean="0">
                                <a:latin typeface="Cambria Math" panose="02040503050406030204" pitchFamily="18" charset="0"/>
                              </a:rPr>
                              <m:t>10</m:t>
                            </m:r>
                          </m:e>
                          <m:sup>
                            <m:r>
                              <a:rPr lang="es-MX" b="0" i="1" smtClean="0">
                                <a:latin typeface="Cambria Math" panose="02040503050406030204" pitchFamily="18" charset="0"/>
                              </a:rPr>
                              <m:t>15</m:t>
                            </m:r>
                          </m:sup>
                        </m:sSup>
                      </m:e>
                    </m:d>
                    <m:d>
                      <m:dPr>
                        <m:ctrlPr>
                          <a:rPr lang="es-MX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s-MX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s-MX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  <m:r>
                              <a:rPr lang="es-MX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  <m:r>
                              <a:rPr lang="es-MX" b="0" i="1" smtClean="0">
                                <a:latin typeface="Cambria Math" panose="02040503050406030204" pitchFamily="18" charset="0"/>
                              </a:rPr>
                              <m:t>10</m:t>
                            </m:r>
                          </m:e>
                          <m:sup>
                            <m:r>
                              <a:rPr lang="es-MX" b="0" i="1" smtClean="0">
                                <a:latin typeface="Cambria Math" panose="02040503050406030204" pitchFamily="18" charset="0"/>
                              </a:rPr>
                              <m:t>−9</m:t>
                            </m:r>
                          </m:sup>
                        </m:sSup>
                      </m:e>
                    </m:d>
                    <m:r>
                      <a:rPr lang="es-MX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endParaRPr lang="es-MX" dirty="0" smtClean="0"/>
              </a:p>
              <a:p>
                <a:endParaRPr lang="es-MX" dirty="0"/>
              </a:p>
              <a:p>
                <a:r>
                  <a:rPr lang="es-MX" dirty="0" smtClean="0"/>
                  <a:t>4)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s-MX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s-MX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s-MX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  <m:r>
                              <a:rPr lang="es-MX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  <m:r>
                              <a:rPr lang="es-MX" b="0" i="1" smtClean="0">
                                <a:latin typeface="Cambria Math" panose="02040503050406030204" pitchFamily="18" charset="0"/>
                              </a:rPr>
                              <m:t>10</m:t>
                            </m:r>
                          </m:e>
                          <m:sup>
                            <m:r>
                              <a:rPr lang="es-MX" b="0" i="1" smtClean="0">
                                <a:latin typeface="Cambria Math" panose="02040503050406030204" pitchFamily="18" charset="0"/>
                              </a:rPr>
                              <m:t>−3</m:t>
                            </m:r>
                          </m:sup>
                        </m:sSup>
                      </m:e>
                    </m:d>
                    <m:sSup>
                      <m:sSupPr>
                        <m:ctrlPr>
                          <a:rPr lang="es-MX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s-MX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p>
                              <m:sSupPr>
                                <m:ctrlPr>
                                  <a:rPr lang="es-MX" i="1" smtClean="0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s-MX" i="1">
                                    <a:latin typeface="Cambria Math" panose="02040503050406030204" pitchFamily="18" charset="0"/>
                                  </a:rPr>
                                  <m:t>6</m:t>
                                </m:r>
                                <m:r>
                                  <a:rPr lang="es-MX" i="1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  <m:r>
                                  <a:rPr lang="es-MX" i="1">
                                    <a:latin typeface="Cambria Math" panose="02040503050406030204" pitchFamily="18" charset="0"/>
                                  </a:rPr>
                                  <m:t>10</m:t>
                                </m:r>
                              </m:e>
                              <m:sup>
                                <m:r>
                                  <a:rPr lang="es-MX" b="0" i="1" smtClean="0">
                                    <a:latin typeface="Cambria Math" panose="02040503050406030204" pitchFamily="18" charset="0"/>
                                  </a:rPr>
                                  <m:t>−8</m:t>
                                </m:r>
                              </m:sup>
                            </m:sSup>
                          </m:e>
                        </m:d>
                      </m:e>
                      <m:sup>
                        <m:r>
                          <a:rPr lang="es-MX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s-MX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endParaRPr lang="es-MX" dirty="0" smtClean="0"/>
              </a:p>
              <a:p>
                <a:endParaRPr lang="es-MX" dirty="0"/>
              </a:p>
              <a:p>
                <a:r>
                  <a:rPr lang="es-MX" dirty="0" smtClean="0"/>
                  <a:t>5)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s-MX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d>
                          <m:dPr>
                            <m:ctrlPr>
                              <a:rPr lang="es-MX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p>
                              <m:sSupPr>
                                <m:ctrlPr>
                                  <a:rPr lang="es-MX" i="1" smtClean="0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s-MX" b="0" i="1" smtClean="0">
                                    <a:latin typeface="Cambria Math" panose="02040503050406030204" pitchFamily="18" charset="0"/>
                                  </a:rPr>
                                  <m:t>3</m:t>
                                </m:r>
                                <m:r>
                                  <a:rPr lang="es-MX" b="0" i="1" smtClean="0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  <m:r>
                                  <a:rPr lang="es-MX" b="0" i="1" smtClean="0">
                                    <a:latin typeface="Cambria Math" panose="02040503050406030204" pitchFamily="18" charset="0"/>
                                  </a:rPr>
                                  <m:t>10</m:t>
                                </m:r>
                              </m:e>
                              <m:sup>
                                <m:r>
                                  <a:rPr lang="es-MX" b="0" i="1" smtClean="0">
                                    <a:latin typeface="Cambria Math" panose="02040503050406030204" pitchFamily="18" charset="0"/>
                                  </a:rPr>
                                  <m:t>6</m:t>
                                </m:r>
                              </m:sup>
                            </m:sSup>
                          </m:e>
                        </m:d>
                        <m:sSup>
                          <m:sSupPr>
                            <m:ctrlPr>
                              <a:rPr lang="es-MX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es-MX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sSup>
                                  <m:sSupPr>
                                    <m:ctrlPr>
                                      <a:rPr lang="es-MX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s-MX" b="0" i="1" smtClean="0">
                                        <a:latin typeface="Cambria Math" panose="02040503050406030204" pitchFamily="18" charset="0"/>
                                      </a:rPr>
                                      <m:t>9</m:t>
                                    </m:r>
                                    <m:r>
                                      <a:rPr lang="es-MX" b="0" i="1" smtClean="0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  <m:r>
                                      <a:rPr lang="es-MX" b="0" i="1" smtClean="0">
                                        <a:latin typeface="Cambria Math" panose="02040503050406030204" pitchFamily="18" charset="0"/>
                                      </a:rPr>
                                      <m:t>10</m:t>
                                    </m:r>
                                  </m:e>
                                  <m:sup>
                                    <m:r>
                                      <a:rPr lang="es-MX" b="0" i="1" smtClean="0">
                                        <a:latin typeface="Cambria Math" panose="02040503050406030204" pitchFamily="18" charset="0"/>
                                      </a:rPr>
                                      <m:t>−9</m:t>
                                    </m:r>
                                  </m:sup>
                                </m:sSup>
                              </m:e>
                            </m:d>
                          </m:e>
                          <m:sup>
                            <m:r>
                              <a:rPr lang="es-MX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num>
                      <m:den>
                        <m:sSup>
                          <m:sSupPr>
                            <m:ctrlPr>
                              <a:rPr lang="es-MX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s-MX" b="0" i="1" smtClean="0">
                                <a:latin typeface="Cambria Math" panose="02040503050406030204" pitchFamily="18" charset="0"/>
                              </a:rPr>
                              <m:t>4</m:t>
                            </m:r>
                            <m:r>
                              <a:rPr lang="es-MX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  <m:r>
                              <a:rPr lang="es-MX" b="0" i="1" smtClean="0">
                                <a:latin typeface="Cambria Math" panose="02040503050406030204" pitchFamily="18" charset="0"/>
                              </a:rPr>
                              <m:t>10</m:t>
                            </m:r>
                          </m:e>
                          <m:sup>
                            <m:r>
                              <a:rPr lang="es-MX" b="0" i="1" smtClean="0">
                                <a:latin typeface="Cambria Math" panose="02040503050406030204" pitchFamily="18" charset="0"/>
                              </a:rPr>
                              <m:t>−5</m:t>
                            </m:r>
                          </m:sup>
                        </m:sSup>
                      </m:den>
                    </m:f>
                    <m:r>
                      <a:rPr lang="es-MX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endParaRPr lang="es-MX" dirty="0" smtClean="0"/>
              </a:p>
              <a:p>
                <a:endParaRPr lang="es-MX" dirty="0"/>
              </a:p>
              <a:p>
                <a:r>
                  <a:rPr lang="es-MX" dirty="0" smtClean="0"/>
                  <a:t>6)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s-MX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s-MX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s-MX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  <m:r>
                              <a:rPr lang="es-MX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  <m:r>
                              <a:rPr lang="es-MX" b="0" i="1" smtClean="0">
                                <a:latin typeface="Cambria Math" panose="02040503050406030204" pitchFamily="18" charset="0"/>
                              </a:rPr>
                              <m:t>10</m:t>
                            </m:r>
                          </m:e>
                          <m:sup>
                            <m:r>
                              <a:rPr lang="es-MX" b="0" i="1" smtClean="0">
                                <a:latin typeface="Cambria Math" panose="02040503050406030204" pitchFamily="18" charset="0"/>
                              </a:rPr>
                              <m:t>6</m:t>
                            </m:r>
                          </m:sup>
                        </m:sSup>
                      </m:e>
                    </m:d>
                    <m:d>
                      <m:dPr>
                        <m:ctrlPr>
                          <a:rPr lang="es-MX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s-MX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s-MX" b="0" i="1" smtClean="0">
                                <a:latin typeface="Cambria Math" panose="02040503050406030204" pitchFamily="18" charset="0"/>
                              </a:rPr>
                              <m:t>9</m:t>
                            </m:r>
                            <m:r>
                              <a:rPr lang="es-MX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  <m:r>
                              <a:rPr lang="es-MX" b="0" i="1" smtClean="0">
                                <a:latin typeface="Cambria Math" panose="02040503050406030204" pitchFamily="18" charset="0"/>
                              </a:rPr>
                              <m:t>10</m:t>
                            </m:r>
                          </m:e>
                          <m:sup>
                            <m:r>
                              <a:rPr lang="es-MX" b="0" i="1" smtClean="0">
                                <a:latin typeface="Cambria Math" panose="02040503050406030204" pitchFamily="18" charset="0"/>
                              </a:rPr>
                              <m:t>17</m:t>
                            </m:r>
                          </m:sup>
                        </m:sSup>
                      </m:e>
                    </m:d>
                    <m:r>
                      <a:rPr lang="es-MX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endParaRPr lang="es-MX" dirty="0" smtClean="0"/>
              </a:p>
              <a:p>
                <a:endParaRPr lang="es-MX" dirty="0"/>
              </a:p>
              <a:p>
                <a:r>
                  <a:rPr lang="es-MX" dirty="0" smtClean="0"/>
                  <a:t>7)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s-MX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s-MX" b="0" i="1" smtClean="0">
                            <a:latin typeface="Cambria Math" panose="02040503050406030204" pitchFamily="18" charset="0"/>
                          </a:rPr>
                          <m:t>12</m:t>
                        </m:r>
                        <m:r>
                          <a:rPr lang="es-MX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s-MX" b="0" i="1" smtClean="0">
                            <a:latin typeface="Cambria Math" panose="02040503050406030204" pitchFamily="18" charset="0"/>
                          </a:rPr>
                          <m:t>10</m:t>
                        </m:r>
                      </m:e>
                      <m:sup>
                        <m:r>
                          <a:rPr lang="es-MX" b="0" i="1" smtClean="0">
                            <a:latin typeface="Cambria Math" panose="02040503050406030204" pitchFamily="18" charset="0"/>
                          </a:rPr>
                          <m:t>5</m:t>
                        </m:r>
                      </m:sup>
                    </m:sSup>
                    <m:r>
                      <a:rPr lang="es-MX" b="0" i="1" smtClean="0">
                        <a:latin typeface="Cambria Math" panose="02040503050406030204" pitchFamily="18" charset="0"/>
                      </a:rPr>
                      <m:t>+</m:t>
                    </m:r>
                    <m:sSup>
                      <m:sSupPr>
                        <m:ctrlPr>
                          <a:rPr lang="es-MX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s-MX" b="0" i="1" smtClean="0">
                            <a:latin typeface="Cambria Math" panose="02040503050406030204" pitchFamily="18" charset="0"/>
                          </a:rPr>
                          <m:t>233</m:t>
                        </m:r>
                        <m:r>
                          <a:rPr lang="es-MX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s-MX" b="0" i="1" smtClean="0">
                            <a:latin typeface="Cambria Math" panose="02040503050406030204" pitchFamily="18" charset="0"/>
                          </a:rPr>
                          <m:t>10</m:t>
                        </m:r>
                      </m:e>
                      <m:sup>
                        <m:r>
                          <a:rPr lang="es-MX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s-MX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endParaRPr lang="es-MX" dirty="0" smtClean="0"/>
              </a:p>
              <a:p>
                <a:endParaRPr lang="es-MX" dirty="0"/>
              </a:p>
              <a:p>
                <a:r>
                  <a:rPr lang="es-MX" dirty="0" smtClean="0"/>
                  <a:t>8)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s-MX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s-MX" b="0" i="1" smtClean="0">
                            <a:latin typeface="Cambria Math" panose="02040503050406030204" pitchFamily="18" charset="0"/>
                          </a:rPr>
                          <m:t>6.73</m:t>
                        </m:r>
                        <m:r>
                          <a:rPr lang="es-MX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s-MX" b="0" i="1" smtClean="0">
                            <a:latin typeface="Cambria Math" panose="02040503050406030204" pitchFamily="18" charset="0"/>
                          </a:rPr>
                          <m:t>10</m:t>
                        </m:r>
                      </m:e>
                      <m:sup>
                        <m:r>
                          <a:rPr lang="es-MX" b="0" i="1" smtClean="0">
                            <a:latin typeface="Cambria Math" panose="02040503050406030204" pitchFamily="18" charset="0"/>
                          </a:rPr>
                          <m:t>−6</m:t>
                        </m:r>
                      </m:sup>
                    </m:sSup>
                    <m:r>
                      <a:rPr lang="es-MX" b="0" i="1" smtClean="0">
                        <a:latin typeface="Cambria Math" panose="02040503050406030204" pitchFamily="18" charset="0"/>
                      </a:rPr>
                      <m:t>−</m:t>
                    </m:r>
                    <m:sSup>
                      <m:sSupPr>
                        <m:ctrlPr>
                          <a:rPr lang="es-MX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s-MX" b="0" i="1" smtClean="0">
                            <a:latin typeface="Cambria Math" panose="02040503050406030204" pitchFamily="18" charset="0"/>
                          </a:rPr>
                          <m:t>2.31</m:t>
                        </m:r>
                        <m:r>
                          <a:rPr lang="es-MX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s-MX" b="0" i="1" smtClean="0">
                            <a:latin typeface="Cambria Math" panose="02040503050406030204" pitchFamily="18" charset="0"/>
                          </a:rPr>
                          <m:t>10</m:t>
                        </m:r>
                      </m:e>
                      <m:sup>
                        <m:r>
                          <a:rPr lang="es-MX" b="0" i="1" smtClean="0">
                            <a:latin typeface="Cambria Math" panose="02040503050406030204" pitchFamily="18" charset="0"/>
                          </a:rPr>
                          <m:t>−7</m:t>
                        </m:r>
                      </m:sup>
                    </m:sSup>
                    <m:r>
                      <a:rPr lang="es-MX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endParaRPr lang="es-MX" dirty="0"/>
              </a:p>
            </p:txBody>
          </p:sp>
        </mc:Choice>
        <mc:Fallback xmlns="">
          <p:sp>
            <p:nvSpPr>
              <p:cNvPr id="5" name="CuadroTexto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2966" y="1434662"/>
                <a:ext cx="7803931" cy="4532972"/>
              </a:xfrm>
              <a:prstGeom prst="rect">
                <a:avLst/>
              </a:prstGeom>
              <a:blipFill rotWithShape="0">
                <a:blip r:embed="rId2"/>
                <a:stretch>
                  <a:fillRect l="-703" t="-672"/>
                </a:stretch>
              </a:blipFill>
            </p:spPr>
            <p:txBody>
              <a:bodyPr/>
              <a:lstStyle/>
              <a:p>
                <a:r>
                  <a:rPr lang="es-MX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4690635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82588146"/>
              </p:ext>
            </p:extLst>
          </p:nvPr>
        </p:nvGraphicFramePr>
        <p:xfrm>
          <a:off x="2065630" y="834267"/>
          <a:ext cx="4905438" cy="5843280"/>
        </p:xfrm>
        <a:graphic>
          <a:graphicData uri="http://schemas.openxmlformats.org/drawingml/2006/table">
            <a:tbl>
              <a:tblPr firstRow="1" bandRow="1">
                <a:tableStyleId>{0E3FDE45-AF77-4B5C-9715-49D594BDF05E}</a:tableStyleId>
              </a:tblPr>
              <a:tblGrid>
                <a:gridCol w="763143"/>
                <a:gridCol w="808355"/>
                <a:gridCol w="1125410"/>
                <a:gridCol w="2208530"/>
              </a:tblGrid>
              <a:tr h="324000">
                <a:tc gridSpan="4">
                  <a:txBody>
                    <a:bodyPr/>
                    <a:lstStyle/>
                    <a:p>
                      <a:pPr algn="ctr"/>
                      <a:r>
                        <a:rPr lang="es-MX" sz="1600" dirty="0" smtClean="0"/>
                        <a:t>Tabla de prefijos</a:t>
                      </a:r>
                      <a:endParaRPr lang="es-MX" sz="1600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s-MX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s-MX" dirty="0"/>
                    </a:p>
                  </a:txBody>
                  <a:tcPr/>
                </a:tc>
              </a:tr>
              <a:tr h="324000">
                <a:tc>
                  <a:txBody>
                    <a:bodyPr/>
                    <a:lstStyle/>
                    <a:p>
                      <a:pPr algn="ctr"/>
                      <a:r>
                        <a:rPr lang="es-MX" sz="1400" dirty="0" smtClean="0"/>
                        <a:t>Prefijos</a:t>
                      </a:r>
                      <a:endParaRPr lang="es-MX" sz="1400" dirty="0">
                        <a:latin typeface="Cambria" panose="020405030504060302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 smtClean="0"/>
                        <a:t>Símbolo</a:t>
                      </a:r>
                      <a:endParaRPr lang="es-MX" sz="1400" dirty="0">
                        <a:latin typeface="Cambria" panose="020405030504060302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 smtClean="0"/>
                        <a:t>Equivalencia</a:t>
                      </a:r>
                      <a:endParaRPr lang="es-MX" sz="1400" dirty="0">
                        <a:latin typeface="Cambria" panose="020405030504060302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s-MX" sz="1400" dirty="0" smtClean="0"/>
                        <a:t>Valor</a:t>
                      </a:r>
                      <a:endParaRPr lang="es-MX" sz="1400" dirty="0">
                        <a:latin typeface="Cambria" panose="02040503050406030204" pitchFamily="18" charset="0"/>
                      </a:endParaRPr>
                    </a:p>
                  </a:txBody>
                  <a:tcPr anchor="ctr"/>
                </a:tc>
              </a:tr>
              <a:tr h="324000">
                <a:tc>
                  <a:txBody>
                    <a:bodyPr/>
                    <a:lstStyle/>
                    <a:p>
                      <a:pPr algn="ctr"/>
                      <a:r>
                        <a:rPr lang="es-MX" sz="1400" dirty="0" err="1" smtClean="0"/>
                        <a:t>Exa</a:t>
                      </a:r>
                      <a:endParaRPr lang="es-MX" sz="1400" dirty="0">
                        <a:latin typeface="Cambria" panose="020405030504060302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 smtClean="0"/>
                        <a:t>E</a:t>
                      </a:r>
                      <a:endParaRPr lang="es-MX" sz="1400" dirty="0">
                        <a:latin typeface="Cambria" panose="020405030504060302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 smtClean="0"/>
                        <a:t>10</a:t>
                      </a:r>
                      <a:r>
                        <a:rPr lang="es-MX" sz="1400" baseline="30000" dirty="0" smtClean="0"/>
                        <a:t>18</a:t>
                      </a:r>
                      <a:endParaRPr lang="es-MX" sz="1400" baseline="30000" dirty="0">
                        <a:latin typeface="Cambria" panose="020405030504060302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s-MX" sz="1400" baseline="0" dirty="0" smtClean="0"/>
                        <a:t>1,000,000,000,000,000,000</a:t>
                      </a:r>
                      <a:endParaRPr lang="es-MX" sz="1400" baseline="0" dirty="0">
                        <a:latin typeface="Cambria" panose="02040503050406030204" pitchFamily="18" charset="0"/>
                      </a:endParaRPr>
                    </a:p>
                  </a:txBody>
                  <a:tcPr anchor="ctr"/>
                </a:tc>
              </a:tr>
              <a:tr h="324000">
                <a:tc>
                  <a:txBody>
                    <a:bodyPr/>
                    <a:lstStyle/>
                    <a:p>
                      <a:pPr algn="ctr"/>
                      <a:r>
                        <a:rPr lang="es-MX" sz="1400" dirty="0" smtClean="0"/>
                        <a:t>Peta</a:t>
                      </a:r>
                      <a:endParaRPr lang="es-MX" sz="1400" dirty="0">
                        <a:latin typeface="Cambria" panose="020405030504060302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 smtClean="0"/>
                        <a:t>P</a:t>
                      </a:r>
                      <a:endParaRPr lang="es-MX" sz="1400" dirty="0">
                        <a:latin typeface="Cambria" panose="020405030504060302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 smtClean="0"/>
                        <a:t>10</a:t>
                      </a:r>
                      <a:r>
                        <a:rPr lang="es-MX" sz="1400" baseline="30000" dirty="0" smtClean="0"/>
                        <a:t>15</a:t>
                      </a:r>
                      <a:endParaRPr lang="es-MX" sz="1400" baseline="30000" dirty="0">
                        <a:latin typeface="Cambria" panose="020405030504060302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s-MX" sz="1400" baseline="0" dirty="0" smtClean="0"/>
                        <a:t>1,000,000,000,000,000</a:t>
                      </a:r>
                      <a:endParaRPr lang="es-MX" sz="1400" baseline="0" dirty="0">
                        <a:latin typeface="Cambria" panose="02040503050406030204" pitchFamily="18" charset="0"/>
                      </a:endParaRPr>
                    </a:p>
                  </a:txBody>
                  <a:tcPr anchor="ctr"/>
                </a:tc>
              </a:tr>
              <a:tr h="324000">
                <a:tc>
                  <a:txBody>
                    <a:bodyPr/>
                    <a:lstStyle/>
                    <a:p>
                      <a:pPr algn="ctr"/>
                      <a:r>
                        <a:rPr lang="es-MX" sz="1400" dirty="0" smtClean="0"/>
                        <a:t>Tera</a:t>
                      </a:r>
                      <a:endParaRPr lang="es-MX" sz="1400" dirty="0">
                        <a:latin typeface="Cambria" panose="020405030504060302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 smtClean="0"/>
                        <a:t>T</a:t>
                      </a:r>
                      <a:endParaRPr lang="es-MX" sz="1400" dirty="0">
                        <a:latin typeface="Cambria" panose="020405030504060302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 smtClean="0"/>
                        <a:t>10</a:t>
                      </a:r>
                      <a:r>
                        <a:rPr lang="es-MX" sz="1400" baseline="30000" dirty="0" smtClean="0"/>
                        <a:t>12</a:t>
                      </a:r>
                      <a:endParaRPr lang="es-MX" sz="1400" baseline="30000" dirty="0">
                        <a:latin typeface="Cambria" panose="020405030504060302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s-MX" sz="1400" baseline="0" dirty="0" smtClean="0"/>
                        <a:t>1,000,000,000,000</a:t>
                      </a:r>
                      <a:endParaRPr lang="es-MX" sz="1400" baseline="0" dirty="0">
                        <a:latin typeface="Cambria" panose="02040503050406030204" pitchFamily="18" charset="0"/>
                      </a:endParaRPr>
                    </a:p>
                  </a:txBody>
                  <a:tcPr anchor="ctr"/>
                </a:tc>
              </a:tr>
              <a:tr h="324000">
                <a:tc>
                  <a:txBody>
                    <a:bodyPr/>
                    <a:lstStyle/>
                    <a:p>
                      <a:pPr algn="ctr"/>
                      <a:r>
                        <a:rPr lang="es-MX" sz="1400" dirty="0" smtClean="0"/>
                        <a:t>Giga</a:t>
                      </a:r>
                      <a:endParaRPr lang="es-MX" sz="1400" dirty="0">
                        <a:latin typeface="Cambria" panose="020405030504060302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 smtClean="0"/>
                        <a:t>G</a:t>
                      </a:r>
                      <a:endParaRPr lang="es-MX" sz="1400" dirty="0">
                        <a:latin typeface="Cambria" panose="020405030504060302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 smtClean="0"/>
                        <a:t>10</a:t>
                      </a:r>
                      <a:r>
                        <a:rPr lang="es-MX" sz="1400" baseline="30000" dirty="0" smtClean="0"/>
                        <a:t>9</a:t>
                      </a:r>
                      <a:endParaRPr lang="es-MX" sz="1400" baseline="30000" dirty="0" smtClean="0">
                        <a:latin typeface="Cambria" panose="020405030504060302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s-MX" sz="1400" baseline="0" dirty="0" smtClean="0"/>
                        <a:t>1,000,000,000</a:t>
                      </a:r>
                      <a:endParaRPr lang="es-MX" sz="1400" baseline="0" dirty="0" smtClean="0">
                        <a:latin typeface="Cambria" panose="02040503050406030204" pitchFamily="18" charset="0"/>
                      </a:endParaRPr>
                    </a:p>
                  </a:txBody>
                  <a:tcPr anchor="ctr"/>
                </a:tc>
              </a:tr>
              <a:tr h="324000">
                <a:tc>
                  <a:txBody>
                    <a:bodyPr/>
                    <a:lstStyle/>
                    <a:p>
                      <a:pPr algn="ctr"/>
                      <a:r>
                        <a:rPr lang="es-MX" sz="1400" dirty="0" smtClean="0"/>
                        <a:t>Mega</a:t>
                      </a:r>
                      <a:endParaRPr lang="es-MX" sz="1400" dirty="0">
                        <a:latin typeface="Cambria" panose="020405030504060302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 smtClean="0"/>
                        <a:t>M</a:t>
                      </a:r>
                      <a:endParaRPr lang="es-MX" sz="1400" dirty="0">
                        <a:latin typeface="Cambria" panose="020405030504060302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 smtClean="0"/>
                        <a:t>10</a:t>
                      </a:r>
                      <a:r>
                        <a:rPr lang="es-MX" sz="1400" baseline="30000" dirty="0" smtClean="0"/>
                        <a:t>6</a:t>
                      </a:r>
                      <a:endParaRPr lang="es-MX" sz="1400" baseline="30000" dirty="0">
                        <a:latin typeface="Cambria" panose="020405030504060302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s-MX" sz="1400" baseline="0" dirty="0" smtClean="0"/>
                        <a:t>1,000,000</a:t>
                      </a:r>
                      <a:endParaRPr lang="es-MX" sz="1400" baseline="0" dirty="0">
                        <a:latin typeface="Cambria" panose="02040503050406030204" pitchFamily="18" charset="0"/>
                      </a:endParaRPr>
                    </a:p>
                  </a:txBody>
                  <a:tcPr anchor="ctr"/>
                </a:tc>
              </a:tr>
              <a:tr h="324000">
                <a:tc>
                  <a:txBody>
                    <a:bodyPr/>
                    <a:lstStyle/>
                    <a:p>
                      <a:pPr algn="ctr"/>
                      <a:r>
                        <a:rPr lang="es-MX" sz="1400" dirty="0" smtClean="0"/>
                        <a:t>Kilo</a:t>
                      </a:r>
                      <a:endParaRPr lang="es-MX" sz="1400" dirty="0">
                        <a:latin typeface="Cambria" panose="020405030504060302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 smtClean="0"/>
                        <a:t>K</a:t>
                      </a:r>
                      <a:endParaRPr lang="es-MX" sz="1400" dirty="0">
                        <a:latin typeface="Cambria" panose="020405030504060302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 smtClean="0"/>
                        <a:t>10</a:t>
                      </a:r>
                      <a:r>
                        <a:rPr lang="es-MX" sz="1400" baseline="30000" dirty="0" smtClean="0"/>
                        <a:t>3</a:t>
                      </a:r>
                      <a:endParaRPr lang="es-MX" sz="1400" baseline="30000" dirty="0">
                        <a:latin typeface="Cambria" panose="020405030504060302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s-MX" sz="1400" baseline="0" dirty="0" smtClean="0"/>
                        <a:t>1,000</a:t>
                      </a:r>
                      <a:endParaRPr lang="es-MX" sz="1400" baseline="0" dirty="0">
                        <a:latin typeface="Cambria" panose="02040503050406030204" pitchFamily="18" charset="0"/>
                      </a:endParaRPr>
                    </a:p>
                  </a:txBody>
                  <a:tcPr anchor="ctr"/>
                </a:tc>
              </a:tr>
              <a:tr h="324000">
                <a:tc>
                  <a:txBody>
                    <a:bodyPr/>
                    <a:lstStyle/>
                    <a:p>
                      <a:pPr algn="ctr"/>
                      <a:r>
                        <a:rPr lang="es-MX" sz="1400" dirty="0" err="1" smtClean="0"/>
                        <a:t>Hecto</a:t>
                      </a:r>
                      <a:endParaRPr lang="es-MX" sz="1400" dirty="0">
                        <a:latin typeface="Cambria" panose="020405030504060302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 smtClean="0"/>
                        <a:t>H</a:t>
                      </a:r>
                      <a:endParaRPr lang="es-MX" sz="1400" dirty="0">
                        <a:latin typeface="Cambria" panose="020405030504060302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 smtClean="0"/>
                        <a:t>10</a:t>
                      </a:r>
                      <a:r>
                        <a:rPr lang="es-MX" sz="1400" baseline="30000" dirty="0" smtClean="0"/>
                        <a:t>2</a:t>
                      </a:r>
                      <a:endParaRPr lang="es-MX" sz="1400" baseline="30000" dirty="0">
                        <a:latin typeface="Cambria" panose="020405030504060302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s-MX" sz="1400" baseline="0" dirty="0" smtClean="0"/>
                        <a:t>100</a:t>
                      </a:r>
                      <a:endParaRPr lang="es-MX" sz="1400" baseline="0" dirty="0">
                        <a:latin typeface="Cambria" panose="02040503050406030204" pitchFamily="18" charset="0"/>
                      </a:endParaRPr>
                    </a:p>
                  </a:txBody>
                  <a:tcPr anchor="ctr"/>
                </a:tc>
              </a:tr>
              <a:tr h="324000">
                <a:tc>
                  <a:txBody>
                    <a:bodyPr/>
                    <a:lstStyle/>
                    <a:p>
                      <a:pPr algn="ctr"/>
                      <a:r>
                        <a:rPr lang="es-MX" sz="1400" dirty="0" err="1" smtClean="0"/>
                        <a:t>Deca</a:t>
                      </a:r>
                      <a:endParaRPr lang="es-MX" sz="1400" dirty="0">
                        <a:latin typeface="Cambria" panose="020405030504060302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 smtClean="0"/>
                        <a:t>D</a:t>
                      </a:r>
                      <a:endParaRPr lang="es-MX" sz="1400" dirty="0">
                        <a:latin typeface="Cambria" panose="020405030504060302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 smtClean="0"/>
                        <a:t>10</a:t>
                      </a:r>
                      <a:r>
                        <a:rPr lang="es-MX" sz="1400" baseline="30000" dirty="0" smtClean="0"/>
                        <a:t>1</a:t>
                      </a:r>
                      <a:endParaRPr lang="es-MX" sz="1400" dirty="0">
                        <a:latin typeface="Cambria" panose="020405030504060302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s-MX" sz="1400" baseline="0" dirty="0" smtClean="0"/>
                        <a:t>10</a:t>
                      </a:r>
                      <a:endParaRPr lang="es-MX" sz="1400" baseline="0" dirty="0">
                        <a:latin typeface="Cambria" panose="02040503050406030204" pitchFamily="18" charset="0"/>
                      </a:endParaRPr>
                    </a:p>
                  </a:txBody>
                  <a:tcPr anchor="ctr"/>
                </a:tc>
              </a:tr>
              <a:tr h="324000">
                <a:tc>
                  <a:txBody>
                    <a:bodyPr/>
                    <a:lstStyle/>
                    <a:p>
                      <a:pPr algn="ctr"/>
                      <a:r>
                        <a:rPr lang="es-MX" sz="1400" dirty="0" err="1" smtClean="0"/>
                        <a:t>deci</a:t>
                      </a:r>
                      <a:endParaRPr lang="es-MX" sz="1400" dirty="0">
                        <a:latin typeface="Cambria" panose="020405030504060302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 smtClean="0"/>
                        <a:t>d</a:t>
                      </a:r>
                      <a:endParaRPr lang="es-MX" sz="1400" dirty="0">
                        <a:latin typeface="Cambria" panose="020405030504060302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400" dirty="0" smtClean="0"/>
                        <a:t>10</a:t>
                      </a:r>
                      <a:r>
                        <a:rPr lang="es-MX" sz="1400" baseline="30000" dirty="0" smtClean="0"/>
                        <a:t>-1</a:t>
                      </a:r>
                      <a:endParaRPr lang="es-MX" sz="1400" baseline="30000" dirty="0" smtClean="0">
                        <a:latin typeface="Cambria" panose="020405030504060302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s-MX" sz="1400" baseline="0" dirty="0" smtClean="0"/>
                        <a:t>0.1</a:t>
                      </a:r>
                      <a:endParaRPr lang="es-MX" sz="1400" baseline="0" dirty="0">
                        <a:latin typeface="Cambria" panose="02040503050406030204" pitchFamily="18" charset="0"/>
                      </a:endParaRPr>
                    </a:p>
                  </a:txBody>
                  <a:tcPr anchor="ctr"/>
                </a:tc>
              </a:tr>
              <a:tr h="324000">
                <a:tc>
                  <a:txBody>
                    <a:bodyPr/>
                    <a:lstStyle/>
                    <a:p>
                      <a:pPr algn="ctr"/>
                      <a:r>
                        <a:rPr lang="es-MX" sz="1400" dirty="0" err="1" smtClean="0"/>
                        <a:t>centi</a:t>
                      </a:r>
                      <a:endParaRPr lang="es-MX" sz="1400" dirty="0">
                        <a:latin typeface="Cambria" panose="020405030504060302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 smtClean="0"/>
                        <a:t>c</a:t>
                      </a:r>
                      <a:endParaRPr lang="es-MX" sz="1400" dirty="0">
                        <a:latin typeface="Cambria" panose="020405030504060302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 smtClean="0"/>
                        <a:t>10</a:t>
                      </a:r>
                      <a:r>
                        <a:rPr lang="es-MX" sz="1400" baseline="30000" dirty="0" smtClean="0"/>
                        <a:t>-2</a:t>
                      </a:r>
                      <a:endParaRPr lang="es-MX" sz="1400" baseline="30000" dirty="0">
                        <a:latin typeface="Cambria" panose="020405030504060302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s-MX" sz="1400" baseline="0" dirty="0" smtClean="0"/>
                        <a:t>0.01</a:t>
                      </a:r>
                      <a:endParaRPr lang="es-MX" sz="1400" baseline="0" dirty="0">
                        <a:latin typeface="Cambria" panose="02040503050406030204" pitchFamily="18" charset="0"/>
                      </a:endParaRPr>
                    </a:p>
                  </a:txBody>
                  <a:tcPr anchor="ctr"/>
                </a:tc>
              </a:tr>
              <a:tr h="324000">
                <a:tc>
                  <a:txBody>
                    <a:bodyPr/>
                    <a:lstStyle/>
                    <a:p>
                      <a:pPr algn="ctr"/>
                      <a:r>
                        <a:rPr lang="es-MX" sz="1400" dirty="0" smtClean="0"/>
                        <a:t>mili</a:t>
                      </a:r>
                      <a:endParaRPr lang="es-MX" sz="1400" dirty="0">
                        <a:latin typeface="Cambria" panose="020405030504060302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 smtClean="0"/>
                        <a:t>m</a:t>
                      </a:r>
                      <a:endParaRPr lang="es-MX" sz="1400" dirty="0">
                        <a:latin typeface="Cambria" panose="020405030504060302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 smtClean="0"/>
                        <a:t>10</a:t>
                      </a:r>
                      <a:r>
                        <a:rPr lang="es-MX" sz="1400" baseline="30000" dirty="0" smtClean="0"/>
                        <a:t>-3</a:t>
                      </a:r>
                      <a:endParaRPr lang="es-MX" sz="1400" baseline="30000" dirty="0">
                        <a:latin typeface="Cambria" panose="020405030504060302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s-MX" sz="1400" baseline="0" dirty="0" smtClean="0"/>
                        <a:t>0.001</a:t>
                      </a:r>
                      <a:endParaRPr lang="es-MX" sz="1400" baseline="0" dirty="0">
                        <a:latin typeface="Cambria" panose="02040503050406030204" pitchFamily="18" charset="0"/>
                      </a:endParaRPr>
                    </a:p>
                  </a:txBody>
                  <a:tcPr anchor="ctr"/>
                </a:tc>
              </a:tr>
              <a:tr h="324000">
                <a:tc>
                  <a:txBody>
                    <a:bodyPr/>
                    <a:lstStyle/>
                    <a:p>
                      <a:pPr algn="ctr"/>
                      <a:r>
                        <a:rPr lang="es-MX" sz="1400" dirty="0" smtClean="0"/>
                        <a:t>micro</a:t>
                      </a:r>
                      <a:endParaRPr lang="es-MX" sz="1400" dirty="0">
                        <a:latin typeface="Cambria" panose="020405030504060302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 smtClean="0"/>
                        <a:t>µ</a:t>
                      </a:r>
                      <a:endParaRPr lang="es-MX" sz="1400" dirty="0">
                        <a:latin typeface="Cambria" panose="020405030504060302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 smtClean="0"/>
                        <a:t>10</a:t>
                      </a:r>
                      <a:r>
                        <a:rPr lang="es-MX" sz="1400" baseline="30000" dirty="0" smtClean="0"/>
                        <a:t>-6</a:t>
                      </a:r>
                      <a:endParaRPr lang="es-MX" sz="1400" baseline="30000" dirty="0">
                        <a:latin typeface="Cambria" panose="020405030504060302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s-MX" sz="1400" baseline="0" dirty="0" smtClean="0"/>
                        <a:t>0.000001</a:t>
                      </a:r>
                      <a:endParaRPr lang="es-MX" sz="1400" baseline="0" dirty="0">
                        <a:latin typeface="Cambria" panose="02040503050406030204" pitchFamily="18" charset="0"/>
                      </a:endParaRPr>
                    </a:p>
                  </a:txBody>
                  <a:tcPr anchor="ctr"/>
                </a:tc>
              </a:tr>
              <a:tr h="324000">
                <a:tc>
                  <a:txBody>
                    <a:bodyPr/>
                    <a:lstStyle/>
                    <a:p>
                      <a:pPr algn="ctr"/>
                      <a:r>
                        <a:rPr lang="es-MX" sz="1400" dirty="0" smtClean="0"/>
                        <a:t>nano</a:t>
                      </a:r>
                      <a:endParaRPr lang="es-MX" sz="1400" dirty="0">
                        <a:latin typeface="Cambria" panose="020405030504060302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 smtClean="0"/>
                        <a:t>n</a:t>
                      </a:r>
                      <a:endParaRPr lang="es-MX" sz="1400" dirty="0">
                        <a:latin typeface="Cambria" panose="020405030504060302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 smtClean="0"/>
                        <a:t>10</a:t>
                      </a:r>
                      <a:r>
                        <a:rPr lang="es-MX" sz="1400" baseline="30000" dirty="0" smtClean="0"/>
                        <a:t>-9</a:t>
                      </a:r>
                      <a:endParaRPr lang="es-MX" sz="1400" baseline="30000" dirty="0" smtClean="0">
                        <a:latin typeface="Cambria" panose="020405030504060302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s-MX" sz="1400" baseline="0" dirty="0" smtClean="0"/>
                        <a:t>0.000000001</a:t>
                      </a:r>
                      <a:endParaRPr lang="es-MX" sz="1400" baseline="0" dirty="0" smtClean="0">
                        <a:latin typeface="Cambria" panose="02040503050406030204" pitchFamily="18" charset="0"/>
                      </a:endParaRPr>
                    </a:p>
                  </a:txBody>
                  <a:tcPr anchor="ctr"/>
                </a:tc>
              </a:tr>
              <a:tr h="324000">
                <a:tc>
                  <a:txBody>
                    <a:bodyPr/>
                    <a:lstStyle/>
                    <a:p>
                      <a:pPr algn="ctr"/>
                      <a:r>
                        <a:rPr lang="es-MX" sz="1400" dirty="0" smtClean="0"/>
                        <a:t>pico</a:t>
                      </a:r>
                      <a:endParaRPr lang="es-MX" sz="1400" dirty="0">
                        <a:latin typeface="Cambria" panose="020405030504060302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 smtClean="0"/>
                        <a:t>p</a:t>
                      </a:r>
                      <a:endParaRPr lang="es-MX" sz="1400" dirty="0">
                        <a:latin typeface="Cambria" panose="020405030504060302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 smtClean="0"/>
                        <a:t>10</a:t>
                      </a:r>
                      <a:r>
                        <a:rPr lang="es-MX" sz="1400" baseline="30000" dirty="0" smtClean="0"/>
                        <a:t>-12</a:t>
                      </a:r>
                      <a:endParaRPr lang="es-MX" sz="1400" baseline="30000" dirty="0">
                        <a:latin typeface="Cambria" panose="020405030504060302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s-MX" sz="1400" baseline="0" dirty="0" smtClean="0"/>
                        <a:t>0.000000000001</a:t>
                      </a:r>
                      <a:endParaRPr lang="es-MX" sz="1400" baseline="0" dirty="0">
                        <a:latin typeface="Cambria" panose="02040503050406030204" pitchFamily="18" charset="0"/>
                      </a:endParaRPr>
                    </a:p>
                  </a:txBody>
                  <a:tcPr anchor="ctr"/>
                </a:tc>
              </a:tr>
              <a:tr h="324000">
                <a:tc>
                  <a:txBody>
                    <a:bodyPr/>
                    <a:lstStyle/>
                    <a:p>
                      <a:pPr algn="ctr"/>
                      <a:r>
                        <a:rPr lang="es-MX" sz="1400" dirty="0" err="1" smtClean="0"/>
                        <a:t>femto</a:t>
                      </a:r>
                      <a:endParaRPr lang="es-MX" sz="1400" dirty="0">
                        <a:latin typeface="Cambria" panose="020405030504060302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 smtClean="0"/>
                        <a:t>f</a:t>
                      </a:r>
                      <a:endParaRPr lang="es-MX" sz="1400" dirty="0">
                        <a:latin typeface="Cambria" panose="020405030504060302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 smtClean="0"/>
                        <a:t>10</a:t>
                      </a:r>
                      <a:r>
                        <a:rPr lang="es-MX" sz="1400" baseline="30000" dirty="0" smtClean="0"/>
                        <a:t>-15</a:t>
                      </a:r>
                      <a:endParaRPr lang="es-MX" sz="1400" baseline="30000" dirty="0">
                        <a:latin typeface="Cambria" panose="020405030504060302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s-MX" sz="1400" baseline="0" dirty="0" smtClean="0"/>
                        <a:t>0.000000000000001</a:t>
                      </a:r>
                      <a:endParaRPr lang="es-MX" sz="1400" baseline="0" dirty="0">
                        <a:latin typeface="Cambria" panose="02040503050406030204" pitchFamily="18" charset="0"/>
                      </a:endParaRPr>
                    </a:p>
                  </a:txBody>
                  <a:tcPr anchor="ctr"/>
                </a:tc>
              </a:tr>
              <a:tr h="324000">
                <a:tc>
                  <a:txBody>
                    <a:bodyPr/>
                    <a:lstStyle/>
                    <a:p>
                      <a:pPr algn="ctr"/>
                      <a:r>
                        <a:rPr lang="es-MX" sz="1400" dirty="0" err="1" smtClean="0"/>
                        <a:t>atto</a:t>
                      </a:r>
                      <a:endParaRPr lang="es-MX" sz="1400" dirty="0">
                        <a:latin typeface="Cambria" panose="020405030504060302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 smtClean="0"/>
                        <a:t>a</a:t>
                      </a:r>
                      <a:endParaRPr lang="es-MX" sz="1400" dirty="0">
                        <a:latin typeface="Cambria" panose="020405030504060302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 smtClean="0"/>
                        <a:t>10</a:t>
                      </a:r>
                      <a:r>
                        <a:rPr lang="es-MX" sz="1400" baseline="30000" dirty="0" smtClean="0"/>
                        <a:t>-18</a:t>
                      </a:r>
                      <a:endParaRPr lang="es-MX" sz="1400" baseline="30000" dirty="0">
                        <a:latin typeface="Cambria" panose="020405030504060302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s-MX" sz="1400" baseline="0" dirty="0" smtClean="0"/>
                        <a:t>0.000000000000000001</a:t>
                      </a:r>
                      <a:endParaRPr lang="es-MX" sz="1400" baseline="0" dirty="0">
                        <a:latin typeface="Cambria" panose="02040503050406030204" pitchFamily="18" charset="0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029025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ción1" id="{40EF26CC-2B0E-4340-926D-D358EA10074E}" vid="{07351E3D-ACB0-479B-AB9F-2E1FE40F35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platillap1</Template>
  <TotalTime>257</TotalTime>
  <Words>509</Words>
  <Application>Microsoft Office PowerPoint</Application>
  <PresentationFormat>Presentación en pantalla (4:3)</PresentationFormat>
  <Paragraphs>211</Paragraphs>
  <Slides>11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11</vt:i4>
      </vt:variant>
    </vt:vector>
  </HeadingPairs>
  <TitlesOfParts>
    <vt:vector size="19" baseType="lpstr">
      <vt:lpstr>Arial</vt:lpstr>
      <vt:lpstr>Calibri</vt:lpstr>
      <vt:lpstr>Calibri Light</vt:lpstr>
      <vt:lpstr>Cambria</vt:lpstr>
      <vt:lpstr>Cambria Math</vt:lpstr>
      <vt:lpstr>CoolveticaRg-Regular</vt:lpstr>
      <vt:lpstr>Helvetica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“Título de la presentación”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jhon user</dc:creator>
  <cp:lastModifiedBy>Gea</cp:lastModifiedBy>
  <cp:revision>30</cp:revision>
  <dcterms:created xsi:type="dcterms:W3CDTF">2016-05-21T00:10:37Z</dcterms:created>
  <dcterms:modified xsi:type="dcterms:W3CDTF">2016-05-23T16:56:21Z</dcterms:modified>
</cp:coreProperties>
</file>