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59" r:id="rId5"/>
    <p:sldId id="258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8" r:id="rId14"/>
    <p:sldId id="267" r:id="rId15"/>
    <p:sldId id="269" r:id="rId16"/>
    <p:sldId id="271" r:id="rId17"/>
    <p:sldId id="270" r:id="rId18"/>
    <p:sldId id="275" r:id="rId19"/>
    <p:sldId id="277" r:id="rId20"/>
    <p:sldId id="276" r:id="rId21"/>
    <p:sldId id="272" r:id="rId22"/>
    <p:sldId id="274" r:id="rId23"/>
    <p:sldId id="273" r:id="rId24"/>
    <p:sldId id="279" r:id="rId2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18D8"/>
    <a:srgbClr val="FF6600"/>
    <a:srgbClr val="FF33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0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1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9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2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386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77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610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57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88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3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36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2129-662C-406B-8A70-C5DFFE3F68AD}" type="datetimeFigureOut">
              <a:rPr lang="es-MX" smtClean="0"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9" name="Picture 1" descr="logo prepa1-01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17" y="0"/>
            <a:ext cx="1983090" cy="1139275"/>
          </a:xfrm>
          <a:prstGeom prst="rect">
            <a:avLst/>
          </a:prstGeom>
        </p:spPr>
      </p:pic>
      <p:pic>
        <p:nvPicPr>
          <p:cNvPr id="10" name="Picture 2" descr="logo prepa1-02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520" y="5373076"/>
            <a:ext cx="2403760" cy="125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30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14.xml"/><Relationship Id="rId18" Type="http://schemas.openxmlformats.org/officeDocument/2006/relationships/slide" Target="slide16.xml"/><Relationship Id="rId3" Type="http://schemas.openxmlformats.org/officeDocument/2006/relationships/image" Target="../media/image12.jpeg"/><Relationship Id="rId21" Type="http://schemas.openxmlformats.org/officeDocument/2006/relationships/slide" Target="slide19.xml"/><Relationship Id="rId7" Type="http://schemas.openxmlformats.org/officeDocument/2006/relationships/slide" Target="slide18.xml"/><Relationship Id="rId12" Type="http://schemas.openxmlformats.org/officeDocument/2006/relationships/slide" Target="slide8.xml"/><Relationship Id="rId17" Type="http://schemas.openxmlformats.org/officeDocument/2006/relationships/image" Target="../media/image15.jpeg"/><Relationship Id="rId2" Type="http://schemas.openxmlformats.org/officeDocument/2006/relationships/slide" Target="slide6.xml"/><Relationship Id="rId16" Type="http://schemas.openxmlformats.org/officeDocument/2006/relationships/slide" Target="slide10.xml"/><Relationship Id="rId20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image" Target="../media/image14.jpeg"/><Relationship Id="rId5" Type="http://schemas.openxmlformats.org/officeDocument/2006/relationships/image" Target="../media/image13.jpeg"/><Relationship Id="rId15" Type="http://schemas.openxmlformats.org/officeDocument/2006/relationships/slide" Target="slide12.xml"/><Relationship Id="rId23" Type="http://schemas.openxmlformats.org/officeDocument/2006/relationships/slide" Target="slide23.xml"/><Relationship Id="rId10" Type="http://schemas.openxmlformats.org/officeDocument/2006/relationships/slide" Target="slide9.xml"/><Relationship Id="rId19" Type="http://schemas.openxmlformats.org/officeDocument/2006/relationships/slide" Target="slide21.xml"/><Relationship Id="rId4" Type="http://schemas.openxmlformats.org/officeDocument/2006/relationships/slide" Target="slide7.xml"/><Relationship Id="rId9" Type="http://schemas.openxmlformats.org/officeDocument/2006/relationships/slide" Target="slide20.xml"/><Relationship Id="rId14" Type="http://schemas.openxmlformats.org/officeDocument/2006/relationships/slide" Target="slide11.xml"/><Relationship Id="rId22" Type="http://schemas.openxmlformats.org/officeDocument/2006/relationships/slide" Target="slide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285804"/>
            <a:ext cx="7392473" cy="43422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209550" y="3213100"/>
            <a:ext cx="868680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5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H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ow old </a:t>
            </a:r>
            <a:r>
              <a:rPr lang="en-US" altLang="en-US" sz="44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she?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2407245" y="4167207"/>
            <a:ext cx="429143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She</a:t>
            </a:r>
            <a:r>
              <a:rPr lang="es-ES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twenty</a:t>
            </a:r>
            <a:r>
              <a:rPr lang="es-ES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three</a:t>
            </a:r>
            <a:endParaRPr lang="es-ES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8" name="3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88463" y="1522557"/>
            <a:ext cx="2205037" cy="1638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12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15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285804"/>
            <a:ext cx="7392473" cy="43422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209550" y="3213100"/>
            <a:ext cx="868680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5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H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ow old </a:t>
            </a:r>
            <a:r>
              <a:rPr lang="en-US" altLang="en-US" sz="44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are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they?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pic>
        <p:nvPicPr>
          <p:cNvPr id="8" name="5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414431" y="1527014"/>
            <a:ext cx="2160588" cy="172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0" name="2 Rectángulo"/>
          <p:cNvSpPr/>
          <p:nvPr/>
        </p:nvSpPr>
        <p:spPr>
          <a:xfrm>
            <a:off x="1957727" y="4167207"/>
            <a:ext cx="5190460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They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are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twenty-one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, </a:t>
            </a:r>
          </a:p>
          <a:p>
            <a:pPr algn="ctr">
              <a:defRPr/>
            </a:pP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Twenty-two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and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twenty-four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12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5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99546" y="3303253"/>
            <a:ext cx="868680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 Where </a:t>
            </a:r>
            <a:r>
              <a:rPr lang="en-US" altLang="en-US" sz="40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he from?</a:t>
            </a:r>
            <a:endParaRPr lang="en-US" altLang="en-US" sz="32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3128600" y="4165027"/>
            <a:ext cx="328307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He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from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Canada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11" name="4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479621" y="1588269"/>
            <a:ext cx="1710565" cy="16444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609600" y="427038"/>
            <a:ext cx="8404412" cy="89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ES_tradnl" b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 Verb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13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58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99546" y="3303253"/>
            <a:ext cx="868680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 Where </a:t>
            </a:r>
            <a:r>
              <a:rPr lang="en-US" altLang="en-US" sz="40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she from?</a:t>
            </a:r>
            <a:endParaRPr lang="en-US" altLang="en-US" sz="32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2210175" y="4165027"/>
            <a:ext cx="511992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She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from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United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States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3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2207" y="1523285"/>
            <a:ext cx="2205037" cy="1638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11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691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99546" y="3303253"/>
            <a:ext cx="8686800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 Where </a:t>
            </a:r>
            <a:r>
              <a:rPr lang="en-US" altLang="en-US" sz="40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are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they from?</a:t>
            </a:r>
            <a:endParaRPr lang="en-US" altLang="en-US" sz="32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pic>
        <p:nvPicPr>
          <p:cNvPr id="8" name="5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414431" y="1527014"/>
            <a:ext cx="2160588" cy="172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0" name="2 Rectángulo"/>
          <p:cNvSpPr/>
          <p:nvPr/>
        </p:nvSpPr>
        <p:spPr>
          <a:xfrm>
            <a:off x="2762501" y="4165027"/>
            <a:ext cx="401526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They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are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from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England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12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75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99546" y="3406285"/>
            <a:ext cx="868680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What </a:t>
            </a:r>
            <a:r>
              <a:rPr lang="en-US" altLang="en-US" sz="40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his nationality?</a:t>
            </a:r>
            <a:endParaRPr lang="en-US" altLang="en-US" sz="32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2430684" y="4165027"/>
            <a:ext cx="467890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His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nationality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Canadian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pic>
        <p:nvPicPr>
          <p:cNvPr id="12" name="4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582653" y="1588269"/>
            <a:ext cx="1710565" cy="16444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</p:pic>
      <p:sp>
        <p:nvSpPr>
          <p:cNvPr id="13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15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99546" y="3406285"/>
            <a:ext cx="868680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What </a:t>
            </a:r>
            <a:r>
              <a:rPr lang="en-US" altLang="en-US" sz="40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40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her nationality?</a:t>
            </a:r>
            <a:endParaRPr lang="en-US" altLang="en-US" sz="32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2365379" y="4165027"/>
            <a:ext cx="4809522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Her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nationality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American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pic>
        <p:nvPicPr>
          <p:cNvPr id="7" name="3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2207" y="1523285"/>
            <a:ext cx="2205037" cy="1638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4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99546" y="3406285"/>
            <a:ext cx="868680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36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What </a:t>
            </a:r>
            <a:r>
              <a:rPr lang="en-US" altLang="en-US" sz="36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are</a:t>
            </a:r>
            <a:r>
              <a:rPr lang="en-US" altLang="en-US" sz="36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their nationalities?</a:t>
            </a:r>
            <a:endParaRPr lang="en-US" altLang="en-US" sz="28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pic>
        <p:nvPicPr>
          <p:cNvPr id="8" name="5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414431" y="1527014"/>
            <a:ext cx="2160588" cy="172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0" name="2 Rectángulo"/>
          <p:cNvSpPr/>
          <p:nvPr/>
        </p:nvSpPr>
        <p:spPr>
          <a:xfrm>
            <a:off x="2165291" y="4165027"/>
            <a:ext cx="520969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Their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nationalities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are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English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45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rgbClr val="D41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28106" y="3463437"/>
            <a:ext cx="86868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2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          </a:t>
            </a:r>
            <a:r>
              <a:rPr lang="en-US" altLang="en-US" sz="28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When </a:t>
            </a:r>
            <a:r>
              <a:rPr lang="en-US" altLang="en-US" sz="28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28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his birthday?</a:t>
            </a:r>
            <a:endParaRPr lang="en-US" altLang="en-US" sz="20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2692472" y="4165027"/>
            <a:ext cx="369812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His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birthday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in </a:t>
            </a: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March</a:t>
            </a:r>
            <a:endParaRPr lang="es-ES" sz="2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pic>
        <p:nvPicPr>
          <p:cNvPr id="7" name="4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582653" y="1588269"/>
            <a:ext cx="1710565" cy="16444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</p:pic>
      <p:sp>
        <p:nvSpPr>
          <p:cNvPr id="12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30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rgbClr val="D41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28106" y="3463437"/>
            <a:ext cx="86868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2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          </a:t>
            </a:r>
            <a:r>
              <a:rPr lang="en-US" altLang="en-US" sz="28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When </a:t>
            </a:r>
            <a:r>
              <a:rPr lang="en-US" altLang="en-US" sz="28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28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her birthday?</a:t>
            </a:r>
            <a:endParaRPr lang="en-US" altLang="en-US" sz="20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2887108" y="4165027"/>
            <a:ext cx="3308855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His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birthday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in </a:t>
            </a: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July</a:t>
            </a:r>
            <a:endParaRPr lang="es-ES" sz="2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pic>
        <p:nvPicPr>
          <p:cNvPr id="8" name="3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2207" y="1523285"/>
            <a:ext cx="2205037" cy="1638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58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1358389"/>
            <a:ext cx="9144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/>
            <a:r>
              <a:rPr lang="es-MX" altLang="en-US" sz="2400" b="1" dirty="0" smtClean="0"/>
              <a:t>Universidad Autónoma del Estado de Hidalgo</a:t>
            </a:r>
          </a:p>
          <a:p>
            <a:pPr algn="ctr"/>
            <a:r>
              <a:rPr lang="es-MX" altLang="en-US" sz="2400" b="1" dirty="0" smtClean="0"/>
              <a:t>Escuela Preparatoria Número Uno</a:t>
            </a:r>
          </a:p>
          <a:p>
            <a:pPr algn="ctr"/>
            <a:endParaRPr lang="es-MX" altLang="en-US" sz="2400" b="1" dirty="0" smtClean="0"/>
          </a:p>
          <a:p>
            <a:pPr algn="ctr"/>
            <a:endParaRPr lang="es-MX" altLang="en-US" sz="2400" b="1" dirty="0" smtClean="0"/>
          </a:p>
          <a:p>
            <a:pPr algn="ctr"/>
            <a:endParaRPr lang="es-MX" altLang="en-US" sz="2400" b="1" dirty="0"/>
          </a:p>
          <a:p>
            <a:pPr algn="ctr"/>
            <a:r>
              <a:rPr lang="es-MX" altLang="en-US" sz="2000" b="1" dirty="0" smtClean="0"/>
              <a:t>English I</a:t>
            </a:r>
          </a:p>
          <a:p>
            <a:pPr algn="ctr"/>
            <a:r>
              <a:rPr lang="es-MX" altLang="en-US" sz="2000" b="1" dirty="0" smtClean="0"/>
              <a:t>Uses of </a:t>
            </a:r>
            <a:r>
              <a:rPr lang="es-MX" altLang="en-US" sz="2000" b="1" dirty="0" err="1" smtClean="0"/>
              <a:t>verb</a:t>
            </a:r>
            <a:r>
              <a:rPr lang="es-MX" altLang="en-US" sz="2000" b="1" dirty="0" smtClean="0"/>
              <a:t> to be (</a:t>
            </a:r>
            <a:r>
              <a:rPr lang="es-MX" altLang="en-US" sz="2000" b="1" dirty="0" err="1" smtClean="0"/>
              <a:t>Present</a:t>
            </a:r>
            <a:r>
              <a:rPr lang="es-MX" altLang="en-US" sz="2000" b="1" dirty="0" smtClean="0"/>
              <a:t> simple)</a:t>
            </a:r>
          </a:p>
          <a:p>
            <a:pPr algn="ctr"/>
            <a:endParaRPr lang="es-MX" altLang="en-US" sz="2400" b="1" dirty="0" smtClean="0"/>
          </a:p>
          <a:p>
            <a:pPr algn="ctr"/>
            <a:endParaRPr lang="es-MX" altLang="en-US" sz="2400" b="1" dirty="0" smtClean="0"/>
          </a:p>
          <a:p>
            <a:pPr algn="ctr"/>
            <a:endParaRPr lang="es-MX" altLang="en-US" sz="2400" b="1" dirty="0"/>
          </a:p>
          <a:p>
            <a:pPr algn="ctr"/>
            <a:endParaRPr lang="es-MX" altLang="en-US" sz="2400" b="1" dirty="0" smtClean="0"/>
          </a:p>
          <a:p>
            <a:r>
              <a:rPr lang="es-MX" altLang="en-US" sz="2000" b="1" dirty="0" smtClean="0"/>
              <a:t>                   </a:t>
            </a:r>
            <a:r>
              <a:rPr lang="es-MX" altLang="en-US" sz="2000" b="1" dirty="0" smtClean="0"/>
              <a:t>Elaboró: </a:t>
            </a:r>
            <a:r>
              <a:rPr lang="es-MX" altLang="en-US" sz="2000" b="1" dirty="0" smtClean="0"/>
              <a:t>Norma Acosta García.</a:t>
            </a:r>
          </a:p>
        </p:txBody>
      </p:sp>
    </p:spTree>
    <p:extLst>
      <p:ext uri="{BB962C8B-B14F-4D97-AF65-F5344CB8AC3E}">
        <p14:creationId xmlns:p14="http://schemas.microsoft.com/office/powerpoint/2010/main" val="410290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rgbClr val="D41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28106" y="3463437"/>
            <a:ext cx="8686800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2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     When </a:t>
            </a:r>
            <a:r>
              <a:rPr lang="en-US" altLang="en-US" sz="24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are</a:t>
            </a:r>
            <a:r>
              <a:rPr lang="en-US" altLang="en-US" sz="2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Liam and Harry’s birthdays?</a:t>
            </a:r>
            <a:endParaRPr lang="en-US" altLang="en-US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pic>
        <p:nvPicPr>
          <p:cNvPr id="8" name="5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414431" y="1527014"/>
            <a:ext cx="2160588" cy="172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0" name="2 Rectángulo"/>
          <p:cNvSpPr/>
          <p:nvPr/>
        </p:nvSpPr>
        <p:spPr>
          <a:xfrm>
            <a:off x="1347969" y="4165027"/>
            <a:ext cx="673004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Their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birthdays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are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in </a:t>
            </a: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February</a:t>
            </a:r>
            <a:r>
              <a:rPr lang="es-E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and </a:t>
            </a:r>
            <a:r>
              <a:rPr lang="es-E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August</a:t>
            </a:r>
            <a:endParaRPr lang="es-ES" sz="2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97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99546" y="3406285"/>
            <a:ext cx="8686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36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     What does he do?</a:t>
            </a:r>
            <a:endParaRPr lang="en-US" altLang="en-US" sz="28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3301137" y="4165027"/>
            <a:ext cx="2422843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He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a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singer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pic>
        <p:nvPicPr>
          <p:cNvPr id="7" name="4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582653" y="1588269"/>
            <a:ext cx="1710565" cy="16444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</p:pic>
      <p:sp>
        <p:nvSpPr>
          <p:cNvPr id="12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37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99546" y="3406285"/>
            <a:ext cx="8686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36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     What does she do?</a:t>
            </a:r>
            <a:endParaRPr lang="en-US" altLang="en-US" sz="28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3288587" y="4165027"/>
            <a:ext cx="257673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She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a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singer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pic>
        <p:nvPicPr>
          <p:cNvPr id="8" name="3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2207" y="1523285"/>
            <a:ext cx="2205037" cy="1638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12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311562"/>
            <a:ext cx="7392473" cy="43422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-99546" y="3406285"/>
            <a:ext cx="8686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36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     What do they do?</a:t>
            </a:r>
            <a:endParaRPr lang="en-US" altLang="en-US" sz="28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pic>
        <p:nvPicPr>
          <p:cNvPr id="8" name="5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414431" y="1527014"/>
            <a:ext cx="2160588" cy="172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0" name="2 Rectángulo"/>
          <p:cNvSpPr/>
          <p:nvPr/>
        </p:nvSpPr>
        <p:spPr>
          <a:xfrm>
            <a:off x="3307331" y="4165027"/>
            <a:ext cx="292560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They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are</a:t>
            </a:r>
            <a:r>
              <a:rPr lang="es-E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singers</a:t>
            </a:r>
            <a:endParaRPr lang="es-E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15061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72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Action Button: Back or Previous 4">
            <a:hlinkClick r:id="rId2" action="ppaction://hlinksldjump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15061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261056" y="2492148"/>
            <a:ext cx="6646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Reference</a:t>
            </a:r>
          </a:p>
          <a:p>
            <a:endParaRPr lang="es-MX" dirty="0"/>
          </a:p>
          <a:p>
            <a:r>
              <a:rPr lang="es-MX" dirty="0" smtClean="0"/>
              <a:t>1.- Acosta, N. (2016). Uses of </a:t>
            </a:r>
            <a:r>
              <a:rPr lang="es-MX" dirty="0" err="1" smtClean="0"/>
              <a:t>Verb</a:t>
            </a:r>
            <a:r>
              <a:rPr lang="es-MX" dirty="0" smtClean="0"/>
              <a:t> to be. Universidad Autónoma del Estado de Hidalgo.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9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69701" y="1744755"/>
            <a:ext cx="7843234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/>
            <a:r>
              <a:rPr lang="es-MX" altLang="en-US" sz="2400" b="1" i="1" dirty="0" err="1" smtClean="0">
                <a:latin typeface="Cambria" panose="02040503050406030204" pitchFamily="18" charset="0"/>
              </a:rPr>
              <a:t>Introduction</a:t>
            </a:r>
            <a:endParaRPr lang="es-MX" altLang="en-US" sz="2400" b="1" i="1" dirty="0" smtClean="0">
              <a:latin typeface="Cambria" panose="02040503050406030204" pitchFamily="18" charset="0"/>
            </a:endParaRPr>
          </a:p>
          <a:p>
            <a:pPr algn="ctr"/>
            <a:endParaRPr lang="es-MX" altLang="en-US" sz="2400" b="1" dirty="0" smtClean="0">
              <a:latin typeface="Cambria" panose="02040503050406030204" pitchFamily="18" charset="0"/>
            </a:endParaRPr>
          </a:p>
          <a:p>
            <a:pPr algn="just"/>
            <a:r>
              <a:rPr lang="es-MX" altLang="en-US" sz="2000" dirty="0" err="1" smtClean="0">
                <a:latin typeface="Cambria" panose="02040503050406030204" pitchFamily="18" charset="0"/>
              </a:rPr>
              <a:t>The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following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slide</a:t>
            </a:r>
            <a:r>
              <a:rPr lang="es-MX" altLang="en-US" sz="2000" dirty="0" smtClean="0">
                <a:latin typeface="Cambria" panose="02040503050406030204" pitchFamily="18" charset="0"/>
              </a:rPr>
              <a:t> shows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some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exercises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which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smtClean="0">
                <a:latin typeface="Cambria" panose="02040503050406030204" pitchFamily="18" charset="0"/>
              </a:rPr>
              <a:t>use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the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Verb</a:t>
            </a:r>
            <a:r>
              <a:rPr lang="es-MX" altLang="en-US" sz="2000" dirty="0" smtClean="0">
                <a:latin typeface="Cambria" panose="02040503050406030204" pitchFamily="18" charset="0"/>
              </a:rPr>
              <a:t> To be (am, are,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is</a:t>
            </a:r>
            <a:r>
              <a:rPr lang="es-MX" altLang="en-US" sz="2000" dirty="0" smtClean="0">
                <a:latin typeface="Cambria" panose="02040503050406030204" pitchFamily="18" charset="0"/>
              </a:rPr>
              <a:t>)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with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different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pronouns</a:t>
            </a:r>
            <a:r>
              <a:rPr lang="es-MX" altLang="en-US" sz="2000" dirty="0" smtClean="0">
                <a:latin typeface="Cambria" panose="02040503050406030204" pitchFamily="18" charset="0"/>
              </a:rPr>
              <a:t> (he,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she</a:t>
            </a:r>
            <a:r>
              <a:rPr lang="es-MX" altLang="en-US" sz="2000" dirty="0" smtClean="0">
                <a:latin typeface="Cambria" panose="02040503050406030204" pitchFamily="18" charset="0"/>
              </a:rPr>
              <a:t> and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they</a:t>
            </a:r>
            <a:r>
              <a:rPr lang="es-MX" altLang="en-US" sz="2000" dirty="0" smtClean="0">
                <a:latin typeface="Cambria" panose="02040503050406030204" pitchFamily="18" charset="0"/>
              </a:rPr>
              <a:t>) and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you</a:t>
            </a:r>
            <a:r>
              <a:rPr lang="es-MX" altLang="en-US" sz="2000" dirty="0" smtClean="0">
                <a:latin typeface="Cambria" panose="02040503050406030204" pitchFamily="18" charset="0"/>
              </a:rPr>
              <a:t> can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practice</a:t>
            </a:r>
            <a:r>
              <a:rPr lang="es-MX" altLang="en-US" sz="2000" dirty="0" smtClean="0">
                <a:latin typeface="Cambria" panose="02040503050406030204" pitchFamily="18" charset="0"/>
              </a:rPr>
              <a:t> and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evaluate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your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knowlegde</a:t>
            </a:r>
            <a:r>
              <a:rPr lang="es-MX" altLang="en-US" sz="2000" dirty="0" smtClean="0">
                <a:latin typeface="Cambria" panose="02040503050406030204" pitchFamily="18" charset="0"/>
              </a:rPr>
              <a:t>.</a:t>
            </a:r>
          </a:p>
          <a:p>
            <a:pPr algn="just"/>
            <a:endParaRPr lang="es-MX" altLang="en-US" sz="2000" dirty="0">
              <a:latin typeface="Cambria" panose="02040503050406030204" pitchFamily="18" charset="0"/>
            </a:endParaRPr>
          </a:p>
          <a:p>
            <a:pPr algn="just"/>
            <a:r>
              <a:rPr lang="es-MX" altLang="en-US" sz="2000" dirty="0" err="1" smtClean="0">
                <a:latin typeface="Cambria" panose="02040503050406030204" pitchFamily="18" charset="0"/>
              </a:rPr>
              <a:t>This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slide</a:t>
            </a:r>
            <a:r>
              <a:rPr lang="es-MX" altLang="en-US" sz="2000" dirty="0" smtClean="0">
                <a:latin typeface="Cambria" panose="02040503050406030204" pitchFamily="18" charset="0"/>
              </a:rPr>
              <a:t> shows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different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questions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using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the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Verb</a:t>
            </a:r>
            <a:r>
              <a:rPr lang="es-MX" altLang="en-US" sz="2000" dirty="0" smtClean="0">
                <a:latin typeface="Cambria" panose="02040503050406030204" pitchFamily="18" charset="0"/>
              </a:rPr>
              <a:t> To be.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You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must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answer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them</a:t>
            </a:r>
            <a:r>
              <a:rPr lang="es-MX" altLang="en-US" sz="2000" dirty="0" smtClean="0">
                <a:latin typeface="Cambria" panose="02040503050406030204" pitchFamily="18" charset="0"/>
              </a:rPr>
              <a:t> in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your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mind</a:t>
            </a:r>
            <a:r>
              <a:rPr lang="es-MX" altLang="en-US" sz="2000" dirty="0" smtClean="0">
                <a:latin typeface="Cambria" panose="02040503050406030204" pitchFamily="18" charset="0"/>
              </a:rPr>
              <a:t>,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then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click</a:t>
            </a:r>
            <a:r>
              <a:rPr lang="es-MX" altLang="en-US" sz="2000" dirty="0" smtClean="0">
                <a:latin typeface="Cambria" panose="02040503050406030204" pitchFamily="18" charset="0"/>
              </a:rPr>
              <a:t> to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verify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your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answer</a:t>
            </a:r>
            <a:r>
              <a:rPr lang="es-MX" altLang="en-US" sz="2000" dirty="0" smtClean="0">
                <a:latin typeface="Cambria" panose="02040503050406030204" pitchFamily="18" charset="0"/>
              </a:rPr>
              <a:t>.</a:t>
            </a:r>
          </a:p>
          <a:p>
            <a:pPr algn="just"/>
            <a:endParaRPr lang="es-MX" altLang="en-US" sz="2000" dirty="0">
              <a:latin typeface="Cambria" panose="02040503050406030204" pitchFamily="18" charset="0"/>
            </a:endParaRPr>
          </a:p>
          <a:p>
            <a:pPr algn="ctr"/>
            <a:r>
              <a:rPr lang="es-MX" altLang="en-US" sz="2000" dirty="0" err="1" smtClean="0">
                <a:latin typeface="Cambria" panose="02040503050406030204" pitchFamily="18" charset="0"/>
              </a:rPr>
              <a:t>Good</a:t>
            </a:r>
            <a:r>
              <a:rPr lang="es-MX" altLang="en-US" sz="2000" dirty="0" smtClean="0">
                <a:latin typeface="Cambria" panose="02040503050406030204" pitchFamily="18" charset="0"/>
              </a:rPr>
              <a:t> </a:t>
            </a:r>
            <a:r>
              <a:rPr lang="es-MX" altLang="en-US" sz="2000" dirty="0" err="1" smtClean="0">
                <a:latin typeface="Cambria" panose="02040503050406030204" pitchFamily="18" charset="0"/>
              </a:rPr>
              <a:t>Luck</a:t>
            </a:r>
            <a:r>
              <a:rPr lang="es-MX" altLang="en-US" sz="2000" dirty="0" smtClean="0">
                <a:latin typeface="Cambria" panose="02040503050406030204" pitchFamily="18" charset="0"/>
              </a:rPr>
              <a:t>!!</a:t>
            </a:r>
          </a:p>
          <a:p>
            <a:pPr algn="ctr"/>
            <a:endParaRPr lang="es-MX" altLang="en-US" sz="2000" dirty="0">
              <a:latin typeface="Cambria" panose="02040503050406030204" pitchFamily="18" charset="0"/>
            </a:endParaRPr>
          </a:p>
          <a:p>
            <a:pPr algn="ctr"/>
            <a:endParaRPr lang="es-MX" altLang="en-US" sz="20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80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4395" y="1024098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/>
            <a:r>
              <a:rPr lang="en-US" altLang="en-US" sz="4800" b="1" dirty="0" smtClean="0">
                <a:latin typeface="Cambria" panose="02040503050406030204" pitchFamily="18" charset="0"/>
              </a:rPr>
              <a:t>Uses of verb </a:t>
            </a:r>
            <a:r>
              <a:rPr lang="en-US" altLang="en-US" sz="4800" b="1" dirty="0">
                <a:latin typeface="Cambria" panose="02040503050406030204" pitchFamily="18" charset="0"/>
              </a:rPr>
              <a:t>to be</a:t>
            </a:r>
          </a:p>
        </p:txBody>
      </p:sp>
      <p:pic>
        <p:nvPicPr>
          <p:cNvPr id="8" name="6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602" y="2768665"/>
            <a:ext cx="1524000" cy="1476375"/>
          </a:xfrm>
          <a:prstGeom prst="rect">
            <a:avLst/>
          </a:prstGeom>
          <a:noFill/>
          <a:ln w="63500" cap="rnd">
            <a:solidFill>
              <a:srgbClr val="333333"/>
            </a:solidFill>
            <a:bevel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9 Imag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59" y="2943289"/>
            <a:ext cx="889000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12 Imag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5425" y="3421921"/>
            <a:ext cx="85090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13 Image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78049">
            <a:off x="7354091" y="3556861"/>
            <a:ext cx="7620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0" y="5137972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/>
            <a:r>
              <a:rPr lang="es-MX" altLang="en-US" sz="4000" b="1" dirty="0" err="1" smtClean="0">
                <a:latin typeface="Cambria" panose="02040503050406030204" pitchFamily="18" charset="0"/>
              </a:rPr>
              <a:t>Using</a:t>
            </a:r>
            <a:r>
              <a:rPr lang="es-MX" altLang="en-US" sz="4000" b="1" dirty="0" smtClean="0">
                <a:latin typeface="Cambria" panose="02040503050406030204" pitchFamily="18" charset="0"/>
              </a:rPr>
              <a:t> he, </a:t>
            </a:r>
            <a:r>
              <a:rPr lang="es-MX" altLang="en-US" sz="4000" b="1" dirty="0" err="1" smtClean="0">
                <a:latin typeface="Cambria" panose="02040503050406030204" pitchFamily="18" charset="0"/>
              </a:rPr>
              <a:t>she</a:t>
            </a:r>
            <a:r>
              <a:rPr lang="es-MX" altLang="en-US" sz="4000" b="1" dirty="0" smtClean="0">
                <a:latin typeface="Cambria" panose="02040503050406030204" pitchFamily="18" charset="0"/>
              </a:rPr>
              <a:t> and </a:t>
            </a:r>
            <a:r>
              <a:rPr lang="es-MX" altLang="en-US" sz="4000" b="1" dirty="0" err="1" smtClean="0">
                <a:latin typeface="Cambria" panose="02040503050406030204" pitchFamily="18" charset="0"/>
              </a:rPr>
              <a:t>they</a:t>
            </a:r>
            <a:endParaRPr lang="en-US" altLang="en-US" sz="4000" b="1" dirty="0">
              <a:latin typeface="Cambria" panose="02040503050406030204" pitchFamily="18" charset="0"/>
            </a:endParaRPr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27642">
            <a:off x="2152213" y="2567519"/>
            <a:ext cx="1349289" cy="1011967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489" y="3328387"/>
            <a:ext cx="1126924" cy="10310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112" y="2912363"/>
            <a:ext cx="727839" cy="72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610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utoUpdateAnimBg="0"/>
      <p:bldP spid="15" grpId="0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417985"/>
              </p:ext>
            </p:extLst>
          </p:nvPr>
        </p:nvGraphicFramePr>
        <p:xfrm>
          <a:off x="457200" y="1161527"/>
          <a:ext cx="7669370" cy="4548326"/>
        </p:xfrm>
        <a:graphic>
          <a:graphicData uri="http://schemas.openxmlformats.org/drawingml/2006/table">
            <a:tbl>
              <a:tblPr/>
              <a:tblGrid>
                <a:gridCol w="1116654"/>
                <a:gridCol w="1267839"/>
                <a:gridCol w="1269166"/>
                <a:gridCol w="1388523"/>
                <a:gridCol w="1449529"/>
                <a:gridCol w="1177659"/>
              </a:tblGrid>
              <a:tr h="1515669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1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2BED8"/>
                    </a:solidFill>
                  </a:tcPr>
                </a:tc>
              </a:tr>
              <a:tr h="1515669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1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2BED8"/>
                    </a:solidFill>
                  </a:tcPr>
                </a:tc>
              </a:tr>
              <a:tr h="1516988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1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MX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sym typeface="Arial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2BED8"/>
                    </a:solidFill>
                  </a:tcPr>
                </a:tc>
              </a:tr>
            </a:tbl>
          </a:graphicData>
        </a:graphic>
      </p:graphicFrame>
      <p:pic>
        <p:nvPicPr>
          <p:cNvPr id="8" name="19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42" y="1520327"/>
            <a:ext cx="771538" cy="858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pic>
        <p:nvPicPr>
          <p:cNvPr id="9" name="21 Imagen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05" y="3078355"/>
            <a:ext cx="919186" cy="86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pic>
        <p:nvPicPr>
          <p:cNvPr id="10" name="22 Imagen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680" y="3122399"/>
            <a:ext cx="771538" cy="858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pic>
        <p:nvPicPr>
          <p:cNvPr id="11" name="23 Imagen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098" y="1545765"/>
            <a:ext cx="771539" cy="858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pic>
        <p:nvPicPr>
          <p:cNvPr id="12" name="24 Imagen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878" y="1534185"/>
            <a:ext cx="939453" cy="881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pic>
        <p:nvPicPr>
          <p:cNvPr id="13" name="25 Imagen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778" y="4668226"/>
            <a:ext cx="911949" cy="85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pic>
        <p:nvPicPr>
          <p:cNvPr id="14" name="8 Imagen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137" y="1635878"/>
            <a:ext cx="956822" cy="65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27 Imagen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26" y="4696149"/>
            <a:ext cx="956822" cy="65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31 Imagen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033" y="4752907"/>
            <a:ext cx="956822" cy="65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24 Imagen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924" y="4640723"/>
            <a:ext cx="939453" cy="8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pic>
        <p:nvPicPr>
          <p:cNvPr id="18" name="8 Imagen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287" y="1650686"/>
            <a:ext cx="956822" cy="65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1 Imagen">
            <a:hlinkClick r:id="rId16" action="ppaction://hlinksldjump"/>
          </p:cNvPr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1747137" y="3090495"/>
            <a:ext cx="936908" cy="874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55 Imagen">
            <a:hlinkClick r:id="rId18" action="ppaction://hlinksldjump"/>
          </p:cNvPr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4332854" y="3122399"/>
            <a:ext cx="936908" cy="874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56 Imagen">
            <a:hlinkClick r:id="rId19" action="ppaction://hlinksldjump"/>
          </p:cNvPr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7060092" y="1537927"/>
            <a:ext cx="936908" cy="874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24 Imagen">
            <a:hlinkClick r:id="rId20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4912" y="3090495"/>
            <a:ext cx="939453" cy="881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pic>
        <p:nvPicPr>
          <p:cNvPr id="23" name="8 Imagen">
            <a:hlinkClick r:id="rId21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342" y="3180406"/>
            <a:ext cx="956823" cy="65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8 Imagen">
            <a:hlinkClick r:id="rId22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483" y="4769867"/>
            <a:ext cx="956822" cy="65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60 Imagen">
            <a:hlinkClick r:id="rId23" action="ppaction://hlinksldjump"/>
          </p:cNvPr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7132200" y="4668226"/>
            <a:ext cx="936908" cy="874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578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798490" y="1285804"/>
            <a:ext cx="7392473" cy="43422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4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479621" y="1588269"/>
            <a:ext cx="1710565" cy="16444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</p:pic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222429" y="3213100"/>
            <a:ext cx="868680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5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Who </a:t>
            </a:r>
            <a:r>
              <a:rPr lang="en-US" altLang="en-US" sz="44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he?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1 Rectángulo"/>
          <p:cNvSpPr/>
          <p:nvPr/>
        </p:nvSpPr>
        <p:spPr>
          <a:xfrm>
            <a:off x="2259060" y="4090219"/>
            <a:ext cx="482644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MX" altLang="zh-CN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ea typeface="MS PGothic" pitchFamily="34" charset="-128"/>
              </a:rPr>
              <a:t>He </a:t>
            </a:r>
            <a:r>
              <a:rPr lang="es-MX" altLang="zh-CN" sz="4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ea typeface="MS PGothic" pitchFamily="34" charset="-128"/>
              </a:rPr>
              <a:t>is</a:t>
            </a:r>
            <a:r>
              <a:rPr lang="es-MX" altLang="zh-CN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ea typeface="MS PGothic" pitchFamily="34" charset="-128"/>
              </a:rPr>
              <a:t> </a:t>
            </a:r>
            <a:r>
              <a:rPr lang="es-MX" altLang="zh-CN" sz="48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ea typeface="MS PGothic" pitchFamily="34" charset="-128"/>
              </a:rPr>
              <a:t>Justin Bieber</a:t>
            </a:r>
            <a:endParaRPr lang="es-MX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1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8400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53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285804"/>
            <a:ext cx="7392473" cy="43422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209550" y="3213100"/>
            <a:ext cx="868680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5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Who </a:t>
            </a:r>
            <a:r>
              <a:rPr lang="en-US" altLang="en-US" sz="44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she?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pic>
        <p:nvPicPr>
          <p:cNvPr id="7" name="3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88463" y="1522557"/>
            <a:ext cx="2205037" cy="1638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2 Rectángulo"/>
          <p:cNvSpPr/>
          <p:nvPr/>
        </p:nvSpPr>
        <p:spPr>
          <a:xfrm>
            <a:off x="2725540" y="4167934"/>
            <a:ext cx="348685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4800" b="1" dirty="0" err="1" smtClean="0">
                <a:ln w="22225">
                  <a:solidFill>
                    <a:schemeClr val="accent2"/>
                  </a:solidFill>
                  <a:prstDash val="solid"/>
                </a:ln>
              </a:rPr>
              <a:t>She</a:t>
            </a:r>
            <a:r>
              <a:rPr lang="es-ES" sz="4800" b="1" dirty="0" smtClean="0">
                <a:ln w="22225">
                  <a:solidFill>
                    <a:schemeClr val="accent2"/>
                  </a:solidFill>
                  <a:prstDash val="solid"/>
                </a:ln>
              </a:rPr>
              <a:t> </a:t>
            </a:r>
            <a:r>
              <a:rPr lang="es-ES" sz="4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is</a:t>
            </a:r>
            <a:r>
              <a:rPr lang="es-ES" sz="4800" b="1" dirty="0" smtClean="0">
                <a:ln w="22225">
                  <a:solidFill>
                    <a:schemeClr val="accent2"/>
                  </a:solidFill>
                  <a:prstDash val="solid"/>
                </a:ln>
              </a:rPr>
              <a:t> </a:t>
            </a:r>
            <a:r>
              <a:rPr lang="es-ES" sz="4800" b="1" dirty="0">
                <a:ln w="22225">
                  <a:solidFill>
                    <a:schemeClr val="accent2"/>
                  </a:solidFill>
                  <a:prstDash val="solid"/>
                </a:ln>
              </a:rPr>
              <a:t>Selena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14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24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285804"/>
            <a:ext cx="7392473" cy="43422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209550" y="3213100"/>
            <a:ext cx="868680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5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Who </a:t>
            </a:r>
            <a:r>
              <a:rPr lang="en-US" altLang="en-US" sz="44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are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they?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pic>
        <p:nvPicPr>
          <p:cNvPr id="8" name="5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414431" y="1527014"/>
            <a:ext cx="2160588" cy="172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0" name="2 Rectángulo"/>
          <p:cNvSpPr/>
          <p:nvPr/>
        </p:nvSpPr>
        <p:spPr>
          <a:xfrm>
            <a:off x="1768534" y="4167207"/>
            <a:ext cx="5568832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4400" b="1" dirty="0" err="1" smtClean="0">
                <a:ln w="22225">
                  <a:solidFill>
                    <a:schemeClr val="accent2"/>
                  </a:solidFill>
                  <a:prstDash val="solid"/>
                </a:ln>
              </a:rPr>
              <a:t>They</a:t>
            </a:r>
            <a:r>
              <a:rPr lang="es-ES" sz="4400" b="1" dirty="0" smtClean="0">
                <a:ln w="22225">
                  <a:solidFill>
                    <a:schemeClr val="accent2"/>
                  </a:solidFill>
                  <a:prstDash val="solid"/>
                </a:ln>
              </a:rPr>
              <a:t> </a:t>
            </a:r>
            <a:r>
              <a:rPr lang="es-E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are</a:t>
            </a:r>
            <a:r>
              <a:rPr lang="es-ES" sz="4400" b="1" dirty="0" smtClean="0">
                <a:ln w="22225">
                  <a:solidFill>
                    <a:schemeClr val="accent2"/>
                  </a:solidFill>
                  <a:prstDash val="solid"/>
                </a:ln>
              </a:rPr>
              <a:t> </a:t>
            </a:r>
            <a:r>
              <a:rPr lang="es-ES" sz="4400" b="1" dirty="0" err="1">
                <a:ln w="22225">
                  <a:solidFill>
                    <a:schemeClr val="accent2"/>
                  </a:solidFill>
                  <a:prstDash val="solid"/>
                </a:ln>
              </a:rPr>
              <a:t>One</a:t>
            </a:r>
            <a:r>
              <a:rPr lang="es-ES" sz="4400" b="1" dirty="0">
                <a:ln w="22225">
                  <a:solidFill>
                    <a:schemeClr val="accent2"/>
                  </a:solidFill>
                  <a:prstDash val="solid"/>
                </a:ln>
              </a:rPr>
              <a:t> </a:t>
            </a:r>
            <a:r>
              <a:rPr lang="es-ES" sz="4400" b="1" dirty="0" err="1">
                <a:ln w="22225">
                  <a:solidFill>
                    <a:schemeClr val="accent2"/>
                  </a:solidFill>
                  <a:prstDash val="solid"/>
                </a:ln>
              </a:rPr>
              <a:t>Direction</a:t>
            </a:r>
            <a:endParaRPr lang="es-ES" sz="4400" b="1" dirty="0">
              <a:ln w="22225">
                <a:solidFill>
                  <a:schemeClr val="accent2"/>
                </a:solidFill>
                <a:prstDash val="solid"/>
              </a:ln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13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0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98490" y="1285804"/>
            <a:ext cx="7392473" cy="43422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1"/>
          <p:cNvSpPr>
            <a:spLocks noChangeArrowheads="1"/>
          </p:cNvSpPr>
          <p:nvPr/>
        </p:nvSpPr>
        <p:spPr bwMode="auto">
          <a:xfrm>
            <a:off x="209550" y="3213100"/>
            <a:ext cx="868680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 dirty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</a:t>
            </a:r>
            <a:r>
              <a:rPr lang="en-US" altLang="en-US" sz="5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H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ow old </a:t>
            </a:r>
            <a:r>
              <a:rPr lang="en-US" altLang="en-US" sz="4400" b="1" dirty="0" smtClean="0">
                <a:solidFill>
                  <a:srgbClr val="FF0000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is</a:t>
            </a:r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he?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1E1C11"/>
                </a:solidFill>
                <a:latin typeface="Comic Sans MS" panose="030F0702030302020204" pitchFamily="66" charset="0"/>
                <a:sym typeface="Comic Sans MS" panose="030F0702030302020204" pitchFamily="66" charset="0"/>
              </a:rPr>
              <a:t>     </a:t>
            </a:r>
            <a:endParaRPr lang="es-MX" altLang="en-US" sz="4400" b="1" dirty="0" smtClean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ctr" eaLnBrk="1" hangingPunct="1"/>
            <a:endParaRPr lang="es-MX" altLang="en-US" b="1" dirty="0">
              <a:solidFill>
                <a:srgbClr val="1E1C11"/>
              </a:solidFill>
              <a:latin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10" name="2 Rectángulo"/>
          <p:cNvSpPr/>
          <p:nvPr/>
        </p:nvSpPr>
        <p:spPr>
          <a:xfrm>
            <a:off x="2662153" y="4167207"/>
            <a:ext cx="3781613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He </a:t>
            </a:r>
            <a:r>
              <a:rPr lang="es-ES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is</a:t>
            </a:r>
            <a:r>
              <a:rPr lang="es-ES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twenty</a:t>
            </a:r>
            <a:r>
              <a:rPr lang="es-ES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s-ES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two</a:t>
            </a:r>
            <a:endParaRPr lang="es-ES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4 Imagen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3479621" y="1588269"/>
            <a:ext cx="1710565" cy="16444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Verb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to be</a:t>
            </a: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12" name="Action Button: Back or Previous 4">
            <a:hlinkClick r:id="rId4" action="ppaction://hlinksldjump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6243637"/>
            <a:ext cx="1905000" cy="609600"/>
          </a:xfrm>
          <a:prstGeom prst="actionButtonBackPrevious">
            <a:avLst/>
          </a:prstGeom>
          <a:solidFill>
            <a:srgbClr val="8064A2"/>
          </a:solidFill>
          <a:ln w="38100">
            <a:solidFill>
              <a:srgbClr val="FFFFFF"/>
            </a:solidFill>
            <a:bevel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n-US">
              <a:solidFill>
                <a:srgbClr val="FFFFFF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14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40EF26CC-2B0E-4340-926D-D358EA10074E}" vid="{07351E3D-ACB0-479B-AB9F-2E1FE40F35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platillap1</Template>
  <TotalTime>138</TotalTime>
  <Words>429</Words>
  <Application>Microsoft Office PowerPoint</Application>
  <PresentationFormat>Presentación en pantalla (4:3)</PresentationFormat>
  <Paragraphs>116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3" baseType="lpstr">
      <vt:lpstr>MS PGothic</vt:lpstr>
      <vt:lpstr>SimSun</vt:lpstr>
      <vt:lpstr>Arial</vt:lpstr>
      <vt:lpstr>Calibri</vt:lpstr>
      <vt:lpstr>Calibri Light</vt:lpstr>
      <vt:lpstr>Cambria</vt:lpstr>
      <vt:lpstr>Comic Sans MS</vt:lpstr>
      <vt:lpstr>CoolveticaRg-Regular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Verb to be</vt:lpstr>
      <vt:lpstr> Verb to be</vt:lpstr>
      <vt:lpstr> Verb to be</vt:lpstr>
      <vt:lpstr> Verb to be</vt:lpstr>
      <vt:lpstr> Verb to be</vt:lpstr>
      <vt:lpstr> Verb to be</vt:lpstr>
      <vt:lpstr>Presentación de PowerPoint</vt:lpstr>
      <vt:lpstr> Verb to be</vt:lpstr>
      <vt:lpstr> Verb to be</vt:lpstr>
      <vt:lpstr> Verb to be</vt:lpstr>
      <vt:lpstr> Verb to be</vt:lpstr>
      <vt:lpstr> Verb to be</vt:lpstr>
      <vt:lpstr> Verb to be</vt:lpstr>
      <vt:lpstr> Verb to be</vt:lpstr>
      <vt:lpstr> Verb to be</vt:lpstr>
      <vt:lpstr> Verb to be</vt:lpstr>
      <vt:lpstr> Verb to be</vt:lpstr>
      <vt:lpstr> Verb to be</vt:lpstr>
      <vt:lpstr> Verb to be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Norma</dc:creator>
  <cp:lastModifiedBy>Norma</cp:lastModifiedBy>
  <cp:revision>19</cp:revision>
  <dcterms:created xsi:type="dcterms:W3CDTF">2016-03-30T23:22:06Z</dcterms:created>
  <dcterms:modified xsi:type="dcterms:W3CDTF">2016-04-19T03:55:10Z</dcterms:modified>
</cp:coreProperties>
</file>