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5" d="100"/>
          <a:sy n="55" d="100"/>
        </p:scale>
        <p:origin x="-432" y="-5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5A89665-2749-493B-96FC-0046B965C9D2}" type="datetimeFigureOut">
              <a:rPr lang="es-MX" smtClean="0"/>
              <a:pPr/>
              <a:t>19/05/2016</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78076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8199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68172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CC6504F5-07BF-4843-AEAC-37B7D3BEA251}" type="slidenum">
              <a:rPr lang="es-MX" smtClean="0"/>
              <a:pPr/>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70902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40398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90912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182439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375794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5A89665-2749-493B-96FC-0046B965C9D2}" type="datetimeFigureOut">
              <a:rPr lang="es-MX" smtClean="0"/>
              <a:pPr/>
              <a:t>19/05/2016</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5981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68491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5A89665-2749-493B-96FC-0046B965C9D2}" type="datetimeFigureOut">
              <a:rPr lang="es-MX" smtClean="0"/>
              <a:pPr/>
              <a:t>19/05/2016</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187236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177583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86391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171553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404893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1439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A89665-2749-493B-96FC-0046B965C9D2}" type="datetimeFigureOut">
              <a:rPr lang="es-MX" smtClean="0"/>
              <a:pPr/>
              <a:t>19/05/2016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366492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A89665-2749-493B-96FC-0046B965C9D2}" type="datetimeFigureOut">
              <a:rPr lang="es-MX" smtClean="0"/>
              <a:pPr/>
              <a:t>19/05/2016</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6504F5-07BF-4843-AEAC-37B7D3BEA251}" type="slidenum">
              <a:rPr lang="es-MX" smtClean="0"/>
              <a:pPr/>
              <a:t>‹Nº›</a:t>
            </a:fld>
            <a:endParaRPr lang="es-MX"/>
          </a:p>
        </p:txBody>
      </p:sp>
    </p:spTree>
    <p:extLst>
      <p:ext uri="{BB962C8B-B14F-4D97-AF65-F5344CB8AC3E}">
        <p14:creationId xmlns:p14="http://schemas.microsoft.com/office/powerpoint/2010/main" xmlns="" val="261798144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dirty="0"/>
          </a:p>
        </p:txBody>
      </p:sp>
      <p:sp>
        <p:nvSpPr>
          <p:cNvPr id="3" name="Subtítulo 2"/>
          <p:cNvSpPr>
            <a:spLocks noGrp="1"/>
          </p:cNvSpPr>
          <p:nvPr>
            <p:ph type="subTitle" idx="1"/>
          </p:nvPr>
        </p:nvSpPr>
        <p:spPr/>
        <p:txBody>
          <a:bodyPr/>
          <a:lstStyle/>
          <a:p>
            <a:endParaRPr lang="es-MX"/>
          </a:p>
        </p:txBody>
      </p:sp>
      <p:pic>
        <p:nvPicPr>
          <p:cNvPr id="1026" name="Picture 2" descr="http://images.slideplayer.es/27/9011266/slides/slide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4106172" y="4313208"/>
            <a:ext cx="3726612" cy="369332"/>
          </a:xfrm>
          <a:prstGeom prst="rect">
            <a:avLst/>
          </a:prstGeom>
          <a:noFill/>
        </p:spPr>
        <p:txBody>
          <a:bodyPr wrap="square" rtlCol="0">
            <a:spAutoFit/>
          </a:bodyPr>
          <a:lstStyle/>
          <a:p>
            <a:r>
              <a:rPr lang="es-ES" dirty="0" smtClean="0"/>
              <a:t>Lic. Marisol Maqueda Anaya</a:t>
            </a:r>
            <a:endParaRPr lang="es-ES" dirty="0"/>
          </a:p>
        </p:txBody>
      </p:sp>
    </p:spTree>
    <p:extLst>
      <p:ext uri="{BB962C8B-B14F-4D97-AF65-F5344CB8AC3E}">
        <p14:creationId xmlns:p14="http://schemas.microsoft.com/office/powerpoint/2010/main" xmlns="" val="3756587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3469124" y="451975"/>
            <a:ext cx="8558753" cy="923330"/>
          </a:xfrm>
          <a:prstGeom prst="rect">
            <a:avLst/>
          </a:prstGeom>
        </p:spPr>
        <p:txBody>
          <a:bodyPr wrap="none">
            <a:spAutoFit/>
          </a:bodyPr>
          <a:lstStyle/>
          <a:p>
            <a:r>
              <a:rPr lang="es-MX" sz="5400" dirty="0" smtClean="0">
                <a:solidFill>
                  <a:srgbClr val="FF0000"/>
                </a:solidFill>
              </a:rPr>
              <a:t>José Guadalupe Posada</a:t>
            </a:r>
            <a:endParaRPr lang="es-MX" sz="5400" dirty="0">
              <a:solidFill>
                <a:srgbClr val="FF0000"/>
              </a:solidFill>
            </a:endParaRPr>
          </a:p>
        </p:txBody>
      </p:sp>
      <p:sp>
        <p:nvSpPr>
          <p:cNvPr id="9" name="Rectángulo 8"/>
          <p:cNvSpPr/>
          <p:nvPr/>
        </p:nvSpPr>
        <p:spPr>
          <a:xfrm>
            <a:off x="814754" y="1648390"/>
            <a:ext cx="7414845" cy="4524315"/>
          </a:xfrm>
          <a:prstGeom prst="rect">
            <a:avLst/>
          </a:prstGeom>
        </p:spPr>
        <p:txBody>
          <a:bodyPr wrap="square">
            <a:spAutoFit/>
          </a:bodyPr>
          <a:lstStyle/>
          <a:p>
            <a:pPr algn="just"/>
            <a:r>
              <a:rPr lang="es-MX" sz="2400" dirty="0">
                <a:solidFill>
                  <a:schemeClr val="accent2"/>
                </a:solidFill>
                <a:latin typeface="Arial Black" pitchFamily="34" charset="0"/>
                <a:cs typeface="Arial" pitchFamily="34" charset="0"/>
              </a:rPr>
              <a:t>José Guadalupe Posada nació el 2 de febrero de 1852, en el barrio de San Marcos de la ciudad de Aguascalientes.</a:t>
            </a:r>
          </a:p>
          <a:p>
            <a:pPr algn="just"/>
            <a:r>
              <a:rPr lang="es-MX" sz="2400" dirty="0">
                <a:solidFill>
                  <a:schemeClr val="accent2"/>
                </a:solidFill>
                <a:latin typeface="Arial Black" pitchFamily="34" charset="0"/>
                <a:cs typeface="Arial" pitchFamily="34" charset="0"/>
              </a:rPr>
              <a:t>Después de aprender a leer y escribir con su hermano José Cirilo, Posada ingresó a la Academia Municipal de Dibujo de Aguascalientes.</a:t>
            </a:r>
          </a:p>
          <a:p>
            <a:pPr algn="just"/>
            <a:r>
              <a:rPr lang="es-MX" sz="2400" dirty="0">
                <a:solidFill>
                  <a:schemeClr val="accent2"/>
                </a:solidFill>
                <a:latin typeface="Arial Black" pitchFamily="34" charset="0"/>
                <a:cs typeface="Arial" pitchFamily="34" charset="0"/>
              </a:rPr>
              <a:t>Posteriormente, en 1868, entró como aprendiz en el taller litográfico de Trinidad Pedroza. Algunos de sus primeros trabajos –caricaturas de crítica política— fueron publicados en </a:t>
            </a:r>
            <a:r>
              <a:rPr lang="es-MX" sz="2400" i="1" dirty="0">
                <a:solidFill>
                  <a:schemeClr val="accent2"/>
                </a:solidFill>
                <a:latin typeface="Arial Black" pitchFamily="34" charset="0"/>
                <a:cs typeface="Arial" pitchFamily="34" charset="0"/>
              </a:rPr>
              <a:t>El Jicote.</a:t>
            </a:r>
            <a:endParaRPr lang="es-MX" sz="2400" dirty="0">
              <a:solidFill>
                <a:schemeClr val="accent2"/>
              </a:solidFill>
            </a:endParaRPr>
          </a:p>
        </p:txBody>
      </p:sp>
      <p:pic>
        <p:nvPicPr>
          <p:cNvPr id="10" name="Imagen 9"/>
          <p:cNvPicPr>
            <a:picLocks noChangeAspect="1"/>
          </p:cNvPicPr>
          <p:nvPr/>
        </p:nvPicPr>
        <p:blipFill>
          <a:blip r:embed="rId3" cstate="print"/>
          <a:stretch>
            <a:fillRect/>
          </a:stretch>
        </p:blipFill>
        <p:spPr>
          <a:xfrm>
            <a:off x="8358554" y="1272133"/>
            <a:ext cx="3325501" cy="4284605"/>
          </a:xfrm>
          <a:prstGeom prst="rect">
            <a:avLst/>
          </a:prstGeom>
        </p:spPr>
      </p:pic>
    </p:spTree>
    <p:extLst>
      <p:ext uri="{BB962C8B-B14F-4D97-AF65-F5344CB8AC3E}">
        <p14:creationId xmlns:p14="http://schemas.microsoft.com/office/powerpoint/2010/main" xmlns="" val="52576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814755" y="1642052"/>
            <a:ext cx="8294076" cy="5262979"/>
          </a:xfrm>
          <a:prstGeom prst="rect">
            <a:avLst/>
          </a:prstGeom>
        </p:spPr>
        <p:txBody>
          <a:bodyPr wrap="square">
            <a:spAutoFit/>
          </a:bodyPr>
          <a:lstStyle/>
          <a:p>
            <a:pPr algn="just"/>
            <a:r>
              <a:rPr lang="es-MX" sz="2400" dirty="0" smtClean="0">
                <a:solidFill>
                  <a:schemeClr val="accent2"/>
                </a:solidFill>
                <a:latin typeface="Arial Black" pitchFamily="34" charset="0"/>
              </a:rPr>
              <a:t>En León, Posada abrió su propio taller y trabajó como maestro de litografía en la Escuela de Instrucción Secundaria, hasta que en 1888 se trasladó a la ciudad de México, en </a:t>
            </a:r>
          </a:p>
          <a:p>
            <a:pPr algn="just"/>
            <a:r>
              <a:rPr lang="es-MX" sz="2400" dirty="0" smtClean="0">
                <a:solidFill>
                  <a:schemeClr val="accent2"/>
                </a:solidFill>
                <a:latin typeface="Arial Black" pitchFamily="34" charset="0"/>
              </a:rPr>
              <a:t>donde aprende el oficio de técnicas de </a:t>
            </a:r>
          </a:p>
          <a:p>
            <a:pPr algn="just"/>
            <a:r>
              <a:rPr lang="es-MX" sz="2400" dirty="0" smtClean="0">
                <a:solidFill>
                  <a:schemeClr val="accent2"/>
                </a:solidFill>
                <a:latin typeface="Arial Black" pitchFamily="34" charset="0"/>
              </a:rPr>
              <a:t>grabado en plomo y zinc. </a:t>
            </a:r>
          </a:p>
          <a:p>
            <a:pPr algn="just"/>
            <a:r>
              <a:rPr lang="es-MX" sz="2400" dirty="0" smtClean="0">
                <a:solidFill>
                  <a:schemeClr val="accent2"/>
                </a:solidFill>
                <a:latin typeface="Arial Black" pitchFamily="34" charset="0"/>
              </a:rPr>
              <a:t>Posada emprendió un trabajo que le valió la aceptación y admiración popular, por su </a:t>
            </a:r>
          </a:p>
          <a:p>
            <a:pPr algn="just"/>
            <a:r>
              <a:rPr lang="es-MX" sz="2400" dirty="0" smtClean="0">
                <a:solidFill>
                  <a:schemeClr val="accent2"/>
                </a:solidFill>
                <a:latin typeface="Arial Black" pitchFamily="34" charset="0"/>
              </a:rPr>
              <a:t>sentido del humor, propensión a lo dramático</a:t>
            </a:r>
          </a:p>
          <a:p>
            <a:pPr algn="just"/>
            <a:r>
              <a:rPr lang="es-MX" sz="2400" dirty="0" smtClean="0">
                <a:solidFill>
                  <a:schemeClr val="accent2"/>
                </a:solidFill>
                <a:latin typeface="Arial Black" pitchFamily="34" charset="0"/>
              </a:rPr>
              <a:t> y calidad plástica. En su obra, amplia y variada, Posada retrató las creencias y formas de vida cotidiana de los grupos populares, criticando los abusos del gobierno y la explotación del pueblo.</a:t>
            </a:r>
            <a:endParaRPr lang="es-MX" sz="2400" dirty="0">
              <a:solidFill>
                <a:schemeClr val="accent2"/>
              </a:solidFill>
              <a:latin typeface="Arial Black" pitchFamily="34" charset="0"/>
            </a:endParaRPr>
          </a:p>
        </p:txBody>
      </p:sp>
      <p:pic>
        <p:nvPicPr>
          <p:cNvPr id="9" name="Picture 2" descr="http://i2.esmas.com/2012/01/20/327194/don-quijote-de-jose-guadalupe-posada--619x3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752951">
            <a:off x="8994535" y="2347426"/>
            <a:ext cx="3624261" cy="2716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8570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6725136" y="362530"/>
            <a:ext cx="3873176" cy="923330"/>
          </a:xfrm>
          <a:prstGeom prst="rect">
            <a:avLst/>
          </a:prstGeom>
        </p:spPr>
        <p:txBody>
          <a:bodyPr wrap="none">
            <a:spAutoFit/>
          </a:bodyPr>
          <a:lstStyle/>
          <a:p>
            <a:r>
              <a:rPr lang="es-MX" sz="5400" dirty="0" smtClean="0">
                <a:solidFill>
                  <a:srgbClr val="FF0000"/>
                </a:solidFill>
              </a:rPr>
              <a:t>La Catrina </a:t>
            </a:r>
            <a:endParaRPr lang="es-MX" sz="5400" dirty="0">
              <a:solidFill>
                <a:srgbClr val="FF0000"/>
              </a:solidFill>
            </a:endParaRPr>
          </a:p>
        </p:txBody>
      </p:sp>
      <p:sp>
        <p:nvSpPr>
          <p:cNvPr id="9" name="Rectángulo 8"/>
          <p:cNvSpPr/>
          <p:nvPr/>
        </p:nvSpPr>
        <p:spPr>
          <a:xfrm>
            <a:off x="4163702" y="1447387"/>
            <a:ext cx="7520353" cy="4154984"/>
          </a:xfrm>
          <a:prstGeom prst="rect">
            <a:avLst/>
          </a:prstGeom>
        </p:spPr>
        <p:txBody>
          <a:bodyPr wrap="square">
            <a:spAutoFit/>
          </a:bodyPr>
          <a:lstStyle/>
          <a:p>
            <a:pPr algn="just"/>
            <a:r>
              <a:rPr lang="es-MX" sz="2400" dirty="0">
                <a:solidFill>
                  <a:schemeClr val="accent2"/>
                </a:solidFill>
                <a:latin typeface="Arial Black" pitchFamily="34" charset="0"/>
              </a:rPr>
              <a:t>“La Catrina” es un grabado realizado por el oriundo de Aguascalientes bajo el nombre original de “La Calavera Garbancera”, esta última palabra era utilizada para llamar a las personas que vendían garbanza y que aún teniendo sangre indígena pretendían hacerse europeos, renegando de su raza.</a:t>
            </a:r>
          </a:p>
          <a:p>
            <a:pPr algn="just"/>
            <a:r>
              <a:rPr lang="es-MX" sz="2400" dirty="0">
                <a:solidFill>
                  <a:schemeClr val="accent2"/>
                </a:solidFill>
                <a:latin typeface="Arial Black" pitchFamily="34" charset="0"/>
              </a:rPr>
              <a:t>Originalmente, la calavera no está vestida, únicamente utiliza un sombrero, lo que se ha interpretado como una crítica a la pobreza en que vivían los mexicanos.</a:t>
            </a:r>
          </a:p>
        </p:txBody>
      </p:sp>
      <p:pic>
        <p:nvPicPr>
          <p:cNvPr id="10" name="Picture 2" descr="http://mundodelmuseo.com/fichas/catri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593" y="1608224"/>
            <a:ext cx="3760631" cy="50524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878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0" y="1590927"/>
            <a:ext cx="8880231" cy="5262979"/>
          </a:xfrm>
          <a:prstGeom prst="rect">
            <a:avLst/>
          </a:prstGeom>
        </p:spPr>
        <p:txBody>
          <a:bodyPr wrap="square">
            <a:spAutoFit/>
          </a:bodyPr>
          <a:lstStyle/>
          <a:p>
            <a:pPr algn="just"/>
            <a:r>
              <a:rPr lang="es-MX" sz="2400" dirty="0">
                <a:solidFill>
                  <a:schemeClr val="accent2"/>
                </a:solidFill>
                <a:latin typeface="Arial Black" pitchFamily="34" charset="0"/>
              </a:rPr>
              <a:t>Interpretó la vida y las actitudes sociales del pueblo mexicano, representados en sus grabados con calaveras vestidas de gala, calaveras en fiesta de barrios, en calles citadinas, en las casas de los ricos. Dibujó calaveras montadas a caballos, en bicicletas, con las que señalaba las lacras, la miseria y los errores políticos del país. Es el caso original de 'La Catrina', grabado que representa una burla a la clase alta del </a:t>
            </a:r>
            <a:r>
              <a:rPr lang="es-MX" sz="2400" dirty="0" err="1">
                <a:solidFill>
                  <a:schemeClr val="accent2"/>
                </a:solidFill>
                <a:latin typeface="Arial Black" pitchFamily="34" charset="0"/>
              </a:rPr>
              <a:t>Porfiriato</a:t>
            </a:r>
            <a:r>
              <a:rPr lang="es-MX" sz="2400" dirty="0">
                <a:solidFill>
                  <a:schemeClr val="accent2"/>
                </a:solidFill>
                <a:latin typeface="Arial Black" pitchFamily="34" charset="0"/>
              </a:rPr>
              <a:t>.</a:t>
            </a:r>
          </a:p>
          <a:p>
            <a:pPr algn="just"/>
            <a:r>
              <a:rPr lang="es-MX" sz="2400" dirty="0">
                <a:solidFill>
                  <a:schemeClr val="accent2"/>
                </a:solidFill>
                <a:latin typeface="Arial Black" pitchFamily="34" charset="0"/>
              </a:rPr>
              <a:t>Fue el muralista Diego Rivera quien hizo uso de ella y le agregó el vestuario en su mural “Sueño de una tarde dominical en la Alameda Central”, también fue él quien la bautizó como “Catrina”, nombre con el que se popularizaría.</a:t>
            </a:r>
          </a:p>
        </p:txBody>
      </p:sp>
      <p:pic>
        <p:nvPicPr>
          <p:cNvPr id="9" name="Picture 2" descr="https://upload.wikimedia.org/wikipedia/commons/thumb/8/86/The_Kid_-_Diego_Rivera.jpg/230px-The_Kid_-_Diego_Rive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5829" y="745556"/>
            <a:ext cx="2596760" cy="46214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704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unc.edu/~hdefays/courses/span330/arte/posada-vicio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2212" y="1410887"/>
            <a:ext cx="3782062" cy="316252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www.unc.edu/~hdefays/courses/span330/arte/posada-intervenci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0900" y="2273135"/>
            <a:ext cx="4149180" cy="307434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uadroTexto 9"/>
          <p:cNvSpPr txBox="1"/>
          <p:nvPr/>
        </p:nvSpPr>
        <p:spPr>
          <a:xfrm>
            <a:off x="2820700" y="4573411"/>
            <a:ext cx="1893195"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sz="2000" dirty="0">
                <a:solidFill>
                  <a:srgbClr val="C0504D">
                    <a:lumMod val="75000"/>
                  </a:srgbClr>
                </a:solidFill>
                <a:latin typeface="Arial Black" pitchFamily="34" charset="0"/>
              </a:rPr>
              <a:t>LOS SIETE VICIOS</a:t>
            </a:r>
          </a:p>
        </p:txBody>
      </p:sp>
      <p:sp>
        <p:nvSpPr>
          <p:cNvPr id="11" name="CuadroTexto 10"/>
          <p:cNvSpPr txBox="1"/>
          <p:nvPr/>
        </p:nvSpPr>
        <p:spPr>
          <a:xfrm>
            <a:off x="8212948" y="1415627"/>
            <a:ext cx="209713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sz="1600" dirty="0">
                <a:solidFill>
                  <a:srgbClr val="C0504D">
                    <a:lumMod val="75000"/>
                  </a:srgbClr>
                </a:solidFill>
                <a:latin typeface="Arial Black" pitchFamily="34" charset="0"/>
              </a:rPr>
              <a:t>389 CALAVERA DE LA INTERVENCIÓN</a:t>
            </a:r>
          </a:p>
        </p:txBody>
      </p:sp>
    </p:spTree>
    <p:extLst>
      <p:ext uri="{BB962C8B-B14F-4D97-AF65-F5344CB8AC3E}">
        <p14:creationId xmlns:p14="http://schemas.microsoft.com/office/powerpoint/2010/main" xmlns="" val="238805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1 Título"/>
          <p:cNvSpPr txBox="1">
            <a:spLocks/>
          </p:cNvSpPr>
          <p:nvPr/>
        </p:nvSpPr>
        <p:spPr>
          <a:xfrm>
            <a:off x="-17586" y="728699"/>
            <a:ext cx="12209585" cy="5400600"/>
          </a:xfrm>
          <a:prstGeom prst="flowChartPunchedTape">
            <a:avLst/>
          </a:prstGeom>
          <a:solidFill>
            <a:schemeClr val="accent2">
              <a:lumMod val="20000"/>
              <a:lumOff val="80000"/>
            </a:schemeClr>
          </a:solidFill>
          <a:ln>
            <a:solidFill>
              <a:schemeClr val="accent2"/>
            </a:solidFill>
          </a:ln>
          <a:effectLst>
            <a:glow rad="228600">
              <a:schemeClr val="accent3">
                <a:satMod val="175000"/>
                <a:alpha val="40000"/>
              </a:schemeClr>
            </a:glow>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6000" dirty="0" smtClean="0">
                <a:solidFill>
                  <a:schemeClr val="accent2"/>
                </a:solidFill>
                <a:latin typeface="Arial Black" pitchFamily="34" charset="0"/>
              </a:rPr>
              <a:t>MUSICA</a:t>
            </a:r>
            <a:endParaRPr lang="es-MX" sz="6000" dirty="0">
              <a:solidFill>
                <a:schemeClr val="accent2"/>
              </a:solidFill>
            </a:endParaRPr>
          </a:p>
        </p:txBody>
      </p:sp>
    </p:spTree>
    <p:extLst>
      <p:ext uri="{BB962C8B-B14F-4D97-AF65-F5344CB8AC3E}">
        <p14:creationId xmlns:p14="http://schemas.microsoft.com/office/powerpoint/2010/main" xmlns="" val="252980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3992462" y="536480"/>
            <a:ext cx="7856638" cy="923330"/>
          </a:xfrm>
          <a:prstGeom prst="rect">
            <a:avLst/>
          </a:prstGeom>
        </p:spPr>
        <p:txBody>
          <a:bodyPr wrap="none">
            <a:spAutoFit/>
          </a:bodyPr>
          <a:lstStyle/>
          <a:p>
            <a:r>
              <a:rPr lang="es-MX" sz="5400" dirty="0" smtClean="0">
                <a:solidFill>
                  <a:srgbClr val="FF0000"/>
                </a:solidFill>
              </a:rPr>
              <a:t>Ricardo Castro Herrera</a:t>
            </a:r>
            <a:endParaRPr lang="es-MX" sz="5400" dirty="0">
              <a:solidFill>
                <a:srgbClr val="FF0000"/>
              </a:solidFill>
            </a:endParaRPr>
          </a:p>
        </p:txBody>
      </p:sp>
      <p:sp>
        <p:nvSpPr>
          <p:cNvPr id="9" name="Rectángulo 8"/>
          <p:cNvSpPr/>
          <p:nvPr/>
        </p:nvSpPr>
        <p:spPr>
          <a:xfrm>
            <a:off x="5568463" y="2245981"/>
            <a:ext cx="6066692" cy="2554545"/>
          </a:xfrm>
          <a:prstGeom prst="rect">
            <a:avLst/>
          </a:prstGeom>
        </p:spPr>
        <p:txBody>
          <a:bodyPr wrap="square">
            <a:spAutoFit/>
          </a:bodyPr>
          <a:lstStyle/>
          <a:p>
            <a:pPr algn="just"/>
            <a:r>
              <a:rPr lang="es-MX" sz="3200" dirty="0" smtClean="0">
                <a:solidFill>
                  <a:schemeClr val="accent2"/>
                </a:solidFill>
              </a:rPr>
              <a:t>Músico, Compositor y pianista. Originario de la </a:t>
            </a:r>
            <a:r>
              <a:rPr lang="es-MX" sz="3200" dirty="0" err="1" smtClean="0">
                <a:solidFill>
                  <a:schemeClr val="accent2"/>
                </a:solidFill>
              </a:rPr>
              <a:t>Hda</a:t>
            </a:r>
            <a:r>
              <a:rPr lang="es-MX" sz="3200" dirty="0" smtClean="0">
                <a:solidFill>
                  <a:schemeClr val="accent2"/>
                </a:solidFill>
              </a:rPr>
              <a:t>. De Sta. Bárbara, Municipio de Nazas, Durango el 7 de febrero de 1964</a:t>
            </a:r>
            <a:endParaRPr lang="es-MX" sz="3200" dirty="0">
              <a:solidFill>
                <a:schemeClr val="accent2"/>
              </a:solidFill>
            </a:endParaRPr>
          </a:p>
        </p:txBody>
      </p:sp>
      <p:pic>
        <p:nvPicPr>
          <p:cNvPr id="10" name="Picture 2" descr="http://wrmx00.epimg.net/programa/imagenes/2014/12/01/audios/1417480620_532663_1417503180_noticia_normal.jpg"/>
          <p:cNvPicPr>
            <a:picLocks noChangeAspect="1" noChangeArrowheads="1"/>
          </p:cNvPicPr>
          <p:nvPr/>
        </p:nvPicPr>
        <p:blipFill>
          <a:blip r:embed="rId3" cstate="print"/>
          <a:srcRect/>
          <a:stretch>
            <a:fillRect/>
          </a:stretch>
        </p:blipFill>
        <p:spPr bwMode="auto">
          <a:xfrm>
            <a:off x="775025" y="1596969"/>
            <a:ext cx="4156538" cy="4153200"/>
          </a:xfrm>
          <a:prstGeom prst="rect">
            <a:avLst/>
          </a:prstGeom>
          <a:noFill/>
        </p:spPr>
      </p:pic>
    </p:spTree>
    <p:extLst>
      <p:ext uri="{BB962C8B-B14F-4D97-AF65-F5344CB8AC3E}">
        <p14:creationId xmlns:p14="http://schemas.microsoft.com/office/powerpoint/2010/main" xmlns="" val="373495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ángulo 6"/>
          <p:cNvSpPr/>
          <p:nvPr/>
        </p:nvSpPr>
        <p:spPr>
          <a:xfrm>
            <a:off x="3649562" y="641988"/>
            <a:ext cx="7856638" cy="923330"/>
          </a:xfrm>
          <a:prstGeom prst="rect">
            <a:avLst/>
          </a:prstGeom>
        </p:spPr>
        <p:txBody>
          <a:bodyPr wrap="none">
            <a:spAutoFit/>
          </a:bodyPr>
          <a:lstStyle/>
          <a:p>
            <a:r>
              <a:rPr lang="es-MX" sz="5400" dirty="0" smtClean="0">
                <a:solidFill>
                  <a:srgbClr val="FF0000"/>
                </a:solidFill>
              </a:rPr>
              <a:t>Ricardo Castro Herrera</a:t>
            </a:r>
            <a:endParaRPr lang="es-MX" sz="5400" dirty="0">
              <a:solidFill>
                <a:srgbClr val="FF0000"/>
              </a:solidFill>
            </a:endParaRPr>
          </a:p>
        </p:txBody>
      </p:sp>
      <p:sp>
        <p:nvSpPr>
          <p:cNvPr id="8" name="Rectángulo 7"/>
          <p:cNvSpPr/>
          <p:nvPr/>
        </p:nvSpPr>
        <p:spPr>
          <a:xfrm>
            <a:off x="1068808" y="2221377"/>
            <a:ext cx="10615247" cy="3416320"/>
          </a:xfrm>
          <a:prstGeom prst="rect">
            <a:avLst/>
          </a:prstGeom>
        </p:spPr>
        <p:txBody>
          <a:bodyPr wrap="square">
            <a:spAutoFit/>
          </a:bodyPr>
          <a:lstStyle/>
          <a:p>
            <a:pPr algn="just"/>
            <a:r>
              <a:rPr lang="es-MX" sz="3600" dirty="0" smtClean="0">
                <a:solidFill>
                  <a:schemeClr val="accent2"/>
                </a:solidFill>
              </a:rPr>
              <a:t>Estudia desde temprana edad al grado de componer canciones que fueron populares a la edad de 8 años.</a:t>
            </a:r>
          </a:p>
          <a:p>
            <a:pPr algn="just"/>
            <a:r>
              <a:rPr lang="es-MX" sz="3600" dirty="0" smtClean="0">
                <a:solidFill>
                  <a:schemeClr val="accent2"/>
                </a:solidFill>
              </a:rPr>
              <a:t>Ingresa al Conservatorio Nacional de Música a la edad de 13 años, donde estudia 3 años y su genio florece aún más.</a:t>
            </a:r>
            <a:endParaRPr lang="es-MX" sz="3600" dirty="0">
              <a:solidFill>
                <a:schemeClr val="accent2"/>
              </a:solidFill>
            </a:endParaRPr>
          </a:p>
        </p:txBody>
      </p:sp>
      <p:pic>
        <p:nvPicPr>
          <p:cNvPr id="9"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991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3698462" y="536480"/>
            <a:ext cx="7856638" cy="923330"/>
          </a:xfrm>
          <a:prstGeom prst="rect">
            <a:avLst/>
          </a:prstGeom>
        </p:spPr>
        <p:txBody>
          <a:bodyPr wrap="none">
            <a:spAutoFit/>
          </a:bodyPr>
          <a:lstStyle/>
          <a:p>
            <a:r>
              <a:rPr lang="es-MX" sz="5400" dirty="0" smtClean="0">
                <a:solidFill>
                  <a:srgbClr val="FF0000"/>
                </a:solidFill>
              </a:rPr>
              <a:t>Ricardo Castro Herrera</a:t>
            </a:r>
            <a:endParaRPr lang="es-MX" sz="5400" dirty="0">
              <a:solidFill>
                <a:srgbClr val="FF0000"/>
              </a:solidFill>
            </a:endParaRPr>
          </a:p>
        </p:txBody>
      </p:sp>
      <p:sp>
        <p:nvSpPr>
          <p:cNvPr id="9" name="Rectángulo 8"/>
          <p:cNvSpPr/>
          <p:nvPr/>
        </p:nvSpPr>
        <p:spPr>
          <a:xfrm>
            <a:off x="790305" y="1687703"/>
            <a:ext cx="10740345" cy="2062103"/>
          </a:xfrm>
          <a:prstGeom prst="rect">
            <a:avLst/>
          </a:prstGeom>
        </p:spPr>
        <p:txBody>
          <a:bodyPr wrap="square">
            <a:spAutoFit/>
          </a:bodyPr>
          <a:lstStyle/>
          <a:p>
            <a:pPr algn="just"/>
            <a:r>
              <a:rPr lang="es-MX" sz="3200" dirty="0" smtClean="0">
                <a:solidFill>
                  <a:schemeClr val="accent2"/>
                </a:solidFill>
              </a:rPr>
              <a:t>Sus obras mas conocidas son el vals Capricho, sus óperas </a:t>
            </a:r>
            <a:r>
              <a:rPr lang="es-MX" sz="3200" dirty="0" err="1" smtClean="0">
                <a:solidFill>
                  <a:schemeClr val="accent2"/>
                </a:solidFill>
              </a:rPr>
              <a:t>Atizimba</a:t>
            </a:r>
            <a:r>
              <a:rPr lang="es-MX" sz="3200" dirty="0" smtClean="0">
                <a:solidFill>
                  <a:schemeClr val="accent2"/>
                </a:solidFill>
              </a:rPr>
              <a:t> (</a:t>
            </a:r>
            <a:r>
              <a:rPr lang="es-MX" sz="3200" dirty="0" err="1" smtClean="0">
                <a:solidFill>
                  <a:schemeClr val="accent2"/>
                </a:solidFill>
              </a:rPr>
              <a:t>asobre</a:t>
            </a:r>
            <a:r>
              <a:rPr lang="es-MX" sz="3200" dirty="0" smtClean="0">
                <a:solidFill>
                  <a:schemeClr val="accent2"/>
                </a:solidFill>
              </a:rPr>
              <a:t> la conquista de Michoacán), La leyenda de </a:t>
            </a:r>
            <a:r>
              <a:rPr lang="es-MX" sz="3200" dirty="0" err="1" smtClean="0">
                <a:solidFill>
                  <a:schemeClr val="accent2"/>
                </a:solidFill>
              </a:rPr>
              <a:t>Rudel</a:t>
            </a:r>
            <a:r>
              <a:rPr lang="es-MX" sz="3200" dirty="0" smtClean="0">
                <a:solidFill>
                  <a:schemeClr val="accent2"/>
                </a:solidFill>
              </a:rPr>
              <a:t>, Don Juan Austria, Satán Vencido, entre otras.</a:t>
            </a:r>
            <a:endParaRPr lang="es-MX" sz="3200" dirty="0">
              <a:solidFill>
                <a:schemeClr val="accent2"/>
              </a:solidFill>
            </a:endParaRPr>
          </a:p>
        </p:txBody>
      </p:sp>
      <p:pic>
        <p:nvPicPr>
          <p:cNvPr id="10" name="Picture 2" descr="https://i.ytimg.com/vi/cnfXKfGkYro/maxresdefault.jpg"/>
          <p:cNvPicPr>
            <a:picLocks noChangeAspect="1" noChangeArrowheads="1"/>
          </p:cNvPicPr>
          <p:nvPr/>
        </p:nvPicPr>
        <p:blipFill>
          <a:blip r:embed="rId3" cstate="print"/>
          <a:srcRect/>
          <a:stretch>
            <a:fillRect/>
          </a:stretch>
        </p:blipFill>
        <p:spPr bwMode="auto">
          <a:xfrm>
            <a:off x="3532946" y="3732076"/>
            <a:ext cx="4819745" cy="2906909"/>
          </a:xfrm>
          <a:prstGeom prst="rect">
            <a:avLst/>
          </a:prstGeom>
          <a:noFill/>
        </p:spPr>
      </p:pic>
    </p:spTree>
    <p:extLst>
      <p:ext uri="{BB962C8B-B14F-4D97-AF65-F5344CB8AC3E}">
        <p14:creationId xmlns:p14="http://schemas.microsoft.com/office/powerpoint/2010/main" xmlns="" val="370867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876299" y="1677700"/>
            <a:ext cx="10421816" cy="1569660"/>
          </a:xfrm>
          <a:prstGeom prst="rect">
            <a:avLst/>
          </a:prstGeom>
        </p:spPr>
        <p:txBody>
          <a:bodyPr wrap="square">
            <a:spAutoFit/>
          </a:bodyPr>
          <a:lstStyle/>
          <a:p>
            <a:pPr algn="just"/>
            <a:r>
              <a:rPr lang="es-MX" sz="3200" dirty="0" smtClean="0">
                <a:solidFill>
                  <a:schemeClr val="accent2"/>
                </a:solidFill>
              </a:rPr>
              <a:t>Escribió el primer concierto para piano y orquesta escrito en América Latina y el concierto de violonchelo y orquesta.</a:t>
            </a:r>
            <a:endParaRPr lang="es-MX" sz="3200" dirty="0">
              <a:solidFill>
                <a:schemeClr val="accent2"/>
              </a:solidFill>
            </a:endParaRPr>
          </a:p>
        </p:txBody>
      </p:sp>
      <p:pic>
        <p:nvPicPr>
          <p:cNvPr id="9" name="Picture 2" descr="https://redmayor.files.wordpress.com/2010/08/imparcial-muerte-rc.jpg"/>
          <p:cNvPicPr>
            <a:picLocks noChangeAspect="1" noChangeArrowheads="1"/>
          </p:cNvPicPr>
          <p:nvPr/>
        </p:nvPicPr>
        <p:blipFill>
          <a:blip r:embed="rId3" cstate="print"/>
          <a:srcRect/>
          <a:stretch>
            <a:fillRect/>
          </a:stretch>
        </p:blipFill>
        <p:spPr bwMode="auto">
          <a:xfrm>
            <a:off x="3657709" y="3276670"/>
            <a:ext cx="4483968" cy="3508705"/>
          </a:xfrm>
          <a:prstGeom prst="rect">
            <a:avLst/>
          </a:prstGeom>
          <a:noFill/>
        </p:spPr>
      </p:pic>
      <p:sp>
        <p:nvSpPr>
          <p:cNvPr id="10" name="Rectángulo 9"/>
          <p:cNvSpPr/>
          <p:nvPr/>
        </p:nvSpPr>
        <p:spPr>
          <a:xfrm>
            <a:off x="3698462" y="527754"/>
            <a:ext cx="7856638" cy="923330"/>
          </a:xfrm>
          <a:prstGeom prst="rect">
            <a:avLst/>
          </a:prstGeom>
        </p:spPr>
        <p:txBody>
          <a:bodyPr wrap="none">
            <a:spAutoFit/>
          </a:bodyPr>
          <a:lstStyle/>
          <a:p>
            <a:r>
              <a:rPr lang="es-MX" sz="5400" dirty="0" smtClean="0">
                <a:solidFill>
                  <a:srgbClr val="FF0000"/>
                </a:solidFill>
              </a:rPr>
              <a:t>Ricardo Castro Herrera</a:t>
            </a:r>
            <a:endParaRPr lang="es-MX" sz="5400" dirty="0">
              <a:solidFill>
                <a:srgbClr val="FF0000"/>
              </a:solidFill>
            </a:endParaRPr>
          </a:p>
        </p:txBody>
      </p:sp>
    </p:spTree>
    <p:extLst>
      <p:ext uri="{BB962C8B-B14F-4D97-AF65-F5344CB8AC3E}">
        <p14:creationId xmlns:p14="http://schemas.microsoft.com/office/powerpoint/2010/main" xmlns="" val="159534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 Título"/>
          <p:cNvSpPr txBox="1">
            <a:spLocks/>
          </p:cNvSpPr>
          <p:nvPr/>
        </p:nvSpPr>
        <p:spPr>
          <a:xfrm>
            <a:off x="-17586" y="728699"/>
            <a:ext cx="12209585" cy="5400600"/>
          </a:xfrm>
          <a:prstGeom prst="flowChartPunchedTape">
            <a:avLst/>
          </a:prstGeom>
          <a:solidFill>
            <a:schemeClr val="accent2">
              <a:lumMod val="20000"/>
              <a:lumOff val="80000"/>
            </a:schemeClr>
          </a:solidFill>
          <a:ln>
            <a:solidFill>
              <a:schemeClr val="accent2"/>
            </a:solidFill>
          </a:ln>
          <a:effectLst>
            <a:glow rad="228600">
              <a:schemeClr val="accent3">
                <a:satMod val="175000"/>
                <a:alpha val="40000"/>
              </a:schemeClr>
            </a:glow>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5400" dirty="0" smtClean="0">
                <a:solidFill>
                  <a:schemeClr val="accent2"/>
                </a:solidFill>
                <a:latin typeface="Cooper Black" pitchFamily="18" charset="0"/>
              </a:rPr>
              <a:t>Realismo y </a:t>
            </a:r>
          </a:p>
          <a:p>
            <a:r>
              <a:rPr lang="es-MX" sz="5400" dirty="0" smtClean="0">
                <a:solidFill>
                  <a:schemeClr val="accent2"/>
                </a:solidFill>
                <a:latin typeface="Cooper Black" pitchFamily="18" charset="0"/>
              </a:rPr>
              <a:t>costumbrismo</a:t>
            </a:r>
            <a:endParaRPr lang="es-MX" sz="5400" dirty="0">
              <a:solidFill>
                <a:schemeClr val="accent2"/>
              </a:solidFill>
              <a:latin typeface="Cooper Black" pitchFamily="18" charset="0"/>
            </a:endParaRPr>
          </a:p>
        </p:txBody>
      </p:sp>
    </p:spTree>
    <p:extLst>
      <p:ext uri="{BB962C8B-B14F-4D97-AF65-F5344CB8AC3E}">
        <p14:creationId xmlns:p14="http://schemas.microsoft.com/office/powerpoint/2010/main" xmlns="" val="690261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3075269" y="487557"/>
            <a:ext cx="8937062" cy="923330"/>
          </a:xfrm>
          <a:prstGeom prst="rect">
            <a:avLst/>
          </a:prstGeom>
        </p:spPr>
        <p:txBody>
          <a:bodyPr wrap="none">
            <a:spAutoFit/>
          </a:bodyPr>
          <a:lstStyle/>
          <a:p>
            <a:r>
              <a:rPr lang="es-MX" sz="5400" dirty="0" smtClean="0">
                <a:solidFill>
                  <a:srgbClr val="FF0000"/>
                </a:solidFill>
              </a:rPr>
              <a:t>Felipe de Jesús Villanueva</a:t>
            </a:r>
            <a:endParaRPr lang="es-MX" sz="5400" dirty="0">
              <a:solidFill>
                <a:srgbClr val="FF0000"/>
              </a:solidFill>
            </a:endParaRPr>
          </a:p>
        </p:txBody>
      </p:sp>
      <p:sp>
        <p:nvSpPr>
          <p:cNvPr id="9" name="Rectángulo 8"/>
          <p:cNvSpPr/>
          <p:nvPr/>
        </p:nvSpPr>
        <p:spPr>
          <a:xfrm>
            <a:off x="5539155" y="2841903"/>
            <a:ext cx="6096000" cy="1569660"/>
          </a:xfrm>
          <a:prstGeom prst="rect">
            <a:avLst/>
          </a:prstGeom>
        </p:spPr>
        <p:txBody>
          <a:bodyPr>
            <a:spAutoFit/>
          </a:bodyPr>
          <a:lstStyle/>
          <a:p>
            <a:pPr algn="just"/>
            <a:r>
              <a:rPr lang="es-MX" sz="3200" dirty="0" smtClean="0">
                <a:solidFill>
                  <a:schemeClr val="accent2"/>
                </a:solidFill>
              </a:rPr>
              <a:t>Nació el 5 de febrero de 1962 en </a:t>
            </a:r>
            <a:r>
              <a:rPr lang="es-MX" sz="3200" dirty="0" err="1" smtClean="0">
                <a:solidFill>
                  <a:schemeClr val="accent2"/>
                </a:solidFill>
              </a:rPr>
              <a:t>Tecamac</a:t>
            </a:r>
            <a:r>
              <a:rPr lang="es-MX" sz="3200" dirty="0" smtClean="0">
                <a:solidFill>
                  <a:schemeClr val="accent2"/>
                </a:solidFill>
              </a:rPr>
              <a:t>, distrito de </a:t>
            </a:r>
            <a:r>
              <a:rPr lang="es-MX" sz="3200" dirty="0" err="1" smtClean="0">
                <a:solidFill>
                  <a:schemeClr val="accent2"/>
                </a:solidFill>
              </a:rPr>
              <a:t>Otumba</a:t>
            </a:r>
            <a:r>
              <a:rPr lang="es-MX" sz="3200" dirty="0" smtClean="0">
                <a:solidFill>
                  <a:schemeClr val="accent2"/>
                </a:solidFill>
              </a:rPr>
              <a:t>, Estado de México.</a:t>
            </a:r>
            <a:endParaRPr lang="es-MX" sz="3200" dirty="0">
              <a:solidFill>
                <a:schemeClr val="accent2"/>
              </a:solidFill>
            </a:endParaRPr>
          </a:p>
        </p:txBody>
      </p:sp>
      <p:pic>
        <p:nvPicPr>
          <p:cNvPr id="10" name="Picture 2" descr="http://wrmx00.epimg.net/programa/imagenes/2014/05/28/audios/1401294600_246959_1401407400_noticia_normal.jpg"/>
          <p:cNvPicPr>
            <a:picLocks noChangeAspect="1" noChangeArrowheads="1"/>
          </p:cNvPicPr>
          <p:nvPr/>
        </p:nvPicPr>
        <p:blipFill>
          <a:blip r:embed="rId3" cstate="print"/>
          <a:srcRect/>
          <a:stretch>
            <a:fillRect/>
          </a:stretch>
        </p:blipFill>
        <p:spPr bwMode="auto">
          <a:xfrm>
            <a:off x="227555" y="1648390"/>
            <a:ext cx="5262700" cy="3947025"/>
          </a:xfrm>
          <a:prstGeom prst="rect">
            <a:avLst/>
          </a:prstGeom>
          <a:noFill/>
        </p:spPr>
      </p:pic>
    </p:spTree>
    <p:extLst>
      <p:ext uri="{BB962C8B-B14F-4D97-AF65-F5344CB8AC3E}">
        <p14:creationId xmlns:p14="http://schemas.microsoft.com/office/powerpoint/2010/main" xmlns="" val="56683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777658" y="1752551"/>
            <a:ext cx="6519957" cy="3046988"/>
          </a:xfrm>
          <a:prstGeom prst="rect">
            <a:avLst/>
          </a:prstGeom>
        </p:spPr>
        <p:txBody>
          <a:bodyPr wrap="square">
            <a:spAutoFit/>
          </a:bodyPr>
          <a:lstStyle/>
          <a:p>
            <a:pPr algn="just"/>
            <a:r>
              <a:rPr lang="es-MX" sz="3200" dirty="0" smtClean="0">
                <a:solidFill>
                  <a:schemeClr val="accent2"/>
                </a:solidFill>
              </a:rPr>
              <a:t>A la edad de 10 años realiza su primera composición </a:t>
            </a:r>
            <a:r>
              <a:rPr lang="es-MX" sz="3200" dirty="0" err="1" smtClean="0">
                <a:solidFill>
                  <a:schemeClr val="accent2"/>
                </a:solidFill>
              </a:rPr>
              <a:t>músical</a:t>
            </a:r>
            <a:r>
              <a:rPr lang="es-MX" sz="3200" dirty="0" smtClean="0">
                <a:solidFill>
                  <a:schemeClr val="accent2"/>
                </a:solidFill>
              </a:rPr>
              <a:t>: una cantata épica, al cura Hidalgo y al año siguiente compone </a:t>
            </a:r>
            <a:r>
              <a:rPr lang="es-MX" sz="3200" dirty="0" err="1" smtClean="0">
                <a:solidFill>
                  <a:schemeClr val="accent2"/>
                </a:solidFill>
              </a:rPr>
              <a:t>unna</a:t>
            </a:r>
            <a:r>
              <a:rPr lang="es-MX" sz="3200" dirty="0" smtClean="0">
                <a:solidFill>
                  <a:schemeClr val="accent2"/>
                </a:solidFill>
              </a:rPr>
              <a:t> </a:t>
            </a:r>
            <a:r>
              <a:rPr lang="es-MX" sz="3200" dirty="0" err="1" smtClean="0">
                <a:solidFill>
                  <a:schemeClr val="accent2"/>
                </a:solidFill>
              </a:rPr>
              <a:t>muzurca</a:t>
            </a:r>
            <a:r>
              <a:rPr lang="es-MX" sz="3200" dirty="0" smtClean="0">
                <a:solidFill>
                  <a:schemeClr val="accent2"/>
                </a:solidFill>
              </a:rPr>
              <a:t>: La Despedida.</a:t>
            </a:r>
            <a:endParaRPr lang="es-MX" sz="3200" dirty="0">
              <a:solidFill>
                <a:schemeClr val="accent2"/>
              </a:solidFill>
            </a:endParaRPr>
          </a:p>
        </p:txBody>
      </p:sp>
      <p:pic>
        <p:nvPicPr>
          <p:cNvPr id="9" name="Picture 2" descr="https://upload.wikimedia.org/wikipedia/commons/thumb/c/c1/FelipeVillanuevaTecamac.JPG/250px-FelipeVillanuevaTecamac.JPG"/>
          <p:cNvPicPr>
            <a:picLocks noChangeAspect="1" noChangeArrowheads="1"/>
          </p:cNvPicPr>
          <p:nvPr/>
        </p:nvPicPr>
        <p:blipFill>
          <a:blip r:embed="rId3" cstate="print"/>
          <a:srcRect/>
          <a:stretch>
            <a:fillRect/>
          </a:stretch>
        </p:blipFill>
        <p:spPr bwMode="auto">
          <a:xfrm>
            <a:off x="8217878" y="1752551"/>
            <a:ext cx="2825260" cy="3763248"/>
          </a:xfrm>
          <a:prstGeom prst="rect">
            <a:avLst/>
          </a:prstGeom>
          <a:noFill/>
        </p:spPr>
      </p:pic>
      <p:sp>
        <p:nvSpPr>
          <p:cNvPr id="10" name="Rectángulo 9"/>
          <p:cNvSpPr/>
          <p:nvPr/>
        </p:nvSpPr>
        <p:spPr>
          <a:xfrm>
            <a:off x="3075269" y="487557"/>
            <a:ext cx="8937062" cy="923330"/>
          </a:xfrm>
          <a:prstGeom prst="rect">
            <a:avLst/>
          </a:prstGeom>
        </p:spPr>
        <p:txBody>
          <a:bodyPr wrap="none">
            <a:spAutoFit/>
          </a:bodyPr>
          <a:lstStyle/>
          <a:p>
            <a:r>
              <a:rPr lang="es-MX" sz="5400" dirty="0" smtClean="0">
                <a:solidFill>
                  <a:srgbClr val="FF0000"/>
                </a:solidFill>
              </a:rPr>
              <a:t>Felipe de Jesús Villanueva</a:t>
            </a:r>
            <a:endParaRPr lang="es-MX" sz="5400" dirty="0">
              <a:solidFill>
                <a:srgbClr val="FF0000"/>
              </a:solidFill>
            </a:endParaRPr>
          </a:p>
        </p:txBody>
      </p:sp>
    </p:spTree>
    <p:extLst>
      <p:ext uri="{BB962C8B-B14F-4D97-AF65-F5344CB8AC3E}">
        <p14:creationId xmlns:p14="http://schemas.microsoft.com/office/powerpoint/2010/main" xmlns="" val="58373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896815" y="1818741"/>
            <a:ext cx="10576224" cy="1569660"/>
          </a:xfrm>
          <a:prstGeom prst="rect">
            <a:avLst/>
          </a:prstGeom>
        </p:spPr>
        <p:txBody>
          <a:bodyPr wrap="square">
            <a:spAutoFit/>
          </a:bodyPr>
          <a:lstStyle/>
          <a:p>
            <a:pPr algn="just"/>
            <a:r>
              <a:rPr lang="es-MX" sz="3200" dirty="0" smtClean="0">
                <a:solidFill>
                  <a:schemeClr val="accent2"/>
                </a:solidFill>
              </a:rPr>
              <a:t>En 1873, es enviado a la Ciudad de México a estudiar al Conservatorio Nacional de Música.</a:t>
            </a:r>
          </a:p>
          <a:p>
            <a:pPr algn="just"/>
            <a:r>
              <a:rPr lang="es-MX" sz="3200" dirty="0" smtClean="0">
                <a:solidFill>
                  <a:schemeClr val="accent2"/>
                </a:solidFill>
              </a:rPr>
              <a:t>Destacó como arreglista y compositor.</a:t>
            </a:r>
            <a:endParaRPr lang="es-MX" sz="3200" dirty="0">
              <a:solidFill>
                <a:schemeClr val="accent2"/>
              </a:solidFill>
            </a:endParaRPr>
          </a:p>
        </p:txBody>
      </p:sp>
      <p:pic>
        <p:nvPicPr>
          <p:cNvPr id="9" name="Picture 2" descr="https://i.ytimg.com/vi/Vvk2r0gMrfQ/hqdefault.jpg"/>
          <p:cNvPicPr>
            <a:picLocks noChangeAspect="1" noChangeArrowheads="1"/>
          </p:cNvPicPr>
          <p:nvPr/>
        </p:nvPicPr>
        <p:blipFill>
          <a:blip r:embed="rId3" cstate="print"/>
          <a:srcRect t="16800" b="18101"/>
          <a:stretch>
            <a:fillRect/>
          </a:stretch>
        </p:blipFill>
        <p:spPr bwMode="auto">
          <a:xfrm>
            <a:off x="2969664" y="3525560"/>
            <a:ext cx="6164524" cy="3009788"/>
          </a:xfrm>
          <a:prstGeom prst="rect">
            <a:avLst/>
          </a:prstGeom>
          <a:noFill/>
        </p:spPr>
      </p:pic>
      <p:sp>
        <p:nvSpPr>
          <p:cNvPr id="10" name="Rectángulo 9"/>
          <p:cNvSpPr/>
          <p:nvPr/>
        </p:nvSpPr>
        <p:spPr>
          <a:xfrm>
            <a:off x="3075269" y="487557"/>
            <a:ext cx="8937062" cy="923330"/>
          </a:xfrm>
          <a:prstGeom prst="rect">
            <a:avLst/>
          </a:prstGeom>
        </p:spPr>
        <p:txBody>
          <a:bodyPr wrap="none">
            <a:spAutoFit/>
          </a:bodyPr>
          <a:lstStyle/>
          <a:p>
            <a:r>
              <a:rPr lang="es-MX" sz="5400" dirty="0" smtClean="0">
                <a:solidFill>
                  <a:srgbClr val="FF0000"/>
                </a:solidFill>
              </a:rPr>
              <a:t>Felipe de Jesús Villanueva</a:t>
            </a:r>
            <a:endParaRPr lang="es-MX" sz="5400" dirty="0">
              <a:solidFill>
                <a:srgbClr val="FF0000"/>
              </a:solidFill>
            </a:endParaRPr>
          </a:p>
        </p:txBody>
      </p:sp>
    </p:spTree>
    <p:extLst>
      <p:ext uri="{BB962C8B-B14F-4D97-AF65-F5344CB8AC3E}">
        <p14:creationId xmlns:p14="http://schemas.microsoft.com/office/powerpoint/2010/main" xmlns="" val="57249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3075269" y="487557"/>
            <a:ext cx="8937062" cy="923330"/>
          </a:xfrm>
          <a:prstGeom prst="rect">
            <a:avLst/>
          </a:prstGeom>
        </p:spPr>
        <p:txBody>
          <a:bodyPr wrap="none">
            <a:spAutoFit/>
          </a:bodyPr>
          <a:lstStyle/>
          <a:p>
            <a:r>
              <a:rPr lang="es-MX" sz="5400" dirty="0" smtClean="0">
                <a:solidFill>
                  <a:srgbClr val="FF0000"/>
                </a:solidFill>
              </a:rPr>
              <a:t>Felipe de Jesús Villanueva</a:t>
            </a:r>
            <a:endParaRPr lang="es-MX" sz="5400" dirty="0">
              <a:solidFill>
                <a:srgbClr val="FF0000"/>
              </a:solidFill>
            </a:endParaRPr>
          </a:p>
        </p:txBody>
      </p:sp>
      <p:sp>
        <p:nvSpPr>
          <p:cNvPr id="9" name="Rectángulo 8"/>
          <p:cNvSpPr/>
          <p:nvPr/>
        </p:nvSpPr>
        <p:spPr>
          <a:xfrm>
            <a:off x="742406" y="1452022"/>
            <a:ext cx="8636055" cy="5509200"/>
          </a:xfrm>
          <a:prstGeom prst="rect">
            <a:avLst/>
          </a:prstGeom>
        </p:spPr>
        <p:txBody>
          <a:bodyPr wrap="square">
            <a:spAutoFit/>
          </a:bodyPr>
          <a:lstStyle/>
          <a:p>
            <a:r>
              <a:rPr lang="es-MX" sz="3200" dirty="0" smtClean="0">
                <a:solidFill>
                  <a:schemeClr val="accent2"/>
                </a:solidFill>
              </a:rPr>
              <a:t>Entre sus obras destacan:</a:t>
            </a:r>
          </a:p>
          <a:p>
            <a:pPr lvl="1"/>
            <a:r>
              <a:rPr lang="es-MX" sz="3200" dirty="0" smtClean="0">
                <a:solidFill>
                  <a:schemeClr val="accent2"/>
                </a:solidFill>
              </a:rPr>
              <a:t>Vals del amor</a:t>
            </a:r>
          </a:p>
          <a:p>
            <a:pPr lvl="1"/>
            <a:r>
              <a:rPr lang="es-MX" sz="3200" dirty="0" smtClean="0">
                <a:solidFill>
                  <a:schemeClr val="accent2"/>
                </a:solidFill>
              </a:rPr>
              <a:t>Vals </a:t>
            </a:r>
            <a:r>
              <a:rPr lang="es-MX" sz="3200" dirty="0" err="1" smtClean="0">
                <a:solidFill>
                  <a:schemeClr val="accent2"/>
                </a:solidFill>
              </a:rPr>
              <a:t>Causerie</a:t>
            </a:r>
            <a:endParaRPr lang="es-MX" sz="3200" dirty="0" smtClean="0">
              <a:solidFill>
                <a:schemeClr val="accent2"/>
              </a:solidFill>
            </a:endParaRPr>
          </a:p>
          <a:p>
            <a:pPr lvl="1"/>
            <a:r>
              <a:rPr lang="es-MX" sz="3200" dirty="0" smtClean="0">
                <a:solidFill>
                  <a:schemeClr val="accent2"/>
                </a:solidFill>
              </a:rPr>
              <a:t>Danzas Humorísticas</a:t>
            </a:r>
          </a:p>
          <a:p>
            <a:pPr lvl="1"/>
            <a:r>
              <a:rPr lang="es-MX" sz="3200" dirty="0" smtClean="0">
                <a:solidFill>
                  <a:schemeClr val="accent2"/>
                </a:solidFill>
              </a:rPr>
              <a:t>Ana</a:t>
            </a:r>
          </a:p>
          <a:p>
            <a:pPr lvl="1"/>
            <a:r>
              <a:rPr lang="es-MX" sz="3200" dirty="0" smtClean="0">
                <a:solidFill>
                  <a:schemeClr val="accent2"/>
                </a:solidFill>
              </a:rPr>
              <a:t>Un sueño después del baile</a:t>
            </a:r>
          </a:p>
          <a:p>
            <a:pPr lvl="1"/>
            <a:r>
              <a:rPr lang="es-MX" sz="3200" dirty="0" smtClean="0">
                <a:solidFill>
                  <a:schemeClr val="accent2"/>
                </a:solidFill>
              </a:rPr>
              <a:t>Sueño Dorado</a:t>
            </a:r>
          </a:p>
          <a:p>
            <a:pPr lvl="1"/>
            <a:r>
              <a:rPr lang="es-MX" sz="3200" dirty="0" smtClean="0">
                <a:solidFill>
                  <a:schemeClr val="accent2"/>
                </a:solidFill>
              </a:rPr>
              <a:t>Opera </a:t>
            </a:r>
            <a:r>
              <a:rPr lang="es-MX" sz="3200" dirty="0" err="1" smtClean="0">
                <a:solidFill>
                  <a:schemeClr val="accent2"/>
                </a:solidFill>
              </a:rPr>
              <a:t>Keofra</a:t>
            </a:r>
            <a:endParaRPr lang="es-MX" sz="3200" dirty="0" smtClean="0">
              <a:solidFill>
                <a:schemeClr val="accent2"/>
              </a:solidFill>
            </a:endParaRPr>
          </a:p>
          <a:p>
            <a:pPr lvl="1"/>
            <a:r>
              <a:rPr lang="es-MX" sz="3200" dirty="0" smtClean="0">
                <a:solidFill>
                  <a:schemeClr val="accent2"/>
                </a:solidFill>
              </a:rPr>
              <a:t>Arreglos de Zarzuela</a:t>
            </a:r>
          </a:p>
          <a:p>
            <a:pPr lvl="1"/>
            <a:r>
              <a:rPr lang="es-MX" sz="3200" dirty="0" smtClean="0">
                <a:solidFill>
                  <a:schemeClr val="accent2"/>
                </a:solidFill>
              </a:rPr>
              <a:t>Molinero de </a:t>
            </a:r>
            <a:r>
              <a:rPr lang="es-MX" sz="3200" dirty="0" err="1" smtClean="0">
                <a:solidFill>
                  <a:schemeClr val="accent2"/>
                </a:solidFill>
              </a:rPr>
              <a:t>Subiza</a:t>
            </a:r>
            <a:endParaRPr lang="es-MX" sz="3200" dirty="0" smtClean="0">
              <a:solidFill>
                <a:schemeClr val="accent2"/>
              </a:solidFill>
            </a:endParaRPr>
          </a:p>
          <a:p>
            <a:pPr lvl="1"/>
            <a:r>
              <a:rPr lang="es-MX" sz="3200" dirty="0" smtClean="0">
                <a:solidFill>
                  <a:schemeClr val="accent2"/>
                </a:solidFill>
              </a:rPr>
              <a:t>El Rey que Rabió.</a:t>
            </a:r>
            <a:endParaRPr lang="es-MX" sz="3200" dirty="0">
              <a:solidFill>
                <a:schemeClr val="accent2"/>
              </a:solidFill>
            </a:endParaRPr>
          </a:p>
        </p:txBody>
      </p:sp>
    </p:spTree>
    <p:extLst>
      <p:ext uri="{BB962C8B-B14F-4D97-AF65-F5344CB8AC3E}">
        <p14:creationId xmlns:p14="http://schemas.microsoft.com/office/powerpoint/2010/main" xmlns="" val="328580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814755" y="1648390"/>
            <a:ext cx="10869300" cy="1077218"/>
          </a:xfrm>
          <a:prstGeom prst="rect">
            <a:avLst/>
          </a:prstGeom>
        </p:spPr>
        <p:txBody>
          <a:bodyPr wrap="square">
            <a:spAutoFit/>
          </a:bodyPr>
          <a:lstStyle/>
          <a:p>
            <a:pPr algn="just"/>
            <a:r>
              <a:rPr lang="es-MX" sz="3200" dirty="0" smtClean="0">
                <a:solidFill>
                  <a:schemeClr val="accent2"/>
                </a:solidFill>
              </a:rPr>
              <a:t>Realismo y costumbrismo</a:t>
            </a:r>
          </a:p>
          <a:p>
            <a:pPr lvl="1" algn="just"/>
            <a:r>
              <a:rPr lang="es-MX" sz="3200" dirty="0" smtClean="0">
                <a:solidFill>
                  <a:schemeClr val="accent2"/>
                </a:solidFill>
              </a:rPr>
              <a:t>Surgen hacia la primera mitad del siglo XIX</a:t>
            </a:r>
            <a:endParaRPr lang="es-MX" sz="3200" dirty="0">
              <a:solidFill>
                <a:schemeClr val="accent2"/>
              </a:solidFill>
            </a:endParaRPr>
          </a:p>
        </p:txBody>
      </p:sp>
      <p:sp>
        <p:nvSpPr>
          <p:cNvPr id="9" name="Rectángulo 8"/>
          <p:cNvSpPr/>
          <p:nvPr/>
        </p:nvSpPr>
        <p:spPr>
          <a:xfrm>
            <a:off x="6087207" y="342873"/>
            <a:ext cx="5001690" cy="923330"/>
          </a:xfrm>
          <a:prstGeom prst="rect">
            <a:avLst/>
          </a:prstGeom>
        </p:spPr>
        <p:txBody>
          <a:bodyPr wrap="none">
            <a:spAutoFit/>
          </a:bodyPr>
          <a:lstStyle/>
          <a:p>
            <a:r>
              <a:rPr lang="es-MX" sz="5400" dirty="0" smtClean="0">
                <a:solidFill>
                  <a:srgbClr val="FF0000"/>
                </a:solidFill>
              </a:rPr>
              <a:t>Antecedentes</a:t>
            </a:r>
            <a:endParaRPr lang="es-MX" sz="5400" dirty="0">
              <a:solidFill>
                <a:srgbClr val="FF0000"/>
              </a:solidFill>
            </a:endParaRPr>
          </a:p>
        </p:txBody>
      </p:sp>
      <p:pic>
        <p:nvPicPr>
          <p:cNvPr id="10" name="Picture 2" descr="http://3.bp.blogspot.com/-Trfpey3heUI/UYf-5B89UeI/AAAAAAABG3Y/lhUCqGhKSEk/s1600/pintura-costumbrista-bodegones-pintados-al-oleo.jpg"/>
          <p:cNvPicPr>
            <a:picLocks noChangeAspect="1" noChangeArrowheads="1"/>
          </p:cNvPicPr>
          <p:nvPr/>
        </p:nvPicPr>
        <p:blipFill>
          <a:blip r:embed="rId3" cstate="print"/>
          <a:srcRect/>
          <a:stretch>
            <a:fillRect/>
          </a:stretch>
        </p:blipFill>
        <p:spPr bwMode="auto">
          <a:xfrm>
            <a:off x="4435146" y="2821775"/>
            <a:ext cx="4722585" cy="3645171"/>
          </a:xfrm>
          <a:prstGeom prst="rect">
            <a:avLst/>
          </a:prstGeom>
          <a:noFill/>
        </p:spPr>
      </p:pic>
    </p:spTree>
    <p:extLst>
      <p:ext uri="{BB962C8B-B14F-4D97-AF65-F5344CB8AC3E}">
        <p14:creationId xmlns:p14="http://schemas.microsoft.com/office/powerpoint/2010/main" xmlns="" val="408856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7200900" y="487557"/>
            <a:ext cx="3175869" cy="923330"/>
          </a:xfrm>
          <a:prstGeom prst="rect">
            <a:avLst/>
          </a:prstGeom>
        </p:spPr>
        <p:txBody>
          <a:bodyPr wrap="none">
            <a:spAutoFit/>
          </a:bodyPr>
          <a:lstStyle/>
          <a:p>
            <a:r>
              <a:rPr lang="es-MX" sz="5400" dirty="0" smtClean="0">
                <a:solidFill>
                  <a:srgbClr val="FF0000"/>
                </a:solidFill>
              </a:rPr>
              <a:t>Realismo</a:t>
            </a:r>
            <a:endParaRPr lang="es-MX" sz="5400" dirty="0">
              <a:solidFill>
                <a:srgbClr val="FF0000"/>
              </a:solidFill>
            </a:endParaRPr>
          </a:p>
        </p:txBody>
      </p:sp>
      <p:sp>
        <p:nvSpPr>
          <p:cNvPr id="9" name="Rectángulo 8"/>
          <p:cNvSpPr/>
          <p:nvPr/>
        </p:nvSpPr>
        <p:spPr>
          <a:xfrm>
            <a:off x="737549" y="1548046"/>
            <a:ext cx="10699316" cy="1569660"/>
          </a:xfrm>
          <a:prstGeom prst="rect">
            <a:avLst/>
          </a:prstGeom>
        </p:spPr>
        <p:txBody>
          <a:bodyPr wrap="square">
            <a:spAutoFit/>
          </a:bodyPr>
          <a:lstStyle/>
          <a:p>
            <a:pPr algn="just"/>
            <a:r>
              <a:rPr lang="es-MX" sz="3200" dirty="0" smtClean="0">
                <a:solidFill>
                  <a:schemeClr val="accent2"/>
                </a:solidFill>
              </a:rPr>
              <a:t>Intenta reflejar la realidad externa de forma objetiva y despersonalizada mediante la observación y la documentación.</a:t>
            </a:r>
            <a:endParaRPr lang="es-MX" sz="3200" dirty="0">
              <a:solidFill>
                <a:schemeClr val="accent2"/>
              </a:solidFill>
            </a:endParaRPr>
          </a:p>
        </p:txBody>
      </p:sp>
      <p:pic>
        <p:nvPicPr>
          <p:cNvPr id="10" name="Picture 2" descr="http://i62.photobucket.com/albums/h108/Trianapsp/-%20780%20-%20Blog%208/780Victor-GabrielGilbert-4AParisianFlowerMarket.jpg"/>
          <p:cNvPicPr>
            <a:picLocks noChangeAspect="1" noChangeArrowheads="1"/>
          </p:cNvPicPr>
          <p:nvPr/>
        </p:nvPicPr>
        <p:blipFill>
          <a:blip r:embed="rId3" cstate="print"/>
          <a:srcRect/>
          <a:stretch>
            <a:fillRect/>
          </a:stretch>
        </p:blipFill>
        <p:spPr bwMode="auto">
          <a:xfrm>
            <a:off x="4429064" y="2703915"/>
            <a:ext cx="4766991" cy="3923601"/>
          </a:xfrm>
          <a:prstGeom prst="rect">
            <a:avLst/>
          </a:prstGeom>
          <a:noFill/>
        </p:spPr>
      </p:pic>
    </p:spTree>
    <p:extLst>
      <p:ext uri="{BB962C8B-B14F-4D97-AF65-F5344CB8AC3E}">
        <p14:creationId xmlns:p14="http://schemas.microsoft.com/office/powerpoint/2010/main" xmlns="" val="94711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ángulo 8"/>
          <p:cNvSpPr/>
          <p:nvPr/>
        </p:nvSpPr>
        <p:spPr>
          <a:xfrm>
            <a:off x="7200900" y="322364"/>
            <a:ext cx="3175869" cy="923330"/>
          </a:xfrm>
          <a:prstGeom prst="rect">
            <a:avLst/>
          </a:prstGeom>
        </p:spPr>
        <p:txBody>
          <a:bodyPr wrap="none">
            <a:spAutoFit/>
          </a:bodyPr>
          <a:lstStyle/>
          <a:p>
            <a:r>
              <a:rPr lang="es-MX" sz="5400" dirty="0" smtClean="0">
                <a:solidFill>
                  <a:schemeClr val="accent1"/>
                </a:solidFill>
              </a:rPr>
              <a:t>Realismo</a:t>
            </a:r>
            <a:endParaRPr lang="es-MX" sz="5400" dirty="0">
              <a:solidFill>
                <a:schemeClr val="accent1"/>
              </a:solidFill>
            </a:endParaRPr>
          </a:p>
        </p:txBody>
      </p:sp>
      <p:sp>
        <p:nvSpPr>
          <p:cNvPr id="10" name="Rectángulo 9"/>
          <p:cNvSpPr/>
          <p:nvPr/>
        </p:nvSpPr>
        <p:spPr>
          <a:xfrm>
            <a:off x="814755" y="1609077"/>
            <a:ext cx="11213122" cy="5016758"/>
          </a:xfrm>
          <a:prstGeom prst="rect">
            <a:avLst/>
          </a:prstGeom>
        </p:spPr>
        <p:txBody>
          <a:bodyPr wrap="square">
            <a:spAutoFit/>
          </a:bodyPr>
          <a:lstStyle/>
          <a:p>
            <a:pPr algn="just"/>
            <a:r>
              <a:rPr lang="es-MX" sz="3200" dirty="0" smtClean="0">
                <a:solidFill>
                  <a:schemeClr val="accent1">
                    <a:lumMod val="75000"/>
                  </a:schemeClr>
                </a:solidFill>
              </a:rPr>
              <a:t>Utiliza como genero principal la novela.</a:t>
            </a:r>
          </a:p>
          <a:p>
            <a:pPr algn="just"/>
            <a:endParaRPr lang="es-MX" sz="3200" dirty="0" smtClean="0">
              <a:solidFill>
                <a:schemeClr val="accent1">
                  <a:lumMod val="75000"/>
                </a:schemeClr>
              </a:solidFill>
            </a:endParaRPr>
          </a:p>
          <a:p>
            <a:pPr algn="just"/>
            <a:endParaRPr lang="es-MX" sz="3200" dirty="0">
              <a:solidFill>
                <a:schemeClr val="accent1">
                  <a:lumMod val="75000"/>
                </a:schemeClr>
              </a:solidFill>
            </a:endParaRPr>
          </a:p>
          <a:p>
            <a:pPr algn="just"/>
            <a:endParaRPr lang="es-MX" sz="3200" dirty="0" smtClean="0">
              <a:solidFill>
                <a:schemeClr val="accent1">
                  <a:lumMod val="75000"/>
                </a:schemeClr>
              </a:solidFill>
            </a:endParaRPr>
          </a:p>
          <a:p>
            <a:pPr algn="just"/>
            <a:endParaRPr lang="es-MX" sz="3200" dirty="0">
              <a:solidFill>
                <a:schemeClr val="accent1">
                  <a:lumMod val="75000"/>
                </a:schemeClr>
              </a:solidFill>
            </a:endParaRPr>
          </a:p>
          <a:p>
            <a:pPr algn="just"/>
            <a:endParaRPr lang="es-MX" sz="3200" dirty="0" smtClean="0">
              <a:solidFill>
                <a:schemeClr val="accent1">
                  <a:lumMod val="75000"/>
                </a:schemeClr>
              </a:solidFill>
            </a:endParaRPr>
          </a:p>
          <a:p>
            <a:pPr algn="just"/>
            <a:endParaRPr lang="es-MX" sz="3200" dirty="0" smtClean="0">
              <a:solidFill>
                <a:schemeClr val="accent1">
                  <a:lumMod val="75000"/>
                </a:schemeClr>
              </a:solidFill>
            </a:endParaRPr>
          </a:p>
          <a:p>
            <a:pPr algn="just"/>
            <a:r>
              <a:rPr lang="es-MX" sz="3200" dirty="0" smtClean="0">
                <a:solidFill>
                  <a:schemeClr val="accent1">
                    <a:lumMod val="75000"/>
                  </a:schemeClr>
                </a:solidFill>
              </a:rPr>
              <a:t>Surge de la observación de la vida ordinaria lo que conduce a elementos descriptivos que da</a:t>
            </a:r>
          </a:p>
          <a:p>
            <a:pPr algn="just"/>
            <a:r>
              <a:rPr lang="es-MX" sz="3200" dirty="0" smtClean="0">
                <a:solidFill>
                  <a:schemeClr val="accent1">
                    <a:lumMod val="75000"/>
                  </a:schemeClr>
                </a:solidFill>
              </a:rPr>
              <a:t>lugar a la novela realista</a:t>
            </a:r>
            <a:endParaRPr lang="es-MX" sz="3200" dirty="0">
              <a:solidFill>
                <a:schemeClr val="accent1">
                  <a:lumMod val="75000"/>
                </a:schemeClr>
              </a:solidFill>
            </a:endParaRPr>
          </a:p>
        </p:txBody>
      </p:sp>
      <p:pic>
        <p:nvPicPr>
          <p:cNvPr id="11" name="Picture 2" descr="https://s3.amazonaws.com/slideserve/thumb1/1_488130.jpg"/>
          <p:cNvPicPr>
            <a:picLocks noChangeAspect="1" noChangeArrowheads="1"/>
          </p:cNvPicPr>
          <p:nvPr/>
        </p:nvPicPr>
        <p:blipFill>
          <a:blip r:embed="rId3" cstate="print"/>
          <a:srcRect/>
          <a:stretch>
            <a:fillRect/>
          </a:stretch>
        </p:blipFill>
        <p:spPr bwMode="auto">
          <a:xfrm>
            <a:off x="3987587" y="2194560"/>
            <a:ext cx="3714473" cy="2785857"/>
          </a:xfrm>
          <a:prstGeom prst="rect">
            <a:avLst/>
          </a:prstGeom>
          <a:noFill/>
        </p:spPr>
      </p:pic>
    </p:spTree>
    <p:extLst>
      <p:ext uri="{BB962C8B-B14F-4D97-AF65-F5344CB8AC3E}">
        <p14:creationId xmlns:p14="http://schemas.microsoft.com/office/powerpoint/2010/main" xmlns="" val="2926917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5944830" y="302707"/>
            <a:ext cx="4966424" cy="923330"/>
          </a:xfrm>
          <a:prstGeom prst="rect">
            <a:avLst/>
          </a:prstGeom>
        </p:spPr>
        <p:txBody>
          <a:bodyPr wrap="none">
            <a:spAutoFit/>
          </a:bodyPr>
          <a:lstStyle/>
          <a:p>
            <a:r>
              <a:rPr lang="es-MX" sz="5400" dirty="0" smtClean="0">
                <a:solidFill>
                  <a:srgbClr val="FF0000"/>
                </a:solidFill>
              </a:rPr>
              <a:t>Costumbrismo</a:t>
            </a:r>
            <a:endParaRPr lang="es-MX" sz="5400" dirty="0">
              <a:solidFill>
                <a:srgbClr val="FF0000"/>
              </a:solidFill>
            </a:endParaRPr>
          </a:p>
        </p:txBody>
      </p:sp>
      <p:sp>
        <p:nvSpPr>
          <p:cNvPr id="9" name="Rectángulo 8"/>
          <p:cNvSpPr/>
          <p:nvPr/>
        </p:nvSpPr>
        <p:spPr>
          <a:xfrm>
            <a:off x="685800" y="1371758"/>
            <a:ext cx="10691445" cy="1569660"/>
          </a:xfrm>
          <a:prstGeom prst="rect">
            <a:avLst/>
          </a:prstGeom>
        </p:spPr>
        <p:txBody>
          <a:bodyPr wrap="square">
            <a:spAutoFit/>
          </a:bodyPr>
          <a:lstStyle/>
          <a:p>
            <a:pPr algn="just"/>
            <a:r>
              <a:rPr lang="es-MX" sz="3200" dirty="0" smtClean="0">
                <a:solidFill>
                  <a:schemeClr val="accent2"/>
                </a:solidFill>
              </a:rPr>
              <a:t>Tanto en obras literarias como artísticas es la atención especial que se da a las costumbres típicas del país, región o cultura.</a:t>
            </a:r>
          </a:p>
        </p:txBody>
      </p:sp>
      <p:pic>
        <p:nvPicPr>
          <p:cNvPr id="10" name="Picture 2" descr="https://juanmuro52.files.wordpress.com/2010/11/img_0576.jpg"/>
          <p:cNvPicPr>
            <a:picLocks noChangeAspect="1" noChangeArrowheads="1"/>
          </p:cNvPicPr>
          <p:nvPr/>
        </p:nvPicPr>
        <p:blipFill>
          <a:blip r:embed="rId3" cstate="print"/>
          <a:srcRect/>
          <a:stretch>
            <a:fillRect/>
          </a:stretch>
        </p:blipFill>
        <p:spPr bwMode="auto">
          <a:xfrm>
            <a:off x="3580619" y="2993555"/>
            <a:ext cx="5030761" cy="3681333"/>
          </a:xfrm>
          <a:prstGeom prst="rect">
            <a:avLst/>
          </a:prstGeom>
          <a:noFill/>
        </p:spPr>
      </p:pic>
    </p:spTree>
    <p:extLst>
      <p:ext uri="{BB962C8B-B14F-4D97-AF65-F5344CB8AC3E}">
        <p14:creationId xmlns:p14="http://schemas.microsoft.com/office/powerpoint/2010/main" xmlns="" val="381430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732523" y="-9645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ángulo 8"/>
          <p:cNvSpPr/>
          <p:nvPr/>
        </p:nvSpPr>
        <p:spPr>
          <a:xfrm>
            <a:off x="5944830" y="487557"/>
            <a:ext cx="4966424" cy="923330"/>
          </a:xfrm>
          <a:prstGeom prst="rect">
            <a:avLst/>
          </a:prstGeom>
        </p:spPr>
        <p:txBody>
          <a:bodyPr wrap="none">
            <a:spAutoFit/>
          </a:bodyPr>
          <a:lstStyle/>
          <a:p>
            <a:r>
              <a:rPr lang="es-MX" sz="5400" dirty="0" smtClean="0">
                <a:solidFill>
                  <a:srgbClr val="FF0000"/>
                </a:solidFill>
              </a:rPr>
              <a:t>Costumbrismo</a:t>
            </a:r>
            <a:endParaRPr lang="es-MX" sz="5400" dirty="0">
              <a:solidFill>
                <a:srgbClr val="FF0000"/>
              </a:solidFill>
            </a:endParaRPr>
          </a:p>
        </p:txBody>
      </p:sp>
      <p:sp>
        <p:nvSpPr>
          <p:cNvPr id="10" name="Rectángulo 9"/>
          <p:cNvSpPr/>
          <p:nvPr/>
        </p:nvSpPr>
        <p:spPr>
          <a:xfrm>
            <a:off x="3974123" y="1648390"/>
            <a:ext cx="4624754" cy="4031873"/>
          </a:xfrm>
          <a:prstGeom prst="rect">
            <a:avLst/>
          </a:prstGeom>
        </p:spPr>
        <p:txBody>
          <a:bodyPr wrap="square">
            <a:spAutoFit/>
          </a:bodyPr>
          <a:lstStyle/>
          <a:p>
            <a:pPr algn="just"/>
            <a:r>
              <a:rPr lang="es-MX" sz="3200" dirty="0" smtClean="0">
                <a:solidFill>
                  <a:schemeClr val="accent2"/>
                </a:solidFill>
              </a:rPr>
              <a:t>Surge en México con dos hechos cruciales.</a:t>
            </a:r>
          </a:p>
          <a:p>
            <a:pPr lvl="1" algn="just"/>
            <a:r>
              <a:rPr lang="es-MX" sz="3200" dirty="0" smtClean="0">
                <a:solidFill>
                  <a:schemeClr val="accent2"/>
                </a:solidFill>
              </a:rPr>
              <a:t>Sociedad en transformación (Político-ciudadana).</a:t>
            </a:r>
          </a:p>
          <a:p>
            <a:pPr lvl="1" algn="just"/>
            <a:r>
              <a:rPr lang="es-MX" sz="3200" dirty="0" smtClean="0">
                <a:solidFill>
                  <a:schemeClr val="accent2"/>
                </a:solidFill>
              </a:rPr>
              <a:t>Desarrollo del periódico</a:t>
            </a:r>
            <a:endParaRPr lang="es-MX" sz="3200" dirty="0">
              <a:solidFill>
                <a:schemeClr val="accent2"/>
              </a:solidFill>
            </a:endParaRPr>
          </a:p>
        </p:txBody>
      </p:sp>
      <p:pic>
        <p:nvPicPr>
          <p:cNvPr id="11" name="Picture 4" descr="http://1.bp.blogspot.com/-8gLr18cd2qs/ToEkdXaU-KI/AAAAAAAAAE4/4VACZyl8SLI/s1600/imparcial.png"/>
          <p:cNvPicPr>
            <a:picLocks noChangeAspect="1" noChangeArrowheads="1"/>
          </p:cNvPicPr>
          <p:nvPr/>
        </p:nvPicPr>
        <p:blipFill>
          <a:blip r:embed="rId3" cstate="print"/>
          <a:srcRect/>
          <a:stretch>
            <a:fillRect/>
          </a:stretch>
        </p:blipFill>
        <p:spPr bwMode="auto">
          <a:xfrm>
            <a:off x="8990895" y="1892290"/>
            <a:ext cx="2209655" cy="3383248"/>
          </a:xfrm>
          <a:prstGeom prst="rect">
            <a:avLst/>
          </a:prstGeom>
          <a:noFill/>
        </p:spPr>
      </p:pic>
      <p:pic>
        <p:nvPicPr>
          <p:cNvPr id="12" name="Picture 2" descr="http://1.bp.blogspot.com/-K-dG7DnLxmM/TrMXzeO4GZI/AAAAAAAAABI/UzECpVDYkTg/s1600/ahuizote2.jpg"/>
          <p:cNvPicPr>
            <a:picLocks noChangeAspect="1" noChangeArrowheads="1"/>
          </p:cNvPicPr>
          <p:nvPr/>
        </p:nvPicPr>
        <p:blipFill>
          <a:blip r:embed="rId4" cstate="print"/>
          <a:srcRect/>
          <a:stretch>
            <a:fillRect/>
          </a:stretch>
        </p:blipFill>
        <p:spPr bwMode="auto">
          <a:xfrm>
            <a:off x="749015" y="1618424"/>
            <a:ext cx="2770912" cy="4246725"/>
          </a:xfrm>
          <a:prstGeom prst="rect">
            <a:avLst/>
          </a:prstGeom>
          <a:noFill/>
        </p:spPr>
      </p:pic>
    </p:spTree>
    <p:extLst>
      <p:ext uri="{BB962C8B-B14F-4D97-AF65-F5344CB8AC3E}">
        <p14:creationId xmlns:p14="http://schemas.microsoft.com/office/powerpoint/2010/main" xmlns="" val="1941458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5808785" y="451975"/>
            <a:ext cx="4966424" cy="923330"/>
          </a:xfrm>
          <a:prstGeom prst="rect">
            <a:avLst/>
          </a:prstGeom>
        </p:spPr>
        <p:txBody>
          <a:bodyPr wrap="none">
            <a:spAutoFit/>
          </a:bodyPr>
          <a:lstStyle/>
          <a:p>
            <a:r>
              <a:rPr lang="es-MX" sz="5400" dirty="0" smtClean="0">
                <a:solidFill>
                  <a:srgbClr val="FF0000"/>
                </a:solidFill>
              </a:rPr>
              <a:t>Costumbrismo</a:t>
            </a:r>
            <a:endParaRPr lang="es-MX" sz="5400" dirty="0">
              <a:solidFill>
                <a:srgbClr val="FF0000"/>
              </a:solidFill>
            </a:endParaRPr>
          </a:p>
        </p:txBody>
      </p:sp>
      <p:sp>
        <p:nvSpPr>
          <p:cNvPr id="9" name="Rectángulo 8"/>
          <p:cNvSpPr/>
          <p:nvPr/>
        </p:nvSpPr>
        <p:spPr>
          <a:xfrm>
            <a:off x="814755" y="1720713"/>
            <a:ext cx="10820400" cy="1077218"/>
          </a:xfrm>
          <a:prstGeom prst="rect">
            <a:avLst/>
          </a:prstGeom>
        </p:spPr>
        <p:txBody>
          <a:bodyPr wrap="square">
            <a:spAutoFit/>
          </a:bodyPr>
          <a:lstStyle/>
          <a:p>
            <a:pPr algn="just"/>
            <a:r>
              <a:rPr lang="es-MX" sz="3200" dirty="0" smtClean="0">
                <a:solidFill>
                  <a:schemeClr val="accent2"/>
                </a:solidFill>
              </a:rPr>
              <a:t>Se limita a la descripción casi pictórica, de la vida cotidiana.</a:t>
            </a:r>
          </a:p>
        </p:txBody>
      </p:sp>
      <p:pic>
        <p:nvPicPr>
          <p:cNvPr id="10" name="Picture 2" descr="https://sites.google.com/site/isaiaschilac/_/rsrc/1358523182573/neoclasico/3/realismo.jpg"/>
          <p:cNvPicPr>
            <a:picLocks noChangeAspect="1" noChangeArrowheads="1"/>
          </p:cNvPicPr>
          <p:nvPr/>
        </p:nvPicPr>
        <p:blipFill>
          <a:blip r:embed="rId3" cstate="print"/>
          <a:srcRect/>
          <a:stretch>
            <a:fillRect/>
          </a:stretch>
        </p:blipFill>
        <p:spPr bwMode="auto">
          <a:xfrm>
            <a:off x="3687180" y="2833225"/>
            <a:ext cx="4800053" cy="3522619"/>
          </a:xfrm>
          <a:prstGeom prst="rect">
            <a:avLst/>
          </a:prstGeom>
          <a:noFill/>
        </p:spPr>
      </p:pic>
    </p:spTree>
    <p:extLst>
      <p:ext uri="{BB962C8B-B14F-4D97-AF65-F5344CB8AC3E}">
        <p14:creationId xmlns:p14="http://schemas.microsoft.com/office/powerpoint/2010/main" xmlns="" val="406851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49"/>
          <a:stretch/>
        </p:blipFill>
        <p:spPr bwMode="auto">
          <a:xfrm>
            <a:off x="-17585" y="-1"/>
            <a:ext cx="12209585"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615" b="22222"/>
          <a:stretch/>
        </p:blipFill>
        <p:spPr bwMode="auto">
          <a:xfrm rot="16200000">
            <a:off x="3580123" y="-1116977"/>
            <a:ext cx="5209609" cy="107403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866" t="25983" r="25384" b="43761"/>
          <a:stretch/>
        </p:blipFill>
        <p:spPr bwMode="auto">
          <a:xfrm>
            <a:off x="363415" y="322364"/>
            <a:ext cx="2532185" cy="8840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images.slideplayer.es/27/9011266/slides/slide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98" t="77009" r="4440" b="1966"/>
          <a:stretch/>
        </p:blipFill>
        <p:spPr bwMode="auto">
          <a:xfrm>
            <a:off x="9794631" y="5367038"/>
            <a:ext cx="2233246" cy="12936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ángulo 7"/>
          <p:cNvSpPr/>
          <p:nvPr/>
        </p:nvSpPr>
        <p:spPr>
          <a:xfrm>
            <a:off x="5944830" y="536480"/>
            <a:ext cx="4966424" cy="923330"/>
          </a:xfrm>
          <a:prstGeom prst="rect">
            <a:avLst/>
          </a:prstGeom>
        </p:spPr>
        <p:txBody>
          <a:bodyPr wrap="none">
            <a:spAutoFit/>
          </a:bodyPr>
          <a:lstStyle/>
          <a:p>
            <a:r>
              <a:rPr lang="es-MX" sz="5400" dirty="0" smtClean="0">
                <a:solidFill>
                  <a:srgbClr val="FF0000"/>
                </a:solidFill>
              </a:rPr>
              <a:t>Costumbrismo</a:t>
            </a:r>
            <a:endParaRPr lang="es-MX" sz="5400" dirty="0">
              <a:solidFill>
                <a:srgbClr val="FF0000"/>
              </a:solidFill>
            </a:endParaRPr>
          </a:p>
        </p:txBody>
      </p:sp>
      <p:sp>
        <p:nvSpPr>
          <p:cNvPr id="9" name="Rectángulo 8"/>
          <p:cNvSpPr/>
          <p:nvPr/>
        </p:nvSpPr>
        <p:spPr>
          <a:xfrm>
            <a:off x="814755" y="1638295"/>
            <a:ext cx="6096000" cy="3539430"/>
          </a:xfrm>
          <a:prstGeom prst="rect">
            <a:avLst/>
          </a:prstGeom>
        </p:spPr>
        <p:txBody>
          <a:bodyPr>
            <a:spAutoFit/>
          </a:bodyPr>
          <a:lstStyle/>
          <a:p>
            <a:pPr algn="just"/>
            <a:r>
              <a:rPr lang="es-MX" sz="3200" dirty="0" smtClean="0">
                <a:solidFill>
                  <a:schemeClr val="accent2"/>
                </a:solidFill>
              </a:rPr>
              <a:t>Elementos internos:</a:t>
            </a:r>
          </a:p>
          <a:p>
            <a:pPr lvl="1" algn="just"/>
            <a:r>
              <a:rPr lang="es-MX" sz="3200" dirty="0" smtClean="0">
                <a:solidFill>
                  <a:schemeClr val="accent2"/>
                </a:solidFill>
              </a:rPr>
              <a:t>Obras de la colonia que manejaron asuntos cotidianos.</a:t>
            </a:r>
          </a:p>
          <a:p>
            <a:pPr algn="just"/>
            <a:r>
              <a:rPr lang="es-MX" sz="3200" dirty="0" smtClean="0">
                <a:solidFill>
                  <a:schemeClr val="accent2"/>
                </a:solidFill>
              </a:rPr>
              <a:t>Influencia externa:</a:t>
            </a:r>
          </a:p>
          <a:p>
            <a:pPr lvl="1" algn="just"/>
            <a:r>
              <a:rPr lang="es-MX" sz="3200" dirty="0" smtClean="0">
                <a:solidFill>
                  <a:schemeClr val="accent2"/>
                </a:solidFill>
              </a:rPr>
              <a:t>Publicaciones extranjeras que arribaron al país.</a:t>
            </a:r>
            <a:endParaRPr lang="es-MX" sz="3200" dirty="0">
              <a:solidFill>
                <a:schemeClr val="accent2"/>
              </a:solidFill>
            </a:endParaRPr>
          </a:p>
        </p:txBody>
      </p:sp>
      <p:pic>
        <p:nvPicPr>
          <p:cNvPr id="10" name="Picture 2" descr="http://portalacademico.cch.unam.mx/materiales/al/cont/hist/mex/mex1/histMexU4OA04/img/HM1u4oa4p1.png"/>
          <p:cNvPicPr>
            <a:picLocks noChangeAspect="1" noChangeArrowheads="1"/>
          </p:cNvPicPr>
          <p:nvPr/>
        </p:nvPicPr>
        <p:blipFill>
          <a:blip r:embed="rId3" cstate="print"/>
          <a:srcRect/>
          <a:stretch>
            <a:fillRect/>
          </a:stretch>
        </p:blipFill>
        <p:spPr bwMode="auto">
          <a:xfrm>
            <a:off x="7743095" y="1658530"/>
            <a:ext cx="3464168" cy="3614218"/>
          </a:xfrm>
          <a:prstGeom prst="rect">
            <a:avLst/>
          </a:prstGeom>
          <a:noFill/>
        </p:spPr>
      </p:pic>
    </p:spTree>
    <p:extLst>
      <p:ext uri="{BB962C8B-B14F-4D97-AF65-F5344CB8AC3E}">
        <p14:creationId xmlns:p14="http://schemas.microsoft.com/office/powerpoint/2010/main" xmlns="" val="4196715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Estela de condensación</Template>
  <TotalTime>46</TotalTime>
  <Words>752</Words>
  <Application>Microsoft Office PowerPoint</Application>
  <PresentationFormat>Personalizado</PresentationFormat>
  <Paragraphs>77</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Estela de condensación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CHAVARRIA</dc:creator>
  <cp:lastModifiedBy>Alumno</cp:lastModifiedBy>
  <cp:revision>7</cp:revision>
  <dcterms:created xsi:type="dcterms:W3CDTF">2016-05-19T07:46:19Z</dcterms:created>
  <dcterms:modified xsi:type="dcterms:W3CDTF">2016-05-19T19:04:33Z</dcterms:modified>
</cp:coreProperties>
</file>