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3"/>
  </p:notesMasterIdLst>
  <p:sldIdLst>
    <p:sldId id="256" r:id="rId2"/>
    <p:sldId id="258" r:id="rId3"/>
    <p:sldId id="259" r:id="rId4"/>
    <p:sldId id="260" r:id="rId5"/>
    <p:sldId id="261" r:id="rId6"/>
    <p:sldId id="262" r:id="rId7"/>
    <p:sldId id="263" r:id="rId8"/>
    <p:sldId id="347"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CD38A4-E0F2-47C5-9CAF-780DB91724D1}" type="doc">
      <dgm:prSet loTypeId="urn:microsoft.com/office/officeart/2005/8/layout/hierarchy4" loCatId="hierarchy" qsTypeId="urn:microsoft.com/office/officeart/2005/8/quickstyle/3d3" qsCatId="3D" csTypeId="urn:microsoft.com/office/officeart/2005/8/colors/colorful1" csCatId="colorful" phldr="1"/>
      <dgm:spPr/>
      <dgm:t>
        <a:bodyPr/>
        <a:lstStyle/>
        <a:p>
          <a:endParaRPr lang="es-MX"/>
        </a:p>
      </dgm:t>
    </dgm:pt>
    <dgm:pt modelId="{A6F26AC0-078E-4EFD-8FB2-9E5AB0B2F950}">
      <dgm:prSet phldrT="[Texto]" custT="1"/>
      <dgm:spPr/>
      <dgm:t>
        <a:bodyPr/>
        <a:lstStyle/>
        <a:p>
          <a:r>
            <a:rPr lang="es-MX" sz="4000" b="1" dirty="0" smtClean="0"/>
            <a:t>Estado-Nación</a:t>
          </a:r>
          <a:endParaRPr lang="es-MX" sz="4000" b="1" dirty="0"/>
        </a:p>
      </dgm:t>
    </dgm:pt>
    <dgm:pt modelId="{5F0AF248-CAC9-4D61-9DC1-346A3931DC7A}" type="parTrans" cxnId="{99130ADC-FF74-4C8E-9E59-E8D4C1794292}">
      <dgm:prSet/>
      <dgm:spPr/>
      <dgm:t>
        <a:bodyPr/>
        <a:lstStyle/>
        <a:p>
          <a:endParaRPr lang="es-MX" sz="3600"/>
        </a:p>
      </dgm:t>
    </dgm:pt>
    <dgm:pt modelId="{870061E1-C826-4D82-8FF3-E25CA0622D79}" type="sibTrans" cxnId="{99130ADC-FF74-4C8E-9E59-E8D4C1794292}">
      <dgm:prSet/>
      <dgm:spPr/>
      <dgm:t>
        <a:bodyPr/>
        <a:lstStyle/>
        <a:p>
          <a:endParaRPr lang="es-MX" sz="3600"/>
        </a:p>
      </dgm:t>
    </dgm:pt>
    <dgm:pt modelId="{611D407D-12AD-426A-A650-4725FFD91598}">
      <dgm:prSet phldrT="[Texto]" custT="1"/>
      <dgm:spPr/>
      <dgm:t>
        <a:bodyPr/>
        <a:lstStyle/>
        <a:p>
          <a:r>
            <a:rPr lang="es-MX" sz="3600" b="1" dirty="0" smtClean="0"/>
            <a:t>Antecedentes</a:t>
          </a:r>
          <a:endParaRPr lang="es-MX" sz="3600" b="1" dirty="0"/>
        </a:p>
      </dgm:t>
    </dgm:pt>
    <dgm:pt modelId="{D134600B-3813-460A-AB5F-2226BC587827}" type="parTrans" cxnId="{CD32D438-1E60-4226-A9FD-F264E8E1E10D}">
      <dgm:prSet/>
      <dgm:spPr/>
      <dgm:t>
        <a:bodyPr/>
        <a:lstStyle/>
        <a:p>
          <a:endParaRPr lang="es-MX" sz="3600"/>
        </a:p>
      </dgm:t>
    </dgm:pt>
    <dgm:pt modelId="{CD9766EC-893F-4BC5-8F5F-DDEF13A6F558}" type="sibTrans" cxnId="{CD32D438-1E60-4226-A9FD-F264E8E1E10D}">
      <dgm:prSet/>
      <dgm:spPr/>
      <dgm:t>
        <a:bodyPr/>
        <a:lstStyle/>
        <a:p>
          <a:endParaRPr lang="es-MX" sz="3600"/>
        </a:p>
      </dgm:t>
    </dgm:pt>
    <dgm:pt modelId="{D1232EF1-FACB-4076-8880-60843F9F7A45}">
      <dgm:prSet phldrT="[Texto]" custT="1"/>
      <dgm:spPr/>
      <dgm:t>
        <a:bodyPr/>
        <a:lstStyle/>
        <a:p>
          <a:r>
            <a:rPr lang="es-MX" sz="3600" b="1" dirty="0" smtClean="0"/>
            <a:t>Generalidades</a:t>
          </a:r>
          <a:endParaRPr lang="es-MX" sz="3600" b="1" dirty="0"/>
        </a:p>
      </dgm:t>
    </dgm:pt>
    <dgm:pt modelId="{0B829C33-3F03-40AB-8ED4-3B19274D3654}" type="parTrans" cxnId="{0FD5FFF4-4D56-41C5-9579-4A84C16ADB2C}">
      <dgm:prSet/>
      <dgm:spPr/>
      <dgm:t>
        <a:bodyPr/>
        <a:lstStyle/>
        <a:p>
          <a:endParaRPr lang="es-MX" sz="3600"/>
        </a:p>
      </dgm:t>
    </dgm:pt>
    <dgm:pt modelId="{D80FCFC3-559D-4848-87EB-6BB3D24D104E}" type="sibTrans" cxnId="{0FD5FFF4-4D56-41C5-9579-4A84C16ADB2C}">
      <dgm:prSet/>
      <dgm:spPr/>
      <dgm:t>
        <a:bodyPr/>
        <a:lstStyle/>
        <a:p>
          <a:endParaRPr lang="es-MX" sz="3600"/>
        </a:p>
      </dgm:t>
    </dgm:pt>
    <dgm:pt modelId="{662E03EB-6B2B-40F3-BA87-A0F385B9770C}">
      <dgm:prSet custT="1"/>
      <dgm:spPr/>
      <dgm:t>
        <a:bodyPr/>
        <a:lstStyle/>
        <a:p>
          <a:r>
            <a:rPr lang="es-MX" sz="4000" b="1" dirty="0" smtClean="0"/>
            <a:t>Estado de Derecho</a:t>
          </a:r>
          <a:endParaRPr lang="es-MX" sz="4000" b="1" dirty="0"/>
        </a:p>
      </dgm:t>
    </dgm:pt>
    <dgm:pt modelId="{A3A278AA-E44C-4741-8F8B-6F7F87DDE6BE}" type="parTrans" cxnId="{C2E71AFA-BE3E-41E8-B4EB-C4E0307D9605}">
      <dgm:prSet/>
      <dgm:spPr/>
      <dgm:t>
        <a:bodyPr/>
        <a:lstStyle/>
        <a:p>
          <a:endParaRPr lang="es-MX" sz="3600"/>
        </a:p>
      </dgm:t>
    </dgm:pt>
    <dgm:pt modelId="{6F531CC5-DAC1-48BB-B20C-24D960D9B168}" type="sibTrans" cxnId="{C2E71AFA-BE3E-41E8-B4EB-C4E0307D9605}">
      <dgm:prSet/>
      <dgm:spPr/>
      <dgm:t>
        <a:bodyPr/>
        <a:lstStyle/>
        <a:p>
          <a:endParaRPr lang="es-MX" sz="3600"/>
        </a:p>
      </dgm:t>
    </dgm:pt>
    <dgm:pt modelId="{6B868362-81B3-4024-B489-357AFFA1D30E}">
      <dgm:prSet custT="1"/>
      <dgm:spPr/>
      <dgm:t>
        <a:bodyPr/>
        <a:lstStyle/>
        <a:p>
          <a:r>
            <a:rPr lang="es-MX" sz="4000" b="1" dirty="0" smtClean="0"/>
            <a:t>Estado mexicano</a:t>
          </a:r>
          <a:endParaRPr lang="es-MX" sz="4000" b="1" dirty="0"/>
        </a:p>
      </dgm:t>
    </dgm:pt>
    <dgm:pt modelId="{BE3A8F6B-7752-4EB0-8AA6-621202F33289}" type="parTrans" cxnId="{C40B67A0-CADE-44AE-A08F-A107485D47A3}">
      <dgm:prSet/>
      <dgm:spPr/>
      <dgm:t>
        <a:bodyPr/>
        <a:lstStyle/>
        <a:p>
          <a:endParaRPr lang="es-MX" sz="3600"/>
        </a:p>
      </dgm:t>
    </dgm:pt>
    <dgm:pt modelId="{6F58DEE7-134B-4DE8-8F30-BC5BAFF2A4E3}" type="sibTrans" cxnId="{C40B67A0-CADE-44AE-A08F-A107485D47A3}">
      <dgm:prSet/>
      <dgm:spPr/>
      <dgm:t>
        <a:bodyPr/>
        <a:lstStyle/>
        <a:p>
          <a:endParaRPr lang="es-MX" sz="3600"/>
        </a:p>
      </dgm:t>
    </dgm:pt>
    <dgm:pt modelId="{B7C2BEC7-2140-4B30-A765-E82BBF02B409}" type="pres">
      <dgm:prSet presAssocID="{DFCD38A4-E0F2-47C5-9CAF-780DB91724D1}" presName="Name0" presStyleCnt="0">
        <dgm:presLayoutVars>
          <dgm:chPref val="1"/>
          <dgm:dir/>
          <dgm:animOne val="branch"/>
          <dgm:animLvl val="lvl"/>
          <dgm:resizeHandles/>
        </dgm:presLayoutVars>
      </dgm:prSet>
      <dgm:spPr/>
      <dgm:t>
        <a:bodyPr/>
        <a:lstStyle/>
        <a:p>
          <a:endParaRPr lang="es-MX"/>
        </a:p>
      </dgm:t>
    </dgm:pt>
    <dgm:pt modelId="{65655A28-EFE4-4664-A70F-6EB0DCACEA37}" type="pres">
      <dgm:prSet presAssocID="{A6F26AC0-078E-4EFD-8FB2-9E5AB0B2F950}" presName="vertOne" presStyleCnt="0"/>
      <dgm:spPr/>
      <dgm:t>
        <a:bodyPr/>
        <a:lstStyle/>
        <a:p>
          <a:endParaRPr lang="es-MX"/>
        </a:p>
      </dgm:t>
    </dgm:pt>
    <dgm:pt modelId="{3DC9AC86-3020-4C37-9000-6D28E8F1B311}" type="pres">
      <dgm:prSet presAssocID="{A6F26AC0-078E-4EFD-8FB2-9E5AB0B2F950}" presName="txOne" presStyleLbl="node0" presStyleIdx="0" presStyleCnt="1" custLinFactNeighborX="-1214" custLinFactNeighborY="-647">
        <dgm:presLayoutVars>
          <dgm:chPref val="3"/>
        </dgm:presLayoutVars>
      </dgm:prSet>
      <dgm:spPr/>
      <dgm:t>
        <a:bodyPr/>
        <a:lstStyle/>
        <a:p>
          <a:endParaRPr lang="es-MX"/>
        </a:p>
      </dgm:t>
    </dgm:pt>
    <dgm:pt modelId="{7F627BCD-9BAD-46C9-90A4-6DCF5ADA03E3}" type="pres">
      <dgm:prSet presAssocID="{A6F26AC0-078E-4EFD-8FB2-9E5AB0B2F950}" presName="parTransOne" presStyleCnt="0"/>
      <dgm:spPr/>
      <dgm:t>
        <a:bodyPr/>
        <a:lstStyle/>
        <a:p>
          <a:endParaRPr lang="es-MX"/>
        </a:p>
      </dgm:t>
    </dgm:pt>
    <dgm:pt modelId="{F3908324-D916-4512-B391-B1481C446E40}" type="pres">
      <dgm:prSet presAssocID="{A6F26AC0-078E-4EFD-8FB2-9E5AB0B2F950}" presName="horzOne" presStyleCnt="0"/>
      <dgm:spPr/>
      <dgm:t>
        <a:bodyPr/>
        <a:lstStyle/>
        <a:p>
          <a:endParaRPr lang="es-MX"/>
        </a:p>
      </dgm:t>
    </dgm:pt>
    <dgm:pt modelId="{A61801BD-D66F-4E14-BF9A-105E2EE6381B}" type="pres">
      <dgm:prSet presAssocID="{611D407D-12AD-426A-A650-4725FFD91598}" presName="vertTwo" presStyleCnt="0"/>
      <dgm:spPr/>
      <dgm:t>
        <a:bodyPr/>
        <a:lstStyle/>
        <a:p>
          <a:endParaRPr lang="es-MX"/>
        </a:p>
      </dgm:t>
    </dgm:pt>
    <dgm:pt modelId="{3FB2150A-53EA-423C-9CD7-EE5BEE8F4998}" type="pres">
      <dgm:prSet presAssocID="{611D407D-12AD-426A-A650-4725FFD91598}" presName="txTwo" presStyleLbl="node2" presStyleIdx="0" presStyleCnt="4">
        <dgm:presLayoutVars>
          <dgm:chPref val="3"/>
        </dgm:presLayoutVars>
      </dgm:prSet>
      <dgm:spPr/>
      <dgm:t>
        <a:bodyPr/>
        <a:lstStyle/>
        <a:p>
          <a:endParaRPr lang="es-MX"/>
        </a:p>
      </dgm:t>
    </dgm:pt>
    <dgm:pt modelId="{9A09F224-7641-482F-A70A-6CDA7F7D7A61}" type="pres">
      <dgm:prSet presAssocID="{611D407D-12AD-426A-A650-4725FFD91598}" presName="horzTwo" presStyleCnt="0"/>
      <dgm:spPr/>
      <dgm:t>
        <a:bodyPr/>
        <a:lstStyle/>
        <a:p>
          <a:endParaRPr lang="es-MX"/>
        </a:p>
      </dgm:t>
    </dgm:pt>
    <dgm:pt modelId="{74DDEC85-16A2-4810-8F39-2B86661BA710}" type="pres">
      <dgm:prSet presAssocID="{CD9766EC-893F-4BC5-8F5F-DDEF13A6F558}" presName="sibSpaceTwo" presStyleCnt="0"/>
      <dgm:spPr/>
      <dgm:t>
        <a:bodyPr/>
        <a:lstStyle/>
        <a:p>
          <a:endParaRPr lang="es-MX"/>
        </a:p>
      </dgm:t>
    </dgm:pt>
    <dgm:pt modelId="{5999832B-CE8D-4146-8FB5-B6CE45A9E160}" type="pres">
      <dgm:prSet presAssocID="{D1232EF1-FACB-4076-8880-60843F9F7A45}" presName="vertTwo" presStyleCnt="0"/>
      <dgm:spPr/>
      <dgm:t>
        <a:bodyPr/>
        <a:lstStyle/>
        <a:p>
          <a:endParaRPr lang="es-MX"/>
        </a:p>
      </dgm:t>
    </dgm:pt>
    <dgm:pt modelId="{2F3A9EB1-ADDD-4B5D-955D-641986660486}" type="pres">
      <dgm:prSet presAssocID="{D1232EF1-FACB-4076-8880-60843F9F7A45}" presName="txTwo" presStyleLbl="node2" presStyleIdx="1" presStyleCnt="4">
        <dgm:presLayoutVars>
          <dgm:chPref val="3"/>
        </dgm:presLayoutVars>
      </dgm:prSet>
      <dgm:spPr/>
      <dgm:t>
        <a:bodyPr/>
        <a:lstStyle/>
        <a:p>
          <a:endParaRPr lang="es-MX"/>
        </a:p>
      </dgm:t>
    </dgm:pt>
    <dgm:pt modelId="{7CB71019-20F8-4043-A0EB-A60088ABA58D}" type="pres">
      <dgm:prSet presAssocID="{D1232EF1-FACB-4076-8880-60843F9F7A45}" presName="horzTwo" presStyleCnt="0"/>
      <dgm:spPr/>
      <dgm:t>
        <a:bodyPr/>
        <a:lstStyle/>
        <a:p>
          <a:endParaRPr lang="es-MX"/>
        </a:p>
      </dgm:t>
    </dgm:pt>
    <dgm:pt modelId="{D83BA206-52BE-43C8-8696-13B5243CA120}" type="pres">
      <dgm:prSet presAssocID="{D80FCFC3-559D-4848-87EB-6BB3D24D104E}" presName="sibSpaceTwo" presStyleCnt="0"/>
      <dgm:spPr/>
      <dgm:t>
        <a:bodyPr/>
        <a:lstStyle/>
        <a:p>
          <a:endParaRPr lang="es-MX"/>
        </a:p>
      </dgm:t>
    </dgm:pt>
    <dgm:pt modelId="{F39364A4-918C-4C20-806C-948B9A4CABF1}" type="pres">
      <dgm:prSet presAssocID="{662E03EB-6B2B-40F3-BA87-A0F385B9770C}" presName="vertTwo" presStyleCnt="0"/>
      <dgm:spPr/>
      <dgm:t>
        <a:bodyPr/>
        <a:lstStyle/>
        <a:p>
          <a:endParaRPr lang="es-MX"/>
        </a:p>
      </dgm:t>
    </dgm:pt>
    <dgm:pt modelId="{0035FD0A-A536-47C5-9838-D2AB89023089}" type="pres">
      <dgm:prSet presAssocID="{662E03EB-6B2B-40F3-BA87-A0F385B9770C}" presName="txTwo" presStyleLbl="node2" presStyleIdx="2" presStyleCnt="4">
        <dgm:presLayoutVars>
          <dgm:chPref val="3"/>
        </dgm:presLayoutVars>
      </dgm:prSet>
      <dgm:spPr/>
      <dgm:t>
        <a:bodyPr/>
        <a:lstStyle/>
        <a:p>
          <a:endParaRPr lang="es-MX"/>
        </a:p>
      </dgm:t>
    </dgm:pt>
    <dgm:pt modelId="{71F733B3-58A2-42CE-A878-AB0275CADA2C}" type="pres">
      <dgm:prSet presAssocID="{662E03EB-6B2B-40F3-BA87-A0F385B9770C}" presName="horzTwo" presStyleCnt="0"/>
      <dgm:spPr/>
      <dgm:t>
        <a:bodyPr/>
        <a:lstStyle/>
        <a:p>
          <a:endParaRPr lang="es-MX"/>
        </a:p>
      </dgm:t>
    </dgm:pt>
    <dgm:pt modelId="{8AFE2E43-1763-4AF8-9204-82DE5E6DC897}" type="pres">
      <dgm:prSet presAssocID="{6F531CC5-DAC1-48BB-B20C-24D960D9B168}" presName="sibSpaceTwo" presStyleCnt="0"/>
      <dgm:spPr/>
      <dgm:t>
        <a:bodyPr/>
        <a:lstStyle/>
        <a:p>
          <a:endParaRPr lang="es-MX"/>
        </a:p>
      </dgm:t>
    </dgm:pt>
    <dgm:pt modelId="{84C43D99-DFD9-40B9-AB70-98C477F01E21}" type="pres">
      <dgm:prSet presAssocID="{6B868362-81B3-4024-B489-357AFFA1D30E}" presName="vertTwo" presStyleCnt="0"/>
      <dgm:spPr/>
      <dgm:t>
        <a:bodyPr/>
        <a:lstStyle/>
        <a:p>
          <a:endParaRPr lang="es-MX"/>
        </a:p>
      </dgm:t>
    </dgm:pt>
    <dgm:pt modelId="{AC190727-1B80-46F4-B70C-59AAA0235129}" type="pres">
      <dgm:prSet presAssocID="{6B868362-81B3-4024-B489-357AFFA1D30E}" presName="txTwo" presStyleLbl="node2" presStyleIdx="3" presStyleCnt="4">
        <dgm:presLayoutVars>
          <dgm:chPref val="3"/>
        </dgm:presLayoutVars>
      </dgm:prSet>
      <dgm:spPr/>
      <dgm:t>
        <a:bodyPr/>
        <a:lstStyle/>
        <a:p>
          <a:endParaRPr lang="es-MX"/>
        </a:p>
      </dgm:t>
    </dgm:pt>
    <dgm:pt modelId="{192AACCD-D18E-4284-AF45-7353EB1F00DE}" type="pres">
      <dgm:prSet presAssocID="{6B868362-81B3-4024-B489-357AFFA1D30E}" presName="horzTwo" presStyleCnt="0"/>
      <dgm:spPr/>
      <dgm:t>
        <a:bodyPr/>
        <a:lstStyle/>
        <a:p>
          <a:endParaRPr lang="es-MX"/>
        </a:p>
      </dgm:t>
    </dgm:pt>
  </dgm:ptLst>
  <dgm:cxnLst>
    <dgm:cxn modelId="{C2E71AFA-BE3E-41E8-B4EB-C4E0307D9605}" srcId="{A6F26AC0-078E-4EFD-8FB2-9E5AB0B2F950}" destId="{662E03EB-6B2B-40F3-BA87-A0F385B9770C}" srcOrd="2" destOrd="0" parTransId="{A3A278AA-E44C-4741-8F8B-6F7F87DDE6BE}" sibTransId="{6F531CC5-DAC1-48BB-B20C-24D960D9B168}"/>
    <dgm:cxn modelId="{C1B16D1B-845E-4A57-AFFF-29A029A92E9F}" type="presOf" srcId="{662E03EB-6B2B-40F3-BA87-A0F385B9770C}" destId="{0035FD0A-A536-47C5-9838-D2AB89023089}" srcOrd="0" destOrd="0" presId="urn:microsoft.com/office/officeart/2005/8/layout/hierarchy4"/>
    <dgm:cxn modelId="{9C8CD50B-06E5-42F4-9B56-08B17D4BCA39}" type="presOf" srcId="{6B868362-81B3-4024-B489-357AFFA1D30E}" destId="{AC190727-1B80-46F4-B70C-59AAA0235129}" srcOrd="0" destOrd="0" presId="urn:microsoft.com/office/officeart/2005/8/layout/hierarchy4"/>
    <dgm:cxn modelId="{C40B67A0-CADE-44AE-A08F-A107485D47A3}" srcId="{A6F26AC0-078E-4EFD-8FB2-9E5AB0B2F950}" destId="{6B868362-81B3-4024-B489-357AFFA1D30E}" srcOrd="3" destOrd="0" parTransId="{BE3A8F6B-7752-4EB0-8AA6-621202F33289}" sibTransId="{6F58DEE7-134B-4DE8-8F30-BC5BAFF2A4E3}"/>
    <dgm:cxn modelId="{17E5BBB4-A998-49FF-95CA-365635A3CFF3}" type="presOf" srcId="{611D407D-12AD-426A-A650-4725FFD91598}" destId="{3FB2150A-53EA-423C-9CD7-EE5BEE8F4998}" srcOrd="0" destOrd="0" presId="urn:microsoft.com/office/officeart/2005/8/layout/hierarchy4"/>
    <dgm:cxn modelId="{A1B77484-83C9-4CE4-B2B3-5C622FC6918A}" type="presOf" srcId="{DFCD38A4-E0F2-47C5-9CAF-780DB91724D1}" destId="{B7C2BEC7-2140-4B30-A765-E82BBF02B409}" srcOrd="0" destOrd="0" presId="urn:microsoft.com/office/officeart/2005/8/layout/hierarchy4"/>
    <dgm:cxn modelId="{91D4C2D8-BE3F-47F2-BB54-B4D145363D7F}" type="presOf" srcId="{D1232EF1-FACB-4076-8880-60843F9F7A45}" destId="{2F3A9EB1-ADDD-4B5D-955D-641986660486}" srcOrd="0" destOrd="0" presId="urn:microsoft.com/office/officeart/2005/8/layout/hierarchy4"/>
    <dgm:cxn modelId="{0FD5FFF4-4D56-41C5-9579-4A84C16ADB2C}" srcId="{A6F26AC0-078E-4EFD-8FB2-9E5AB0B2F950}" destId="{D1232EF1-FACB-4076-8880-60843F9F7A45}" srcOrd="1" destOrd="0" parTransId="{0B829C33-3F03-40AB-8ED4-3B19274D3654}" sibTransId="{D80FCFC3-559D-4848-87EB-6BB3D24D104E}"/>
    <dgm:cxn modelId="{7769B824-B7FB-4671-B4CA-4B0103032BA7}" type="presOf" srcId="{A6F26AC0-078E-4EFD-8FB2-9E5AB0B2F950}" destId="{3DC9AC86-3020-4C37-9000-6D28E8F1B311}" srcOrd="0" destOrd="0" presId="urn:microsoft.com/office/officeart/2005/8/layout/hierarchy4"/>
    <dgm:cxn modelId="{99130ADC-FF74-4C8E-9E59-E8D4C1794292}" srcId="{DFCD38A4-E0F2-47C5-9CAF-780DB91724D1}" destId="{A6F26AC0-078E-4EFD-8FB2-9E5AB0B2F950}" srcOrd="0" destOrd="0" parTransId="{5F0AF248-CAC9-4D61-9DC1-346A3931DC7A}" sibTransId="{870061E1-C826-4D82-8FF3-E25CA0622D79}"/>
    <dgm:cxn modelId="{CD32D438-1E60-4226-A9FD-F264E8E1E10D}" srcId="{A6F26AC0-078E-4EFD-8FB2-9E5AB0B2F950}" destId="{611D407D-12AD-426A-A650-4725FFD91598}" srcOrd="0" destOrd="0" parTransId="{D134600B-3813-460A-AB5F-2226BC587827}" sibTransId="{CD9766EC-893F-4BC5-8F5F-DDEF13A6F558}"/>
    <dgm:cxn modelId="{73F88E0F-5F2F-497E-8A76-68B72E885018}" type="presParOf" srcId="{B7C2BEC7-2140-4B30-A765-E82BBF02B409}" destId="{65655A28-EFE4-4664-A70F-6EB0DCACEA37}" srcOrd="0" destOrd="0" presId="urn:microsoft.com/office/officeart/2005/8/layout/hierarchy4"/>
    <dgm:cxn modelId="{6B6E1631-2C9D-4AD3-ABE1-DD0D8DD6B627}" type="presParOf" srcId="{65655A28-EFE4-4664-A70F-6EB0DCACEA37}" destId="{3DC9AC86-3020-4C37-9000-6D28E8F1B311}" srcOrd="0" destOrd="0" presId="urn:microsoft.com/office/officeart/2005/8/layout/hierarchy4"/>
    <dgm:cxn modelId="{AD655292-3089-461E-8491-95E866D9E792}" type="presParOf" srcId="{65655A28-EFE4-4664-A70F-6EB0DCACEA37}" destId="{7F627BCD-9BAD-46C9-90A4-6DCF5ADA03E3}" srcOrd="1" destOrd="0" presId="urn:microsoft.com/office/officeart/2005/8/layout/hierarchy4"/>
    <dgm:cxn modelId="{8D23DC1A-3D9F-4B8F-99A1-AE02668781B9}" type="presParOf" srcId="{65655A28-EFE4-4664-A70F-6EB0DCACEA37}" destId="{F3908324-D916-4512-B391-B1481C446E40}" srcOrd="2" destOrd="0" presId="urn:microsoft.com/office/officeart/2005/8/layout/hierarchy4"/>
    <dgm:cxn modelId="{F03CD84C-0EE3-4EF3-BBA5-13978884FBBD}" type="presParOf" srcId="{F3908324-D916-4512-B391-B1481C446E40}" destId="{A61801BD-D66F-4E14-BF9A-105E2EE6381B}" srcOrd="0" destOrd="0" presId="urn:microsoft.com/office/officeart/2005/8/layout/hierarchy4"/>
    <dgm:cxn modelId="{233EDFCE-B13F-4274-9B5B-8A2976135925}" type="presParOf" srcId="{A61801BD-D66F-4E14-BF9A-105E2EE6381B}" destId="{3FB2150A-53EA-423C-9CD7-EE5BEE8F4998}" srcOrd="0" destOrd="0" presId="urn:microsoft.com/office/officeart/2005/8/layout/hierarchy4"/>
    <dgm:cxn modelId="{1334EB91-BDBC-4E61-9978-1B006D14E213}" type="presParOf" srcId="{A61801BD-D66F-4E14-BF9A-105E2EE6381B}" destId="{9A09F224-7641-482F-A70A-6CDA7F7D7A61}" srcOrd="1" destOrd="0" presId="urn:microsoft.com/office/officeart/2005/8/layout/hierarchy4"/>
    <dgm:cxn modelId="{3E732EEB-0537-4FB4-9E07-881E05E4D616}" type="presParOf" srcId="{F3908324-D916-4512-B391-B1481C446E40}" destId="{74DDEC85-16A2-4810-8F39-2B86661BA710}" srcOrd="1" destOrd="0" presId="urn:microsoft.com/office/officeart/2005/8/layout/hierarchy4"/>
    <dgm:cxn modelId="{1891F788-D081-40D9-8AB4-7E53A879FDE8}" type="presParOf" srcId="{F3908324-D916-4512-B391-B1481C446E40}" destId="{5999832B-CE8D-4146-8FB5-B6CE45A9E160}" srcOrd="2" destOrd="0" presId="urn:microsoft.com/office/officeart/2005/8/layout/hierarchy4"/>
    <dgm:cxn modelId="{5885AA6F-4746-42B3-A8B6-9037D41090E1}" type="presParOf" srcId="{5999832B-CE8D-4146-8FB5-B6CE45A9E160}" destId="{2F3A9EB1-ADDD-4B5D-955D-641986660486}" srcOrd="0" destOrd="0" presId="urn:microsoft.com/office/officeart/2005/8/layout/hierarchy4"/>
    <dgm:cxn modelId="{FADEC667-9F86-493C-8337-C02C2F643259}" type="presParOf" srcId="{5999832B-CE8D-4146-8FB5-B6CE45A9E160}" destId="{7CB71019-20F8-4043-A0EB-A60088ABA58D}" srcOrd="1" destOrd="0" presId="urn:microsoft.com/office/officeart/2005/8/layout/hierarchy4"/>
    <dgm:cxn modelId="{E594050F-AED0-4D60-9012-99B0A664F277}" type="presParOf" srcId="{F3908324-D916-4512-B391-B1481C446E40}" destId="{D83BA206-52BE-43C8-8696-13B5243CA120}" srcOrd="3" destOrd="0" presId="urn:microsoft.com/office/officeart/2005/8/layout/hierarchy4"/>
    <dgm:cxn modelId="{3DAE55FF-155B-486E-9872-AC272A034E5D}" type="presParOf" srcId="{F3908324-D916-4512-B391-B1481C446E40}" destId="{F39364A4-918C-4C20-806C-948B9A4CABF1}" srcOrd="4" destOrd="0" presId="urn:microsoft.com/office/officeart/2005/8/layout/hierarchy4"/>
    <dgm:cxn modelId="{DCDE744D-3D3B-4F1F-A730-311EF42A3B8C}" type="presParOf" srcId="{F39364A4-918C-4C20-806C-948B9A4CABF1}" destId="{0035FD0A-A536-47C5-9838-D2AB89023089}" srcOrd="0" destOrd="0" presId="urn:microsoft.com/office/officeart/2005/8/layout/hierarchy4"/>
    <dgm:cxn modelId="{A4494271-8086-44BC-B988-6974B4DDA82E}" type="presParOf" srcId="{F39364A4-918C-4C20-806C-948B9A4CABF1}" destId="{71F733B3-58A2-42CE-A878-AB0275CADA2C}" srcOrd="1" destOrd="0" presId="urn:microsoft.com/office/officeart/2005/8/layout/hierarchy4"/>
    <dgm:cxn modelId="{3ECCD118-1E97-4554-9F29-3375434BE49F}" type="presParOf" srcId="{F3908324-D916-4512-B391-B1481C446E40}" destId="{8AFE2E43-1763-4AF8-9204-82DE5E6DC897}" srcOrd="5" destOrd="0" presId="urn:microsoft.com/office/officeart/2005/8/layout/hierarchy4"/>
    <dgm:cxn modelId="{72D5D3FE-59DB-4793-8B5F-826A2AF6D6DC}" type="presParOf" srcId="{F3908324-D916-4512-B391-B1481C446E40}" destId="{84C43D99-DFD9-40B9-AB70-98C477F01E21}" srcOrd="6" destOrd="0" presId="urn:microsoft.com/office/officeart/2005/8/layout/hierarchy4"/>
    <dgm:cxn modelId="{1BBC6FBD-EF2D-47F0-AE3E-6234F05D191A}" type="presParOf" srcId="{84C43D99-DFD9-40B9-AB70-98C477F01E21}" destId="{AC190727-1B80-46F4-B70C-59AAA0235129}" srcOrd="0" destOrd="0" presId="urn:microsoft.com/office/officeart/2005/8/layout/hierarchy4"/>
    <dgm:cxn modelId="{A77A9F7C-E243-47C8-87A2-FD03B5F9DE22}" type="presParOf" srcId="{84C43D99-DFD9-40B9-AB70-98C477F01E21}" destId="{192AACCD-D18E-4284-AF45-7353EB1F00DE}" srcOrd="1" destOrd="0" presId="urn:microsoft.com/office/officeart/2005/8/layout/hierarchy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5E96ED-388D-4F5D-AE06-83C9E6B00A79}" type="doc">
      <dgm:prSet loTypeId="urn:microsoft.com/office/officeart/2005/8/layout/pyramid2" loCatId="pyramid" qsTypeId="urn:microsoft.com/office/officeart/2005/8/quickstyle/3d1" qsCatId="3D" csTypeId="urn:microsoft.com/office/officeart/2005/8/colors/accent1_2" csCatId="accent1" phldr="1"/>
      <dgm:spPr/>
    </dgm:pt>
    <dgm:pt modelId="{F3AD8142-7E2B-4A6C-AF4C-20E67D444D53}">
      <dgm:prSet phldrT="[Texto]"/>
      <dgm:spPr/>
      <dgm:t>
        <a:bodyPr/>
        <a:lstStyle/>
        <a:p>
          <a:r>
            <a:rPr lang="es-MX" dirty="0" smtClean="0"/>
            <a:t>COMITÉ EJECUTIVO</a:t>
          </a:r>
          <a:endParaRPr lang="es-MX" dirty="0"/>
        </a:p>
      </dgm:t>
    </dgm:pt>
    <dgm:pt modelId="{4DF9D57C-4BFD-41E9-BA94-13D8897166C3}" type="parTrans" cxnId="{D1A255A2-2831-4318-AD42-55C449D5D2C4}">
      <dgm:prSet/>
      <dgm:spPr/>
      <dgm:t>
        <a:bodyPr/>
        <a:lstStyle/>
        <a:p>
          <a:endParaRPr lang="es-MX"/>
        </a:p>
      </dgm:t>
    </dgm:pt>
    <dgm:pt modelId="{0CE1F647-2F8F-432A-BAA5-822282E36B6B}" type="sibTrans" cxnId="{D1A255A2-2831-4318-AD42-55C449D5D2C4}">
      <dgm:prSet/>
      <dgm:spPr/>
      <dgm:t>
        <a:bodyPr/>
        <a:lstStyle/>
        <a:p>
          <a:endParaRPr lang="es-MX"/>
        </a:p>
      </dgm:t>
    </dgm:pt>
    <dgm:pt modelId="{CBDDFFB6-D244-44CB-A68D-63858927AC02}">
      <dgm:prSet phldrT="[Texto]"/>
      <dgm:spPr/>
      <dgm:t>
        <a:bodyPr/>
        <a:lstStyle/>
        <a:p>
          <a:r>
            <a:rPr lang="es-MX" dirty="0" smtClean="0"/>
            <a:t>COMITÉ REGIONAL</a:t>
          </a:r>
          <a:endParaRPr lang="es-MX" dirty="0"/>
        </a:p>
      </dgm:t>
    </dgm:pt>
    <dgm:pt modelId="{F87E73A5-7A70-472B-BC7B-42E31466F4FF}" type="parTrans" cxnId="{C2E2FB4B-CC74-44D1-8548-491A43DEB1C7}">
      <dgm:prSet/>
      <dgm:spPr/>
      <dgm:t>
        <a:bodyPr/>
        <a:lstStyle/>
        <a:p>
          <a:endParaRPr lang="es-MX"/>
        </a:p>
      </dgm:t>
    </dgm:pt>
    <dgm:pt modelId="{36FF721B-0B63-41AA-9B75-B68183D05517}" type="sibTrans" cxnId="{C2E2FB4B-CC74-44D1-8548-491A43DEB1C7}">
      <dgm:prSet/>
      <dgm:spPr/>
      <dgm:t>
        <a:bodyPr/>
        <a:lstStyle/>
        <a:p>
          <a:endParaRPr lang="es-MX"/>
        </a:p>
      </dgm:t>
    </dgm:pt>
    <dgm:pt modelId="{26FF1612-2B34-4D01-9CE5-23259D154C52}">
      <dgm:prSet phldrT="[Texto]"/>
      <dgm:spPr/>
      <dgm:t>
        <a:bodyPr/>
        <a:lstStyle/>
        <a:p>
          <a:r>
            <a:rPr lang="es-MX" dirty="0" smtClean="0"/>
            <a:t>ELEMENTOS BASE</a:t>
          </a:r>
          <a:endParaRPr lang="es-MX" dirty="0"/>
        </a:p>
      </dgm:t>
    </dgm:pt>
    <dgm:pt modelId="{7D19F9E6-652F-41E8-B019-346D7B46889C}" type="parTrans" cxnId="{5C579332-6A51-4285-8947-E366152B248A}">
      <dgm:prSet/>
      <dgm:spPr/>
      <dgm:t>
        <a:bodyPr/>
        <a:lstStyle/>
        <a:p>
          <a:endParaRPr lang="es-MX"/>
        </a:p>
      </dgm:t>
    </dgm:pt>
    <dgm:pt modelId="{A4438BA5-AC8A-4476-A1AB-16D2CC7ADEC7}" type="sibTrans" cxnId="{5C579332-6A51-4285-8947-E366152B248A}">
      <dgm:prSet/>
      <dgm:spPr/>
      <dgm:t>
        <a:bodyPr/>
        <a:lstStyle/>
        <a:p>
          <a:endParaRPr lang="es-MX"/>
        </a:p>
      </dgm:t>
    </dgm:pt>
    <dgm:pt modelId="{02C96370-C708-46C4-8D22-871513FFF8CA}" type="pres">
      <dgm:prSet presAssocID="{865E96ED-388D-4F5D-AE06-83C9E6B00A79}" presName="compositeShape" presStyleCnt="0">
        <dgm:presLayoutVars>
          <dgm:dir/>
          <dgm:resizeHandles/>
        </dgm:presLayoutVars>
      </dgm:prSet>
      <dgm:spPr/>
    </dgm:pt>
    <dgm:pt modelId="{425AE4D9-E47A-46FB-AAA7-5D444B07EE53}" type="pres">
      <dgm:prSet presAssocID="{865E96ED-388D-4F5D-AE06-83C9E6B00A79}" presName="pyramid" presStyleLbl="node1" presStyleIdx="0" presStyleCnt="1"/>
      <dgm:spPr/>
    </dgm:pt>
    <dgm:pt modelId="{3D628658-FD9A-4D0F-A966-E006608D9AD3}" type="pres">
      <dgm:prSet presAssocID="{865E96ED-388D-4F5D-AE06-83C9E6B00A79}" presName="theList" presStyleCnt="0"/>
      <dgm:spPr/>
    </dgm:pt>
    <dgm:pt modelId="{547D54B7-9F28-440F-A09B-913E6F54A216}" type="pres">
      <dgm:prSet presAssocID="{F3AD8142-7E2B-4A6C-AF4C-20E67D444D53}" presName="aNode" presStyleLbl="fgAcc1" presStyleIdx="0" presStyleCnt="3">
        <dgm:presLayoutVars>
          <dgm:bulletEnabled val="1"/>
        </dgm:presLayoutVars>
      </dgm:prSet>
      <dgm:spPr/>
      <dgm:t>
        <a:bodyPr/>
        <a:lstStyle/>
        <a:p>
          <a:endParaRPr lang="es-MX"/>
        </a:p>
      </dgm:t>
    </dgm:pt>
    <dgm:pt modelId="{8DAA0547-029C-49CD-BBF6-A13A861B9B55}" type="pres">
      <dgm:prSet presAssocID="{F3AD8142-7E2B-4A6C-AF4C-20E67D444D53}" presName="aSpace" presStyleCnt="0"/>
      <dgm:spPr/>
    </dgm:pt>
    <dgm:pt modelId="{A3A80CB7-20B2-461A-8867-C8FD59D397EC}" type="pres">
      <dgm:prSet presAssocID="{CBDDFFB6-D244-44CB-A68D-63858927AC02}" presName="aNode" presStyleLbl="fgAcc1" presStyleIdx="1" presStyleCnt="3">
        <dgm:presLayoutVars>
          <dgm:bulletEnabled val="1"/>
        </dgm:presLayoutVars>
      </dgm:prSet>
      <dgm:spPr/>
      <dgm:t>
        <a:bodyPr/>
        <a:lstStyle/>
        <a:p>
          <a:endParaRPr lang="es-MX"/>
        </a:p>
      </dgm:t>
    </dgm:pt>
    <dgm:pt modelId="{F669179A-72D9-4F97-A29B-9A96C4583057}" type="pres">
      <dgm:prSet presAssocID="{CBDDFFB6-D244-44CB-A68D-63858927AC02}" presName="aSpace" presStyleCnt="0"/>
      <dgm:spPr/>
    </dgm:pt>
    <dgm:pt modelId="{698FE77F-E043-4619-93B9-DBFCEB4DCD78}" type="pres">
      <dgm:prSet presAssocID="{26FF1612-2B34-4D01-9CE5-23259D154C52}" presName="aNode" presStyleLbl="fgAcc1" presStyleIdx="2" presStyleCnt="3">
        <dgm:presLayoutVars>
          <dgm:bulletEnabled val="1"/>
        </dgm:presLayoutVars>
      </dgm:prSet>
      <dgm:spPr/>
      <dgm:t>
        <a:bodyPr/>
        <a:lstStyle/>
        <a:p>
          <a:endParaRPr lang="es-MX"/>
        </a:p>
      </dgm:t>
    </dgm:pt>
    <dgm:pt modelId="{4D6143D6-9930-40A5-A1B1-1EC46FB1EEF3}" type="pres">
      <dgm:prSet presAssocID="{26FF1612-2B34-4D01-9CE5-23259D154C52}" presName="aSpace" presStyleCnt="0"/>
      <dgm:spPr/>
    </dgm:pt>
  </dgm:ptLst>
  <dgm:cxnLst>
    <dgm:cxn modelId="{D1A255A2-2831-4318-AD42-55C449D5D2C4}" srcId="{865E96ED-388D-4F5D-AE06-83C9E6B00A79}" destId="{F3AD8142-7E2B-4A6C-AF4C-20E67D444D53}" srcOrd="0" destOrd="0" parTransId="{4DF9D57C-4BFD-41E9-BA94-13D8897166C3}" sibTransId="{0CE1F647-2F8F-432A-BAA5-822282E36B6B}"/>
    <dgm:cxn modelId="{C2E2FB4B-CC74-44D1-8548-491A43DEB1C7}" srcId="{865E96ED-388D-4F5D-AE06-83C9E6B00A79}" destId="{CBDDFFB6-D244-44CB-A68D-63858927AC02}" srcOrd="1" destOrd="0" parTransId="{F87E73A5-7A70-472B-BC7B-42E31466F4FF}" sibTransId="{36FF721B-0B63-41AA-9B75-B68183D05517}"/>
    <dgm:cxn modelId="{7867B563-D515-4B3C-A08C-C38E905E052E}" type="presOf" srcId="{865E96ED-388D-4F5D-AE06-83C9E6B00A79}" destId="{02C96370-C708-46C4-8D22-871513FFF8CA}" srcOrd="0" destOrd="0" presId="urn:microsoft.com/office/officeart/2005/8/layout/pyramid2"/>
    <dgm:cxn modelId="{5C579332-6A51-4285-8947-E366152B248A}" srcId="{865E96ED-388D-4F5D-AE06-83C9E6B00A79}" destId="{26FF1612-2B34-4D01-9CE5-23259D154C52}" srcOrd="2" destOrd="0" parTransId="{7D19F9E6-652F-41E8-B019-346D7B46889C}" sibTransId="{A4438BA5-AC8A-4476-A1AB-16D2CC7ADEC7}"/>
    <dgm:cxn modelId="{48395845-133F-48DA-AF52-B1153AA2DC2C}" type="presOf" srcId="{26FF1612-2B34-4D01-9CE5-23259D154C52}" destId="{698FE77F-E043-4619-93B9-DBFCEB4DCD78}" srcOrd="0" destOrd="0" presId="urn:microsoft.com/office/officeart/2005/8/layout/pyramid2"/>
    <dgm:cxn modelId="{E429BA7D-F7E9-407E-898D-2C8C48534AB8}" type="presOf" srcId="{F3AD8142-7E2B-4A6C-AF4C-20E67D444D53}" destId="{547D54B7-9F28-440F-A09B-913E6F54A216}" srcOrd="0" destOrd="0" presId="urn:microsoft.com/office/officeart/2005/8/layout/pyramid2"/>
    <dgm:cxn modelId="{6B636FF8-F8DE-421B-B46E-0A9A05B09F1C}" type="presOf" srcId="{CBDDFFB6-D244-44CB-A68D-63858927AC02}" destId="{A3A80CB7-20B2-461A-8867-C8FD59D397EC}" srcOrd="0" destOrd="0" presId="urn:microsoft.com/office/officeart/2005/8/layout/pyramid2"/>
    <dgm:cxn modelId="{E83BA4D4-886E-4C06-8CC8-CCCB5498476B}" type="presParOf" srcId="{02C96370-C708-46C4-8D22-871513FFF8CA}" destId="{425AE4D9-E47A-46FB-AAA7-5D444B07EE53}" srcOrd="0" destOrd="0" presId="urn:microsoft.com/office/officeart/2005/8/layout/pyramid2"/>
    <dgm:cxn modelId="{F37927CC-A467-415B-A16D-7C1A61C4CD1D}" type="presParOf" srcId="{02C96370-C708-46C4-8D22-871513FFF8CA}" destId="{3D628658-FD9A-4D0F-A966-E006608D9AD3}" srcOrd="1" destOrd="0" presId="urn:microsoft.com/office/officeart/2005/8/layout/pyramid2"/>
    <dgm:cxn modelId="{BD48BD4A-8859-4C84-B18E-18B8531E8870}" type="presParOf" srcId="{3D628658-FD9A-4D0F-A966-E006608D9AD3}" destId="{547D54B7-9F28-440F-A09B-913E6F54A216}" srcOrd="0" destOrd="0" presId="urn:microsoft.com/office/officeart/2005/8/layout/pyramid2"/>
    <dgm:cxn modelId="{238E7EEC-7BFB-4942-A11A-9276B16136B9}" type="presParOf" srcId="{3D628658-FD9A-4D0F-A966-E006608D9AD3}" destId="{8DAA0547-029C-49CD-BBF6-A13A861B9B55}" srcOrd="1" destOrd="0" presId="urn:microsoft.com/office/officeart/2005/8/layout/pyramid2"/>
    <dgm:cxn modelId="{1BD82EE4-AEE3-44FB-8CE0-D91418647514}" type="presParOf" srcId="{3D628658-FD9A-4D0F-A966-E006608D9AD3}" destId="{A3A80CB7-20B2-461A-8867-C8FD59D397EC}" srcOrd="2" destOrd="0" presId="urn:microsoft.com/office/officeart/2005/8/layout/pyramid2"/>
    <dgm:cxn modelId="{32B555B0-44F2-422B-92F3-6BEEFF455FCA}" type="presParOf" srcId="{3D628658-FD9A-4D0F-A966-E006608D9AD3}" destId="{F669179A-72D9-4F97-A29B-9A96C4583057}" srcOrd="3" destOrd="0" presId="urn:microsoft.com/office/officeart/2005/8/layout/pyramid2"/>
    <dgm:cxn modelId="{9F2F325E-F215-4E77-8774-BE46CDC4F47B}" type="presParOf" srcId="{3D628658-FD9A-4D0F-A966-E006608D9AD3}" destId="{698FE77F-E043-4619-93B9-DBFCEB4DCD78}" srcOrd="4" destOrd="0" presId="urn:microsoft.com/office/officeart/2005/8/layout/pyramid2"/>
    <dgm:cxn modelId="{76712982-BD03-4AB9-AA86-86FEE3A1730D}" type="presParOf" srcId="{3D628658-FD9A-4D0F-A966-E006608D9AD3}" destId="{4D6143D6-9930-40A5-A1B1-1EC46FB1EEF3}" srcOrd="5"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B54AAF-55C6-4244-A94D-0CCFE86BF9ED}" type="doc">
      <dgm:prSet loTypeId="urn:microsoft.com/office/officeart/2005/8/layout/cycle4" loCatId="matrix" qsTypeId="urn:microsoft.com/office/officeart/2005/8/quickstyle/simple1" qsCatId="simple" csTypeId="urn:microsoft.com/office/officeart/2005/8/colors/colorful2" csCatId="colorful" phldr="1"/>
      <dgm:spPr/>
      <dgm:t>
        <a:bodyPr/>
        <a:lstStyle/>
        <a:p>
          <a:endParaRPr lang="es-MX"/>
        </a:p>
      </dgm:t>
    </dgm:pt>
    <dgm:pt modelId="{9A193284-6A05-461D-833A-7E273E927669}">
      <dgm:prSet phldrT="[Texto]"/>
      <dgm:spPr/>
      <dgm:t>
        <a:bodyPr/>
        <a:lstStyle/>
        <a:p>
          <a:r>
            <a:rPr lang="es-MX" dirty="0" smtClean="0"/>
            <a:t>COMITÉ</a:t>
          </a:r>
          <a:endParaRPr lang="es-MX" dirty="0"/>
        </a:p>
      </dgm:t>
    </dgm:pt>
    <dgm:pt modelId="{9E4A01D9-98E6-4038-B9EC-663DE21D7E03}" type="parTrans" cxnId="{3E4D62BE-4DBA-49AA-8700-F078373A0F10}">
      <dgm:prSet/>
      <dgm:spPr/>
      <dgm:t>
        <a:bodyPr/>
        <a:lstStyle/>
        <a:p>
          <a:endParaRPr lang="es-MX"/>
        </a:p>
      </dgm:t>
    </dgm:pt>
    <dgm:pt modelId="{24FD1062-06E4-4FE0-801D-CCEC71C2D8BB}" type="sibTrans" cxnId="{3E4D62BE-4DBA-49AA-8700-F078373A0F10}">
      <dgm:prSet/>
      <dgm:spPr/>
      <dgm:t>
        <a:bodyPr/>
        <a:lstStyle/>
        <a:p>
          <a:endParaRPr lang="es-MX"/>
        </a:p>
      </dgm:t>
    </dgm:pt>
    <dgm:pt modelId="{6669E89C-23B6-443F-A010-52DC68B2C373}">
      <dgm:prSet phldrT="[Texto]"/>
      <dgm:spPr/>
      <dgm:t>
        <a:bodyPr/>
        <a:lstStyle/>
        <a:p>
          <a:pPr algn="just"/>
          <a:r>
            <a:rPr lang="es-MX" dirty="0" smtClean="0"/>
            <a:t>Grupo de miembros sin aumento que no tiene propaganda. </a:t>
          </a:r>
          <a:endParaRPr lang="es-MX" dirty="0"/>
        </a:p>
      </dgm:t>
    </dgm:pt>
    <dgm:pt modelId="{E86FC065-2C91-49FF-968E-47FD48F992B2}" type="parTrans" cxnId="{5F6E783E-FC80-41DE-9565-5B323B384F11}">
      <dgm:prSet/>
      <dgm:spPr/>
      <dgm:t>
        <a:bodyPr/>
        <a:lstStyle/>
        <a:p>
          <a:endParaRPr lang="es-MX"/>
        </a:p>
      </dgm:t>
    </dgm:pt>
    <dgm:pt modelId="{7DB2CCFE-6958-4F9E-BC72-B374CFE155DB}" type="sibTrans" cxnId="{5F6E783E-FC80-41DE-9565-5B323B384F11}">
      <dgm:prSet/>
      <dgm:spPr/>
      <dgm:t>
        <a:bodyPr/>
        <a:lstStyle/>
        <a:p>
          <a:endParaRPr lang="es-MX"/>
        </a:p>
      </dgm:t>
    </dgm:pt>
    <dgm:pt modelId="{ACF095AE-E398-4536-BF36-D4E997318E2B}">
      <dgm:prSet phldrT="[Texto]"/>
      <dgm:spPr/>
      <dgm:t>
        <a:bodyPr/>
        <a:lstStyle/>
        <a:p>
          <a:r>
            <a:rPr lang="es-MX" dirty="0" smtClean="0"/>
            <a:t>SECCIÓN</a:t>
          </a:r>
          <a:endParaRPr lang="es-MX" dirty="0"/>
        </a:p>
      </dgm:t>
    </dgm:pt>
    <dgm:pt modelId="{8FA4E8D8-C55C-4A8F-94AC-16FF147AF73C}" type="parTrans" cxnId="{2DD8E734-B8D2-488C-AA9C-5323513B88B4}">
      <dgm:prSet/>
      <dgm:spPr/>
      <dgm:t>
        <a:bodyPr/>
        <a:lstStyle/>
        <a:p>
          <a:endParaRPr lang="es-MX"/>
        </a:p>
      </dgm:t>
    </dgm:pt>
    <dgm:pt modelId="{882BB8C6-3727-4121-A5B1-10E131B3D536}" type="sibTrans" cxnId="{2DD8E734-B8D2-488C-AA9C-5323513B88B4}">
      <dgm:prSet/>
      <dgm:spPr/>
      <dgm:t>
        <a:bodyPr/>
        <a:lstStyle/>
        <a:p>
          <a:endParaRPr lang="es-MX"/>
        </a:p>
      </dgm:t>
    </dgm:pt>
    <dgm:pt modelId="{2FB80072-20A8-4492-9630-74F52230CC24}">
      <dgm:prSet phldrT="[Texto]"/>
      <dgm:spPr/>
      <dgm:t>
        <a:bodyPr/>
        <a:lstStyle/>
        <a:p>
          <a:pPr algn="just"/>
          <a:r>
            <a:rPr lang="es-MX" dirty="0" smtClean="0"/>
            <a:t>Busca siempre aumentar el número de miembros, incluso dando una base masiva a los partidos.</a:t>
          </a:r>
          <a:endParaRPr lang="es-MX" dirty="0"/>
        </a:p>
      </dgm:t>
    </dgm:pt>
    <dgm:pt modelId="{1F3E1C34-5ACB-4158-BF82-0AD352B02B66}" type="parTrans" cxnId="{17571A0F-83DA-4D80-AF2E-ABB48A380F5B}">
      <dgm:prSet/>
      <dgm:spPr/>
      <dgm:t>
        <a:bodyPr/>
        <a:lstStyle/>
        <a:p>
          <a:endParaRPr lang="es-MX"/>
        </a:p>
      </dgm:t>
    </dgm:pt>
    <dgm:pt modelId="{0D91E7FE-4B93-4806-85F9-F6C0207100E8}" type="sibTrans" cxnId="{17571A0F-83DA-4D80-AF2E-ABB48A380F5B}">
      <dgm:prSet/>
      <dgm:spPr/>
      <dgm:t>
        <a:bodyPr/>
        <a:lstStyle/>
        <a:p>
          <a:endParaRPr lang="es-MX"/>
        </a:p>
      </dgm:t>
    </dgm:pt>
    <dgm:pt modelId="{22D16064-BFB4-4D8E-96C2-C57442FACD84}">
      <dgm:prSet phldrT="[Texto]"/>
      <dgm:spPr/>
      <dgm:t>
        <a:bodyPr/>
        <a:lstStyle/>
        <a:p>
          <a:r>
            <a:rPr lang="es-MX" dirty="0" smtClean="0"/>
            <a:t>CÉLULA</a:t>
          </a:r>
          <a:endParaRPr lang="es-MX" dirty="0"/>
        </a:p>
      </dgm:t>
    </dgm:pt>
    <dgm:pt modelId="{0C9D9DA0-E25E-44B7-B84E-12629AF5E61A}" type="parTrans" cxnId="{3636486B-A334-4BA4-BF85-7C81C2D503C1}">
      <dgm:prSet/>
      <dgm:spPr/>
      <dgm:t>
        <a:bodyPr/>
        <a:lstStyle/>
        <a:p>
          <a:endParaRPr lang="es-MX"/>
        </a:p>
      </dgm:t>
    </dgm:pt>
    <dgm:pt modelId="{745204C2-EDA2-41AD-A058-722EB5C75E47}" type="sibTrans" cxnId="{3636486B-A334-4BA4-BF85-7C81C2D503C1}">
      <dgm:prSet/>
      <dgm:spPr/>
      <dgm:t>
        <a:bodyPr/>
        <a:lstStyle/>
        <a:p>
          <a:endParaRPr lang="es-MX"/>
        </a:p>
      </dgm:t>
    </dgm:pt>
    <dgm:pt modelId="{48C32432-FFD3-471B-8C5B-32BE02D30941}">
      <dgm:prSet phldrT="[Texto]"/>
      <dgm:spPr/>
      <dgm:t>
        <a:bodyPr/>
        <a:lstStyle/>
        <a:p>
          <a:pPr algn="just"/>
          <a:r>
            <a:rPr lang="es-MX" dirty="0" smtClean="0"/>
            <a:t>Es una unidad básica caracterizada por no tener un asentamiento territorial, sino que se organiza normalmente en un centro de trabajo y su nú­mero de miembros es muy pequeño. </a:t>
          </a:r>
          <a:endParaRPr lang="es-MX" dirty="0"/>
        </a:p>
      </dgm:t>
    </dgm:pt>
    <dgm:pt modelId="{C54E0584-89B9-4C23-878B-61063353B72D}" type="parTrans" cxnId="{2415375D-51FC-4C74-8576-5282C793EA7F}">
      <dgm:prSet/>
      <dgm:spPr/>
      <dgm:t>
        <a:bodyPr/>
        <a:lstStyle/>
        <a:p>
          <a:endParaRPr lang="es-MX"/>
        </a:p>
      </dgm:t>
    </dgm:pt>
    <dgm:pt modelId="{7AC10DCC-B320-46C6-ABB4-5CC2F3A92114}" type="sibTrans" cxnId="{2415375D-51FC-4C74-8576-5282C793EA7F}">
      <dgm:prSet/>
      <dgm:spPr/>
      <dgm:t>
        <a:bodyPr/>
        <a:lstStyle/>
        <a:p>
          <a:endParaRPr lang="es-MX"/>
        </a:p>
      </dgm:t>
    </dgm:pt>
    <dgm:pt modelId="{7D7FA701-5888-43C5-A9A2-A8A5F79933C3}">
      <dgm:prSet phldrT="[Texto]"/>
      <dgm:spPr/>
      <dgm:t>
        <a:bodyPr/>
        <a:lstStyle/>
        <a:p>
          <a:r>
            <a:rPr lang="es-MX" dirty="0" smtClean="0"/>
            <a:t>MILICIA</a:t>
          </a:r>
          <a:endParaRPr lang="es-MX" dirty="0"/>
        </a:p>
      </dgm:t>
    </dgm:pt>
    <dgm:pt modelId="{F82E0A09-6DA7-4802-9103-CE71522F5221}" type="parTrans" cxnId="{C74FFC0B-E6F5-4DA2-AE4C-BE3BA02D73E0}">
      <dgm:prSet/>
      <dgm:spPr/>
      <dgm:t>
        <a:bodyPr/>
        <a:lstStyle/>
        <a:p>
          <a:endParaRPr lang="es-MX"/>
        </a:p>
      </dgm:t>
    </dgm:pt>
    <dgm:pt modelId="{E9A77355-005B-40E6-B933-3B57906937C5}" type="sibTrans" cxnId="{C74FFC0B-E6F5-4DA2-AE4C-BE3BA02D73E0}">
      <dgm:prSet/>
      <dgm:spPr/>
      <dgm:t>
        <a:bodyPr/>
        <a:lstStyle/>
        <a:p>
          <a:endParaRPr lang="es-MX"/>
        </a:p>
      </dgm:t>
    </dgm:pt>
    <dgm:pt modelId="{C17232D6-0436-4318-BE36-F0D754AA5084}">
      <dgm:prSet phldrT="[Texto]"/>
      <dgm:spPr/>
      <dgm:t>
        <a:bodyPr/>
        <a:lstStyle/>
        <a:p>
          <a:pPr algn="just"/>
          <a:r>
            <a:rPr lang="es-MX" dirty="0" smtClean="0"/>
            <a:t>Se caracteriza por su similitud con la organización militar; sus miembros reciben entrenamiento y obedecen una disciplina y una jerarquía, incluyendo los uniformes e insignias. </a:t>
          </a:r>
          <a:endParaRPr lang="es-MX" dirty="0"/>
        </a:p>
      </dgm:t>
    </dgm:pt>
    <dgm:pt modelId="{0153E595-4F4E-4CA6-BC4C-F446C9B5AE84}" type="parTrans" cxnId="{99C5EBB2-58C2-41FB-9FC4-BF6C4C56B2F0}">
      <dgm:prSet/>
      <dgm:spPr/>
      <dgm:t>
        <a:bodyPr/>
        <a:lstStyle/>
        <a:p>
          <a:endParaRPr lang="es-MX"/>
        </a:p>
      </dgm:t>
    </dgm:pt>
    <dgm:pt modelId="{9FE5B158-778B-42CD-8F34-31D6E7435951}" type="sibTrans" cxnId="{99C5EBB2-58C2-41FB-9FC4-BF6C4C56B2F0}">
      <dgm:prSet/>
      <dgm:spPr/>
      <dgm:t>
        <a:bodyPr/>
        <a:lstStyle/>
        <a:p>
          <a:endParaRPr lang="es-MX"/>
        </a:p>
      </dgm:t>
    </dgm:pt>
    <dgm:pt modelId="{7B2A9546-4AA0-47D7-8E61-5BFC447EFD10}" type="pres">
      <dgm:prSet presAssocID="{7AB54AAF-55C6-4244-A94D-0CCFE86BF9ED}" presName="cycleMatrixDiagram" presStyleCnt="0">
        <dgm:presLayoutVars>
          <dgm:chMax val="1"/>
          <dgm:dir/>
          <dgm:animLvl val="lvl"/>
          <dgm:resizeHandles val="exact"/>
        </dgm:presLayoutVars>
      </dgm:prSet>
      <dgm:spPr/>
      <dgm:t>
        <a:bodyPr/>
        <a:lstStyle/>
        <a:p>
          <a:endParaRPr lang="es-MX"/>
        </a:p>
      </dgm:t>
    </dgm:pt>
    <dgm:pt modelId="{075CBCD5-FF37-4632-9582-48A71612D841}" type="pres">
      <dgm:prSet presAssocID="{7AB54AAF-55C6-4244-A94D-0CCFE86BF9ED}" presName="children" presStyleCnt="0"/>
      <dgm:spPr/>
      <dgm:t>
        <a:bodyPr/>
        <a:lstStyle/>
        <a:p>
          <a:endParaRPr lang="es-MX"/>
        </a:p>
      </dgm:t>
    </dgm:pt>
    <dgm:pt modelId="{AC50E251-6F32-432B-A947-F203C3663D8E}" type="pres">
      <dgm:prSet presAssocID="{7AB54AAF-55C6-4244-A94D-0CCFE86BF9ED}" presName="child1group" presStyleCnt="0"/>
      <dgm:spPr/>
      <dgm:t>
        <a:bodyPr/>
        <a:lstStyle/>
        <a:p>
          <a:endParaRPr lang="es-MX"/>
        </a:p>
      </dgm:t>
    </dgm:pt>
    <dgm:pt modelId="{7AA651B9-4FA5-4BCB-AC65-C04F3863A16B}" type="pres">
      <dgm:prSet presAssocID="{7AB54AAF-55C6-4244-A94D-0CCFE86BF9ED}" presName="child1" presStyleLbl="bgAcc1" presStyleIdx="0" presStyleCnt="4"/>
      <dgm:spPr/>
      <dgm:t>
        <a:bodyPr/>
        <a:lstStyle/>
        <a:p>
          <a:endParaRPr lang="es-MX"/>
        </a:p>
      </dgm:t>
    </dgm:pt>
    <dgm:pt modelId="{90BFBDAD-2050-4363-978A-173A1732059A}" type="pres">
      <dgm:prSet presAssocID="{7AB54AAF-55C6-4244-A94D-0CCFE86BF9ED}" presName="child1Text" presStyleLbl="bgAcc1" presStyleIdx="0" presStyleCnt="4">
        <dgm:presLayoutVars>
          <dgm:bulletEnabled val="1"/>
        </dgm:presLayoutVars>
      </dgm:prSet>
      <dgm:spPr/>
      <dgm:t>
        <a:bodyPr/>
        <a:lstStyle/>
        <a:p>
          <a:endParaRPr lang="es-MX"/>
        </a:p>
      </dgm:t>
    </dgm:pt>
    <dgm:pt modelId="{4580C629-9ED5-43E0-A33C-4C4CF3CC5F44}" type="pres">
      <dgm:prSet presAssocID="{7AB54AAF-55C6-4244-A94D-0CCFE86BF9ED}" presName="child2group" presStyleCnt="0"/>
      <dgm:spPr/>
      <dgm:t>
        <a:bodyPr/>
        <a:lstStyle/>
        <a:p>
          <a:endParaRPr lang="es-MX"/>
        </a:p>
      </dgm:t>
    </dgm:pt>
    <dgm:pt modelId="{880AE04C-DE04-4BBD-ADA4-CAD7936EB0AE}" type="pres">
      <dgm:prSet presAssocID="{7AB54AAF-55C6-4244-A94D-0CCFE86BF9ED}" presName="child2" presStyleLbl="bgAcc1" presStyleIdx="1" presStyleCnt="4"/>
      <dgm:spPr/>
      <dgm:t>
        <a:bodyPr/>
        <a:lstStyle/>
        <a:p>
          <a:endParaRPr lang="es-MX"/>
        </a:p>
      </dgm:t>
    </dgm:pt>
    <dgm:pt modelId="{D4C2772E-7EF3-47DB-B62D-6C439F95B3A9}" type="pres">
      <dgm:prSet presAssocID="{7AB54AAF-55C6-4244-A94D-0CCFE86BF9ED}" presName="child2Text" presStyleLbl="bgAcc1" presStyleIdx="1" presStyleCnt="4">
        <dgm:presLayoutVars>
          <dgm:bulletEnabled val="1"/>
        </dgm:presLayoutVars>
      </dgm:prSet>
      <dgm:spPr/>
      <dgm:t>
        <a:bodyPr/>
        <a:lstStyle/>
        <a:p>
          <a:endParaRPr lang="es-MX"/>
        </a:p>
      </dgm:t>
    </dgm:pt>
    <dgm:pt modelId="{F19CD136-6668-4CA2-8231-EF0CF4457FA3}" type="pres">
      <dgm:prSet presAssocID="{7AB54AAF-55C6-4244-A94D-0CCFE86BF9ED}" presName="child3group" presStyleCnt="0"/>
      <dgm:spPr/>
      <dgm:t>
        <a:bodyPr/>
        <a:lstStyle/>
        <a:p>
          <a:endParaRPr lang="es-MX"/>
        </a:p>
      </dgm:t>
    </dgm:pt>
    <dgm:pt modelId="{DC7455CC-A76B-4048-9F26-2236EDAC5AEE}" type="pres">
      <dgm:prSet presAssocID="{7AB54AAF-55C6-4244-A94D-0CCFE86BF9ED}" presName="child3" presStyleLbl="bgAcc1" presStyleIdx="2" presStyleCnt="4" custLinFactNeighborX="4569" custLinFactNeighborY="-446"/>
      <dgm:spPr/>
      <dgm:t>
        <a:bodyPr/>
        <a:lstStyle/>
        <a:p>
          <a:endParaRPr lang="es-MX"/>
        </a:p>
      </dgm:t>
    </dgm:pt>
    <dgm:pt modelId="{7A81BB1E-2099-464A-884A-D62D61C404AA}" type="pres">
      <dgm:prSet presAssocID="{7AB54AAF-55C6-4244-A94D-0CCFE86BF9ED}" presName="child3Text" presStyleLbl="bgAcc1" presStyleIdx="2" presStyleCnt="4">
        <dgm:presLayoutVars>
          <dgm:bulletEnabled val="1"/>
        </dgm:presLayoutVars>
      </dgm:prSet>
      <dgm:spPr/>
      <dgm:t>
        <a:bodyPr/>
        <a:lstStyle/>
        <a:p>
          <a:endParaRPr lang="es-MX"/>
        </a:p>
      </dgm:t>
    </dgm:pt>
    <dgm:pt modelId="{0181B70E-A6AC-4ED6-ACCC-0ACED8342197}" type="pres">
      <dgm:prSet presAssocID="{7AB54AAF-55C6-4244-A94D-0CCFE86BF9ED}" presName="child4group" presStyleCnt="0"/>
      <dgm:spPr/>
      <dgm:t>
        <a:bodyPr/>
        <a:lstStyle/>
        <a:p>
          <a:endParaRPr lang="es-MX"/>
        </a:p>
      </dgm:t>
    </dgm:pt>
    <dgm:pt modelId="{821F02E4-A1BB-421F-83BA-4D3F0F161D49}" type="pres">
      <dgm:prSet presAssocID="{7AB54AAF-55C6-4244-A94D-0CCFE86BF9ED}" presName="child4" presStyleLbl="bgAcc1" presStyleIdx="3" presStyleCnt="4" custLinFactNeighborX="-5784" custLinFactNeighborY="-446"/>
      <dgm:spPr/>
      <dgm:t>
        <a:bodyPr/>
        <a:lstStyle/>
        <a:p>
          <a:endParaRPr lang="es-MX"/>
        </a:p>
      </dgm:t>
    </dgm:pt>
    <dgm:pt modelId="{054D26A8-2077-48E4-9AC9-7C3190F87075}" type="pres">
      <dgm:prSet presAssocID="{7AB54AAF-55C6-4244-A94D-0CCFE86BF9ED}" presName="child4Text" presStyleLbl="bgAcc1" presStyleIdx="3" presStyleCnt="4">
        <dgm:presLayoutVars>
          <dgm:bulletEnabled val="1"/>
        </dgm:presLayoutVars>
      </dgm:prSet>
      <dgm:spPr/>
      <dgm:t>
        <a:bodyPr/>
        <a:lstStyle/>
        <a:p>
          <a:endParaRPr lang="es-MX"/>
        </a:p>
      </dgm:t>
    </dgm:pt>
    <dgm:pt modelId="{B77BAE3B-6DC9-4839-B290-5E67BDBAE14C}" type="pres">
      <dgm:prSet presAssocID="{7AB54AAF-55C6-4244-A94D-0CCFE86BF9ED}" presName="childPlaceholder" presStyleCnt="0"/>
      <dgm:spPr/>
      <dgm:t>
        <a:bodyPr/>
        <a:lstStyle/>
        <a:p>
          <a:endParaRPr lang="es-MX"/>
        </a:p>
      </dgm:t>
    </dgm:pt>
    <dgm:pt modelId="{65F0528E-5A9D-4AB8-A8A7-370A7697827E}" type="pres">
      <dgm:prSet presAssocID="{7AB54AAF-55C6-4244-A94D-0CCFE86BF9ED}" presName="circle" presStyleCnt="0"/>
      <dgm:spPr/>
      <dgm:t>
        <a:bodyPr/>
        <a:lstStyle/>
        <a:p>
          <a:endParaRPr lang="es-MX"/>
        </a:p>
      </dgm:t>
    </dgm:pt>
    <dgm:pt modelId="{A684663D-3123-42BF-BFFF-4672C11974E7}" type="pres">
      <dgm:prSet presAssocID="{7AB54AAF-55C6-4244-A94D-0CCFE86BF9ED}" presName="quadrant1" presStyleLbl="node1" presStyleIdx="0" presStyleCnt="4">
        <dgm:presLayoutVars>
          <dgm:chMax val="1"/>
          <dgm:bulletEnabled val="1"/>
        </dgm:presLayoutVars>
      </dgm:prSet>
      <dgm:spPr/>
      <dgm:t>
        <a:bodyPr/>
        <a:lstStyle/>
        <a:p>
          <a:endParaRPr lang="es-MX"/>
        </a:p>
      </dgm:t>
    </dgm:pt>
    <dgm:pt modelId="{821CF67C-8080-45F1-9960-052539B28B23}" type="pres">
      <dgm:prSet presAssocID="{7AB54AAF-55C6-4244-A94D-0CCFE86BF9ED}" presName="quadrant2" presStyleLbl="node1" presStyleIdx="1" presStyleCnt="4">
        <dgm:presLayoutVars>
          <dgm:chMax val="1"/>
          <dgm:bulletEnabled val="1"/>
        </dgm:presLayoutVars>
      </dgm:prSet>
      <dgm:spPr/>
      <dgm:t>
        <a:bodyPr/>
        <a:lstStyle/>
        <a:p>
          <a:endParaRPr lang="es-MX"/>
        </a:p>
      </dgm:t>
    </dgm:pt>
    <dgm:pt modelId="{1ECABDB7-1DF6-4C8C-9C4C-3D00A782A2FE}" type="pres">
      <dgm:prSet presAssocID="{7AB54AAF-55C6-4244-A94D-0CCFE86BF9ED}" presName="quadrant3" presStyleLbl="node1" presStyleIdx="2" presStyleCnt="4">
        <dgm:presLayoutVars>
          <dgm:chMax val="1"/>
          <dgm:bulletEnabled val="1"/>
        </dgm:presLayoutVars>
      </dgm:prSet>
      <dgm:spPr/>
      <dgm:t>
        <a:bodyPr/>
        <a:lstStyle/>
        <a:p>
          <a:endParaRPr lang="es-MX"/>
        </a:p>
      </dgm:t>
    </dgm:pt>
    <dgm:pt modelId="{9E668B18-8368-429D-AB47-6DAB0FEC4AD3}" type="pres">
      <dgm:prSet presAssocID="{7AB54AAF-55C6-4244-A94D-0CCFE86BF9ED}" presName="quadrant4" presStyleLbl="node1" presStyleIdx="3" presStyleCnt="4">
        <dgm:presLayoutVars>
          <dgm:chMax val="1"/>
          <dgm:bulletEnabled val="1"/>
        </dgm:presLayoutVars>
      </dgm:prSet>
      <dgm:spPr/>
      <dgm:t>
        <a:bodyPr/>
        <a:lstStyle/>
        <a:p>
          <a:endParaRPr lang="es-MX"/>
        </a:p>
      </dgm:t>
    </dgm:pt>
    <dgm:pt modelId="{AC62E774-A0EC-49E3-9298-AF3FB193B2B8}" type="pres">
      <dgm:prSet presAssocID="{7AB54AAF-55C6-4244-A94D-0CCFE86BF9ED}" presName="quadrantPlaceholder" presStyleCnt="0"/>
      <dgm:spPr/>
      <dgm:t>
        <a:bodyPr/>
        <a:lstStyle/>
        <a:p>
          <a:endParaRPr lang="es-MX"/>
        </a:p>
      </dgm:t>
    </dgm:pt>
    <dgm:pt modelId="{9790EDAA-47F3-4349-9F25-A8B1B0BE4AE7}" type="pres">
      <dgm:prSet presAssocID="{7AB54AAF-55C6-4244-A94D-0CCFE86BF9ED}" presName="center1" presStyleLbl="fgShp" presStyleIdx="0" presStyleCnt="2"/>
      <dgm:spPr/>
      <dgm:t>
        <a:bodyPr/>
        <a:lstStyle/>
        <a:p>
          <a:endParaRPr lang="es-MX"/>
        </a:p>
      </dgm:t>
    </dgm:pt>
    <dgm:pt modelId="{6F5DEFCB-F630-4AB5-B325-306F2DA78530}" type="pres">
      <dgm:prSet presAssocID="{7AB54AAF-55C6-4244-A94D-0CCFE86BF9ED}" presName="center2" presStyleLbl="fgShp" presStyleIdx="1" presStyleCnt="2"/>
      <dgm:spPr/>
      <dgm:t>
        <a:bodyPr/>
        <a:lstStyle/>
        <a:p>
          <a:endParaRPr lang="es-MX"/>
        </a:p>
      </dgm:t>
    </dgm:pt>
  </dgm:ptLst>
  <dgm:cxnLst>
    <dgm:cxn modelId="{9992EADF-B64B-4A0F-ACDD-77139F244F34}" type="presOf" srcId="{ACF095AE-E398-4536-BF36-D4E997318E2B}" destId="{821CF67C-8080-45F1-9960-052539B28B23}" srcOrd="0" destOrd="0" presId="urn:microsoft.com/office/officeart/2005/8/layout/cycle4"/>
    <dgm:cxn modelId="{415FEC8E-08A0-471B-BE14-0C70E6A0B200}" type="presOf" srcId="{7D7FA701-5888-43C5-A9A2-A8A5F79933C3}" destId="{9E668B18-8368-429D-AB47-6DAB0FEC4AD3}" srcOrd="0" destOrd="0" presId="urn:microsoft.com/office/officeart/2005/8/layout/cycle4"/>
    <dgm:cxn modelId="{99C5EBB2-58C2-41FB-9FC4-BF6C4C56B2F0}" srcId="{7D7FA701-5888-43C5-A9A2-A8A5F79933C3}" destId="{C17232D6-0436-4318-BE36-F0D754AA5084}" srcOrd="0" destOrd="0" parTransId="{0153E595-4F4E-4CA6-BC4C-F446C9B5AE84}" sibTransId="{9FE5B158-778B-42CD-8F34-31D6E7435951}"/>
    <dgm:cxn modelId="{DAF470D3-25DB-47C7-B5EF-F0DA924915F1}" type="presOf" srcId="{6669E89C-23B6-443F-A010-52DC68B2C373}" destId="{90BFBDAD-2050-4363-978A-173A1732059A}" srcOrd="1" destOrd="0" presId="urn:microsoft.com/office/officeart/2005/8/layout/cycle4"/>
    <dgm:cxn modelId="{3ECB1630-BBA6-40C4-A2BA-F561930509E7}" type="presOf" srcId="{2FB80072-20A8-4492-9630-74F52230CC24}" destId="{880AE04C-DE04-4BBD-ADA4-CAD7936EB0AE}" srcOrd="0" destOrd="0" presId="urn:microsoft.com/office/officeart/2005/8/layout/cycle4"/>
    <dgm:cxn modelId="{57855FD8-5F78-419F-A1DD-2668E0CF7894}" type="presOf" srcId="{48C32432-FFD3-471B-8C5B-32BE02D30941}" destId="{7A81BB1E-2099-464A-884A-D62D61C404AA}" srcOrd="1" destOrd="0" presId="urn:microsoft.com/office/officeart/2005/8/layout/cycle4"/>
    <dgm:cxn modelId="{17571A0F-83DA-4D80-AF2E-ABB48A380F5B}" srcId="{ACF095AE-E398-4536-BF36-D4E997318E2B}" destId="{2FB80072-20A8-4492-9630-74F52230CC24}" srcOrd="0" destOrd="0" parTransId="{1F3E1C34-5ACB-4158-BF82-0AD352B02B66}" sibTransId="{0D91E7FE-4B93-4806-85F9-F6C0207100E8}"/>
    <dgm:cxn modelId="{3636486B-A334-4BA4-BF85-7C81C2D503C1}" srcId="{7AB54AAF-55C6-4244-A94D-0CCFE86BF9ED}" destId="{22D16064-BFB4-4D8E-96C2-C57442FACD84}" srcOrd="2" destOrd="0" parTransId="{0C9D9DA0-E25E-44B7-B84E-12629AF5E61A}" sibTransId="{745204C2-EDA2-41AD-A058-722EB5C75E47}"/>
    <dgm:cxn modelId="{2DD8E734-B8D2-488C-AA9C-5323513B88B4}" srcId="{7AB54AAF-55C6-4244-A94D-0CCFE86BF9ED}" destId="{ACF095AE-E398-4536-BF36-D4E997318E2B}" srcOrd="1" destOrd="0" parTransId="{8FA4E8D8-C55C-4A8F-94AC-16FF147AF73C}" sibTransId="{882BB8C6-3727-4121-A5B1-10E131B3D536}"/>
    <dgm:cxn modelId="{3F71FF40-FCA9-40EE-AB03-DD212205DAB3}" type="presOf" srcId="{22D16064-BFB4-4D8E-96C2-C57442FACD84}" destId="{1ECABDB7-1DF6-4C8C-9C4C-3D00A782A2FE}" srcOrd="0" destOrd="0" presId="urn:microsoft.com/office/officeart/2005/8/layout/cycle4"/>
    <dgm:cxn modelId="{C74FFC0B-E6F5-4DA2-AE4C-BE3BA02D73E0}" srcId="{7AB54AAF-55C6-4244-A94D-0CCFE86BF9ED}" destId="{7D7FA701-5888-43C5-A9A2-A8A5F79933C3}" srcOrd="3" destOrd="0" parTransId="{F82E0A09-6DA7-4802-9103-CE71522F5221}" sibTransId="{E9A77355-005B-40E6-B933-3B57906937C5}"/>
    <dgm:cxn modelId="{F2C6901E-448D-4DDD-924E-9879B3DC4D81}" type="presOf" srcId="{C17232D6-0436-4318-BE36-F0D754AA5084}" destId="{054D26A8-2077-48E4-9AC9-7C3190F87075}" srcOrd="1" destOrd="0" presId="urn:microsoft.com/office/officeart/2005/8/layout/cycle4"/>
    <dgm:cxn modelId="{84A4EB73-6809-4392-A136-6BDC896CD66A}" type="presOf" srcId="{6669E89C-23B6-443F-A010-52DC68B2C373}" destId="{7AA651B9-4FA5-4BCB-AC65-C04F3863A16B}" srcOrd="0" destOrd="0" presId="urn:microsoft.com/office/officeart/2005/8/layout/cycle4"/>
    <dgm:cxn modelId="{A5887CDC-5125-4FCF-BBB2-1E1D0BD1E575}" type="presOf" srcId="{48C32432-FFD3-471B-8C5B-32BE02D30941}" destId="{DC7455CC-A76B-4048-9F26-2236EDAC5AEE}" srcOrd="0" destOrd="0" presId="urn:microsoft.com/office/officeart/2005/8/layout/cycle4"/>
    <dgm:cxn modelId="{608FF65C-9F17-4F62-85E8-ACEF1C971EB5}" type="presOf" srcId="{C17232D6-0436-4318-BE36-F0D754AA5084}" destId="{821F02E4-A1BB-421F-83BA-4D3F0F161D49}" srcOrd="0" destOrd="0" presId="urn:microsoft.com/office/officeart/2005/8/layout/cycle4"/>
    <dgm:cxn modelId="{5F6E783E-FC80-41DE-9565-5B323B384F11}" srcId="{9A193284-6A05-461D-833A-7E273E927669}" destId="{6669E89C-23B6-443F-A010-52DC68B2C373}" srcOrd="0" destOrd="0" parTransId="{E86FC065-2C91-49FF-968E-47FD48F992B2}" sibTransId="{7DB2CCFE-6958-4F9E-BC72-B374CFE155DB}"/>
    <dgm:cxn modelId="{2415375D-51FC-4C74-8576-5282C793EA7F}" srcId="{22D16064-BFB4-4D8E-96C2-C57442FACD84}" destId="{48C32432-FFD3-471B-8C5B-32BE02D30941}" srcOrd="0" destOrd="0" parTransId="{C54E0584-89B9-4C23-878B-61063353B72D}" sibTransId="{7AC10DCC-B320-46C6-ABB4-5CC2F3A92114}"/>
    <dgm:cxn modelId="{68ED33DA-6E8F-40EC-9C09-9D1978F4117C}" type="presOf" srcId="{9A193284-6A05-461D-833A-7E273E927669}" destId="{A684663D-3123-42BF-BFFF-4672C11974E7}" srcOrd="0" destOrd="0" presId="urn:microsoft.com/office/officeart/2005/8/layout/cycle4"/>
    <dgm:cxn modelId="{3E4D62BE-4DBA-49AA-8700-F078373A0F10}" srcId="{7AB54AAF-55C6-4244-A94D-0CCFE86BF9ED}" destId="{9A193284-6A05-461D-833A-7E273E927669}" srcOrd="0" destOrd="0" parTransId="{9E4A01D9-98E6-4038-B9EC-663DE21D7E03}" sibTransId="{24FD1062-06E4-4FE0-801D-CCEC71C2D8BB}"/>
    <dgm:cxn modelId="{7AC7676A-B800-4344-B28B-90A67835F7FA}" type="presOf" srcId="{7AB54AAF-55C6-4244-A94D-0CCFE86BF9ED}" destId="{7B2A9546-4AA0-47D7-8E61-5BFC447EFD10}" srcOrd="0" destOrd="0" presId="urn:microsoft.com/office/officeart/2005/8/layout/cycle4"/>
    <dgm:cxn modelId="{E1813220-7AD9-42BE-8D12-386607162264}" type="presOf" srcId="{2FB80072-20A8-4492-9630-74F52230CC24}" destId="{D4C2772E-7EF3-47DB-B62D-6C439F95B3A9}" srcOrd="1" destOrd="0" presId="urn:microsoft.com/office/officeart/2005/8/layout/cycle4"/>
    <dgm:cxn modelId="{ED072369-84A8-4A36-8600-C386A37F6480}" type="presParOf" srcId="{7B2A9546-4AA0-47D7-8E61-5BFC447EFD10}" destId="{075CBCD5-FF37-4632-9582-48A71612D841}" srcOrd="0" destOrd="0" presId="urn:microsoft.com/office/officeart/2005/8/layout/cycle4"/>
    <dgm:cxn modelId="{573F7F21-9750-4876-9B53-02B88263F436}" type="presParOf" srcId="{075CBCD5-FF37-4632-9582-48A71612D841}" destId="{AC50E251-6F32-432B-A947-F203C3663D8E}" srcOrd="0" destOrd="0" presId="urn:microsoft.com/office/officeart/2005/8/layout/cycle4"/>
    <dgm:cxn modelId="{665BEB8A-3BB9-4925-B13B-1CC18EE5B055}" type="presParOf" srcId="{AC50E251-6F32-432B-A947-F203C3663D8E}" destId="{7AA651B9-4FA5-4BCB-AC65-C04F3863A16B}" srcOrd="0" destOrd="0" presId="urn:microsoft.com/office/officeart/2005/8/layout/cycle4"/>
    <dgm:cxn modelId="{CF4C9C87-7F4A-433B-90F6-5285DD137C17}" type="presParOf" srcId="{AC50E251-6F32-432B-A947-F203C3663D8E}" destId="{90BFBDAD-2050-4363-978A-173A1732059A}" srcOrd="1" destOrd="0" presId="urn:microsoft.com/office/officeart/2005/8/layout/cycle4"/>
    <dgm:cxn modelId="{9B0F3FF2-866D-43D6-92E5-D63A84913BFB}" type="presParOf" srcId="{075CBCD5-FF37-4632-9582-48A71612D841}" destId="{4580C629-9ED5-43E0-A33C-4C4CF3CC5F44}" srcOrd="1" destOrd="0" presId="urn:microsoft.com/office/officeart/2005/8/layout/cycle4"/>
    <dgm:cxn modelId="{06C681A8-403A-4262-83A6-A5A6DE9A623C}" type="presParOf" srcId="{4580C629-9ED5-43E0-A33C-4C4CF3CC5F44}" destId="{880AE04C-DE04-4BBD-ADA4-CAD7936EB0AE}" srcOrd="0" destOrd="0" presId="urn:microsoft.com/office/officeart/2005/8/layout/cycle4"/>
    <dgm:cxn modelId="{3B9F1A48-1820-47E2-AA59-8953E56B555D}" type="presParOf" srcId="{4580C629-9ED5-43E0-A33C-4C4CF3CC5F44}" destId="{D4C2772E-7EF3-47DB-B62D-6C439F95B3A9}" srcOrd="1" destOrd="0" presId="urn:microsoft.com/office/officeart/2005/8/layout/cycle4"/>
    <dgm:cxn modelId="{9F09568E-6CFC-4342-8E26-6C5FDB2B9659}" type="presParOf" srcId="{075CBCD5-FF37-4632-9582-48A71612D841}" destId="{F19CD136-6668-4CA2-8231-EF0CF4457FA3}" srcOrd="2" destOrd="0" presId="urn:microsoft.com/office/officeart/2005/8/layout/cycle4"/>
    <dgm:cxn modelId="{93D86722-773A-4B0C-A97D-7A3D9FC6CC6C}" type="presParOf" srcId="{F19CD136-6668-4CA2-8231-EF0CF4457FA3}" destId="{DC7455CC-A76B-4048-9F26-2236EDAC5AEE}" srcOrd="0" destOrd="0" presId="urn:microsoft.com/office/officeart/2005/8/layout/cycle4"/>
    <dgm:cxn modelId="{926CA2F3-4143-46FF-BD47-C89B7255AC16}" type="presParOf" srcId="{F19CD136-6668-4CA2-8231-EF0CF4457FA3}" destId="{7A81BB1E-2099-464A-884A-D62D61C404AA}" srcOrd="1" destOrd="0" presId="urn:microsoft.com/office/officeart/2005/8/layout/cycle4"/>
    <dgm:cxn modelId="{2613F277-B7EC-49F7-8DA6-4152D4CFAB06}" type="presParOf" srcId="{075CBCD5-FF37-4632-9582-48A71612D841}" destId="{0181B70E-A6AC-4ED6-ACCC-0ACED8342197}" srcOrd="3" destOrd="0" presId="urn:microsoft.com/office/officeart/2005/8/layout/cycle4"/>
    <dgm:cxn modelId="{AB685841-0D70-4BFC-8199-B8FD4160C06C}" type="presParOf" srcId="{0181B70E-A6AC-4ED6-ACCC-0ACED8342197}" destId="{821F02E4-A1BB-421F-83BA-4D3F0F161D49}" srcOrd="0" destOrd="0" presId="urn:microsoft.com/office/officeart/2005/8/layout/cycle4"/>
    <dgm:cxn modelId="{44B4BD10-ECA9-4CD0-9FC1-D8CE9B2B12FB}" type="presParOf" srcId="{0181B70E-A6AC-4ED6-ACCC-0ACED8342197}" destId="{054D26A8-2077-48E4-9AC9-7C3190F87075}" srcOrd="1" destOrd="0" presId="urn:microsoft.com/office/officeart/2005/8/layout/cycle4"/>
    <dgm:cxn modelId="{4C6C82BC-DBC9-495E-8BD7-63548DC26100}" type="presParOf" srcId="{075CBCD5-FF37-4632-9582-48A71612D841}" destId="{B77BAE3B-6DC9-4839-B290-5E67BDBAE14C}" srcOrd="4" destOrd="0" presId="urn:microsoft.com/office/officeart/2005/8/layout/cycle4"/>
    <dgm:cxn modelId="{4CB38905-7D2B-4171-936E-4A4B91C32497}" type="presParOf" srcId="{7B2A9546-4AA0-47D7-8E61-5BFC447EFD10}" destId="{65F0528E-5A9D-4AB8-A8A7-370A7697827E}" srcOrd="1" destOrd="0" presId="urn:microsoft.com/office/officeart/2005/8/layout/cycle4"/>
    <dgm:cxn modelId="{488D484B-FF03-4308-977F-96411CECD4F7}" type="presParOf" srcId="{65F0528E-5A9D-4AB8-A8A7-370A7697827E}" destId="{A684663D-3123-42BF-BFFF-4672C11974E7}" srcOrd="0" destOrd="0" presId="urn:microsoft.com/office/officeart/2005/8/layout/cycle4"/>
    <dgm:cxn modelId="{B2672450-4256-45D3-9BB1-52D694596182}" type="presParOf" srcId="{65F0528E-5A9D-4AB8-A8A7-370A7697827E}" destId="{821CF67C-8080-45F1-9960-052539B28B23}" srcOrd="1" destOrd="0" presId="urn:microsoft.com/office/officeart/2005/8/layout/cycle4"/>
    <dgm:cxn modelId="{4C69F21B-2B57-45F2-8927-189BA7B3DB16}" type="presParOf" srcId="{65F0528E-5A9D-4AB8-A8A7-370A7697827E}" destId="{1ECABDB7-1DF6-4C8C-9C4C-3D00A782A2FE}" srcOrd="2" destOrd="0" presId="urn:microsoft.com/office/officeart/2005/8/layout/cycle4"/>
    <dgm:cxn modelId="{28AEDBA7-A516-4257-BE96-981785B1FCF6}" type="presParOf" srcId="{65F0528E-5A9D-4AB8-A8A7-370A7697827E}" destId="{9E668B18-8368-429D-AB47-6DAB0FEC4AD3}" srcOrd="3" destOrd="0" presId="urn:microsoft.com/office/officeart/2005/8/layout/cycle4"/>
    <dgm:cxn modelId="{A6D3AA7B-DCA5-4F1E-A88B-CA84C2851431}" type="presParOf" srcId="{65F0528E-5A9D-4AB8-A8A7-370A7697827E}" destId="{AC62E774-A0EC-49E3-9298-AF3FB193B2B8}" srcOrd="4" destOrd="0" presId="urn:microsoft.com/office/officeart/2005/8/layout/cycle4"/>
    <dgm:cxn modelId="{9458DAAA-01F5-4365-A1AE-D423E75C06A9}" type="presParOf" srcId="{7B2A9546-4AA0-47D7-8E61-5BFC447EFD10}" destId="{9790EDAA-47F3-4349-9F25-A8B1B0BE4AE7}" srcOrd="2" destOrd="0" presId="urn:microsoft.com/office/officeart/2005/8/layout/cycle4"/>
    <dgm:cxn modelId="{6295C054-0F76-42F2-B780-EAA2C4B4429B}" type="presParOf" srcId="{7B2A9546-4AA0-47D7-8E61-5BFC447EFD10}" destId="{6F5DEFCB-F630-4AB5-B325-306F2DA78530}"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5AE4D9-E47A-46FB-AAA7-5D444B07EE53}">
      <dsp:nvSpPr>
        <dsp:cNvPr id="0" name=""/>
        <dsp:cNvSpPr/>
      </dsp:nvSpPr>
      <dsp:spPr>
        <a:xfrm>
          <a:off x="0" y="0"/>
          <a:ext cx="3836033" cy="3978275"/>
        </a:xfrm>
        <a:prstGeom prst="triangl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47D54B7-9F28-440F-A09B-913E6F54A216}">
      <dsp:nvSpPr>
        <dsp:cNvPr id="0" name=""/>
        <dsp:cNvSpPr/>
      </dsp:nvSpPr>
      <dsp:spPr>
        <a:xfrm>
          <a:off x="1918016" y="399964"/>
          <a:ext cx="2493421" cy="94173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COMITÉ EJECUTIVO</a:t>
          </a:r>
          <a:endParaRPr lang="es-MX" sz="2300" kern="1200" dirty="0"/>
        </a:p>
      </dsp:txBody>
      <dsp:txXfrm>
        <a:off x="1963988" y="445936"/>
        <a:ext cx="2401477" cy="849788"/>
      </dsp:txXfrm>
    </dsp:sp>
    <dsp:sp modelId="{A3A80CB7-20B2-461A-8867-C8FD59D397EC}">
      <dsp:nvSpPr>
        <dsp:cNvPr id="0" name=""/>
        <dsp:cNvSpPr/>
      </dsp:nvSpPr>
      <dsp:spPr>
        <a:xfrm>
          <a:off x="1918016" y="1459413"/>
          <a:ext cx="2493421" cy="94173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COMITÉ REGIONAL</a:t>
          </a:r>
          <a:endParaRPr lang="es-MX" sz="2300" kern="1200" dirty="0"/>
        </a:p>
      </dsp:txBody>
      <dsp:txXfrm>
        <a:off x="1963988" y="1505385"/>
        <a:ext cx="2401477" cy="849788"/>
      </dsp:txXfrm>
    </dsp:sp>
    <dsp:sp modelId="{698FE77F-E043-4619-93B9-DBFCEB4DCD78}">
      <dsp:nvSpPr>
        <dsp:cNvPr id="0" name=""/>
        <dsp:cNvSpPr/>
      </dsp:nvSpPr>
      <dsp:spPr>
        <a:xfrm>
          <a:off x="1918016" y="2518861"/>
          <a:ext cx="2493421" cy="941732"/>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87630" tIns="87630" rIns="87630" bIns="87630" numCol="1" spcCol="1270" anchor="ctr" anchorCtr="0">
          <a:noAutofit/>
        </a:bodyPr>
        <a:lstStyle/>
        <a:p>
          <a:pPr lvl="0" algn="ctr" defTabSz="1022350">
            <a:lnSpc>
              <a:spcPct val="90000"/>
            </a:lnSpc>
            <a:spcBef>
              <a:spcPct val="0"/>
            </a:spcBef>
            <a:spcAft>
              <a:spcPct val="35000"/>
            </a:spcAft>
          </a:pPr>
          <a:r>
            <a:rPr lang="es-MX" sz="2300" kern="1200" dirty="0" smtClean="0"/>
            <a:t>ELEMENTOS BASE</a:t>
          </a:r>
          <a:endParaRPr lang="es-MX" sz="2300" kern="1200" dirty="0"/>
        </a:p>
      </dsp:txBody>
      <dsp:txXfrm>
        <a:off x="1963988" y="2564833"/>
        <a:ext cx="2401477" cy="849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7455CC-A76B-4048-9F26-2236EDAC5AEE}">
      <dsp:nvSpPr>
        <dsp:cNvPr id="0" name=""/>
        <dsp:cNvSpPr/>
      </dsp:nvSpPr>
      <dsp:spPr>
        <a:xfrm>
          <a:off x="7215844" y="4491976"/>
          <a:ext cx="3270152" cy="211831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just" defTabSz="577850">
            <a:lnSpc>
              <a:spcPct val="90000"/>
            </a:lnSpc>
            <a:spcBef>
              <a:spcPct val="0"/>
            </a:spcBef>
            <a:spcAft>
              <a:spcPct val="15000"/>
            </a:spcAft>
            <a:buChar char="••"/>
          </a:pPr>
          <a:r>
            <a:rPr lang="es-MX" sz="1300" kern="1200" dirty="0" smtClean="0"/>
            <a:t>Es una unidad básica caracterizada por no tener un asentamiento territorial, sino que se organiza normalmente en un centro de trabajo y su nú­mero de miembros es muy pequeño. </a:t>
          </a:r>
          <a:endParaRPr lang="es-MX" sz="1300" kern="1200" dirty="0"/>
        </a:p>
      </dsp:txBody>
      <dsp:txXfrm>
        <a:off x="8243423" y="5068088"/>
        <a:ext cx="2196040" cy="1495671"/>
      </dsp:txXfrm>
    </dsp:sp>
    <dsp:sp modelId="{821F02E4-A1BB-421F-83BA-4D3F0F161D49}">
      <dsp:nvSpPr>
        <dsp:cNvPr id="0" name=""/>
        <dsp:cNvSpPr/>
      </dsp:nvSpPr>
      <dsp:spPr>
        <a:xfrm>
          <a:off x="1541774" y="4491976"/>
          <a:ext cx="3270152" cy="211831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just" defTabSz="577850">
            <a:lnSpc>
              <a:spcPct val="90000"/>
            </a:lnSpc>
            <a:spcBef>
              <a:spcPct val="0"/>
            </a:spcBef>
            <a:spcAft>
              <a:spcPct val="15000"/>
            </a:spcAft>
            <a:buChar char="••"/>
          </a:pPr>
          <a:r>
            <a:rPr lang="es-MX" sz="1300" kern="1200" dirty="0" smtClean="0"/>
            <a:t>Se caracteriza por su similitud con la organización militar; sus miembros reciben entrenamiento y obedecen una disciplina y una jerarquía, incluyendo los uniformes e insignias. </a:t>
          </a:r>
          <a:endParaRPr lang="es-MX" sz="1300" kern="1200" dirty="0"/>
        </a:p>
      </dsp:txBody>
      <dsp:txXfrm>
        <a:off x="1588307" y="5068088"/>
        <a:ext cx="2196040" cy="1495671"/>
      </dsp:txXfrm>
    </dsp:sp>
    <dsp:sp modelId="{880AE04C-DE04-4BBD-ADA4-CAD7936EB0AE}">
      <dsp:nvSpPr>
        <dsp:cNvPr id="0" name=""/>
        <dsp:cNvSpPr/>
      </dsp:nvSpPr>
      <dsp:spPr>
        <a:xfrm>
          <a:off x="7066431" y="0"/>
          <a:ext cx="3270152" cy="211831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just" defTabSz="577850">
            <a:lnSpc>
              <a:spcPct val="90000"/>
            </a:lnSpc>
            <a:spcBef>
              <a:spcPct val="0"/>
            </a:spcBef>
            <a:spcAft>
              <a:spcPct val="15000"/>
            </a:spcAft>
            <a:buChar char="••"/>
          </a:pPr>
          <a:r>
            <a:rPr lang="es-MX" sz="1300" kern="1200" dirty="0" smtClean="0"/>
            <a:t>Busca siempre aumentar el número de miembros, incluso dando una base masiva a los partidos.</a:t>
          </a:r>
          <a:endParaRPr lang="es-MX" sz="1300" kern="1200" dirty="0"/>
        </a:p>
      </dsp:txBody>
      <dsp:txXfrm>
        <a:off x="8094010" y="46533"/>
        <a:ext cx="2196040" cy="1495671"/>
      </dsp:txXfrm>
    </dsp:sp>
    <dsp:sp modelId="{7AA651B9-4FA5-4BCB-AC65-C04F3863A16B}">
      <dsp:nvSpPr>
        <dsp:cNvPr id="0" name=""/>
        <dsp:cNvSpPr/>
      </dsp:nvSpPr>
      <dsp:spPr>
        <a:xfrm>
          <a:off x="1730920" y="0"/>
          <a:ext cx="3270152" cy="2118317"/>
        </a:xfrm>
        <a:prstGeom prst="roundRect">
          <a:avLst>
            <a:gd name="adj" fmla="val 10000"/>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770" tIns="64770" rIns="64770" bIns="64770" numCol="1" spcCol="1270" anchor="t" anchorCtr="0">
          <a:noAutofit/>
        </a:bodyPr>
        <a:lstStyle/>
        <a:p>
          <a:pPr marL="114300" lvl="1" indent="-114300" algn="just" defTabSz="577850">
            <a:lnSpc>
              <a:spcPct val="90000"/>
            </a:lnSpc>
            <a:spcBef>
              <a:spcPct val="0"/>
            </a:spcBef>
            <a:spcAft>
              <a:spcPct val="15000"/>
            </a:spcAft>
            <a:buChar char="••"/>
          </a:pPr>
          <a:r>
            <a:rPr lang="es-MX" sz="1300" kern="1200" dirty="0" smtClean="0"/>
            <a:t>Grupo de miembros sin aumento que no tiene propaganda. </a:t>
          </a:r>
          <a:endParaRPr lang="es-MX" sz="1300" kern="1200" dirty="0"/>
        </a:p>
      </dsp:txBody>
      <dsp:txXfrm>
        <a:off x="1777453" y="46533"/>
        <a:ext cx="2196040" cy="1495671"/>
      </dsp:txXfrm>
    </dsp:sp>
    <dsp:sp modelId="{A684663D-3123-42BF-BFFF-4672C11974E7}">
      <dsp:nvSpPr>
        <dsp:cNvPr id="0" name=""/>
        <dsp:cNvSpPr/>
      </dsp:nvSpPr>
      <dsp:spPr>
        <a:xfrm>
          <a:off x="3101206" y="377325"/>
          <a:ext cx="2866347" cy="2866347"/>
        </a:xfrm>
        <a:prstGeom prst="pieWedg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s-MX" sz="3400" kern="1200" dirty="0" smtClean="0"/>
            <a:t>COMITÉ</a:t>
          </a:r>
          <a:endParaRPr lang="es-MX" sz="3400" kern="1200" dirty="0"/>
        </a:p>
      </dsp:txBody>
      <dsp:txXfrm>
        <a:off x="3940740" y="1216859"/>
        <a:ext cx="2026813" cy="2026813"/>
      </dsp:txXfrm>
    </dsp:sp>
    <dsp:sp modelId="{821CF67C-8080-45F1-9960-052539B28B23}">
      <dsp:nvSpPr>
        <dsp:cNvPr id="0" name=""/>
        <dsp:cNvSpPr/>
      </dsp:nvSpPr>
      <dsp:spPr>
        <a:xfrm rot="5400000">
          <a:off x="6099949" y="377325"/>
          <a:ext cx="2866347" cy="2866347"/>
        </a:xfrm>
        <a:prstGeom prst="pieWedge">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s-MX" sz="3400" kern="1200" dirty="0" smtClean="0"/>
            <a:t>SECCIÓN</a:t>
          </a:r>
          <a:endParaRPr lang="es-MX" sz="3400" kern="1200" dirty="0"/>
        </a:p>
      </dsp:txBody>
      <dsp:txXfrm rot="-5400000">
        <a:off x="6099949" y="1216859"/>
        <a:ext cx="2026813" cy="2026813"/>
      </dsp:txXfrm>
    </dsp:sp>
    <dsp:sp modelId="{1ECABDB7-1DF6-4C8C-9C4C-3D00A782A2FE}">
      <dsp:nvSpPr>
        <dsp:cNvPr id="0" name=""/>
        <dsp:cNvSpPr/>
      </dsp:nvSpPr>
      <dsp:spPr>
        <a:xfrm rot="10800000">
          <a:off x="6099949" y="3376067"/>
          <a:ext cx="2866347" cy="2866347"/>
        </a:xfrm>
        <a:prstGeom prst="pieWedge">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s-MX" sz="3400" kern="1200" dirty="0" smtClean="0"/>
            <a:t>CÉLULA</a:t>
          </a:r>
          <a:endParaRPr lang="es-MX" sz="3400" kern="1200" dirty="0"/>
        </a:p>
      </dsp:txBody>
      <dsp:txXfrm rot="10800000">
        <a:off x="6099949" y="3376067"/>
        <a:ext cx="2026813" cy="2026813"/>
      </dsp:txXfrm>
    </dsp:sp>
    <dsp:sp modelId="{9E668B18-8368-429D-AB47-6DAB0FEC4AD3}">
      <dsp:nvSpPr>
        <dsp:cNvPr id="0" name=""/>
        <dsp:cNvSpPr/>
      </dsp:nvSpPr>
      <dsp:spPr>
        <a:xfrm rot="16200000">
          <a:off x="3101206" y="3376067"/>
          <a:ext cx="2866347" cy="2866347"/>
        </a:xfrm>
        <a:prstGeom prst="pieWedge">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s-MX" sz="3400" kern="1200" dirty="0" smtClean="0"/>
            <a:t>MILICIA</a:t>
          </a:r>
          <a:endParaRPr lang="es-MX" sz="3400" kern="1200" dirty="0"/>
        </a:p>
      </dsp:txBody>
      <dsp:txXfrm rot="5400000">
        <a:off x="3940740" y="3376067"/>
        <a:ext cx="2026813" cy="2026813"/>
      </dsp:txXfrm>
    </dsp:sp>
    <dsp:sp modelId="{9790EDAA-47F3-4349-9F25-A8B1B0BE4AE7}">
      <dsp:nvSpPr>
        <dsp:cNvPr id="0" name=""/>
        <dsp:cNvSpPr/>
      </dsp:nvSpPr>
      <dsp:spPr>
        <a:xfrm>
          <a:off x="5538926" y="2714093"/>
          <a:ext cx="989651" cy="86056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F5DEFCB-F630-4AB5-B325-306F2DA78530}">
      <dsp:nvSpPr>
        <dsp:cNvPr id="0" name=""/>
        <dsp:cNvSpPr/>
      </dsp:nvSpPr>
      <dsp:spPr>
        <a:xfrm rot="10800000">
          <a:off x="5538926" y="3045080"/>
          <a:ext cx="989651" cy="860566"/>
        </a:xfrm>
        <a:prstGeom prst="circularArrow">
          <a:avLst/>
        </a:prstGeom>
        <a:solidFill>
          <a:schemeClr val="accent2">
            <a:tint val="4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AAE8F2-30CE-4342-A254-99ED0649E653}" type="datetimeFigureOut">
              <a:rPr lang="es-MX" smtClean="0"/>
              <a:t>28/06/2016</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D95857-84DB-483B-B2EB-09FCFD426CC5}" type="slidenum">
              <a:rPr lang="es-MX" smtClean="0"/>
              <a:t>‹Nº›</a:t>
            </a:fld>
            <a:endParaRPr lang="es-MX"/>
          </a:p>
        </p:txBody>
      </p:sp>
    </p:spTree>
    <p:extLst>
      <p:ext uri="{BB962C8B-B14F-4D97-AF65-F5344CB8AC3E}">
        <p14:creationId xmlns:p14="http://schemas.microsoft.com/office/powerpoint/2010/main" val="3059203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C52283E-A9CB-49F9-99D0-7BE49B0DFF7C}" type="slidenum">
              <a:rPr lang="en-US" altLang="es-MX"/>
              <a:pPr eaLnBrk="1" hangingPunct="1"/>
              <a:t>4</a:t>
            </a:fld>
            <a:endParaRPr lang="en-US" altLang="es-MX"/>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10745121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1 Marcador de imagen de diapositiva"/>
          <p:cNvSpPr>
            <a:spLocks noGrp="1" noRot="1" noChangeAspect="1" noTextEdit="1"/>
          </p:cNvSpPr>
          <p:nvPr>
            <p:ph type="sldImg"/>
          </p:nvPr>
        </p:nvSpPr>
        <p:spPr>
          <a:ln/>
        </p:spPr>
      </p:sp>
      <p:sp>
        <p:nvSpPr>
          <p:cNvPr id="2304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304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DF8C833-82D2-48AC-AB1C-83765EFC663F}" type="slidenum">
              <a:rPr lang="en-US" altLang="es-MX"/>
              <a:pPr eaLnBrk="1" hangingPunct="1"/>
              <a:t>14</a:t>
            </a:fld>
            <a:endParaRPr lang="en-US" altLang="es-MX"/>
          </a:p>
        </p:txBody>
      </p:sp>
    </p:spTree>
    <p:extLst>
      <p:ext uri="{BB962C8B-B14F-4D97-AF65-F5344CB8AC3E}">
        <p14:creationId xmlns:p14="http://schemas.microsoft.com/office/powerpoint/2010/main" val="891351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1 Marcador de imagen de diapositiva"/>
          <p:cNvSpPr>
            <a:spLocks noGrp="1" noRot="1" noChangeAspect="1" noTextEdit="1"/>
          </p:cNvSpPr>
          <p:nvPr>
            <p:ph type="sldImg"/>
          </p:nvPr>
        </p:nvSpPr>
        <p:spPr>
          <a:ln/>
        </p:spPr>
      </p:sp>
      <p:sp>
        <p:nvSpPr>
          <p:cNvPr id="2314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3142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6F40DE-1ACF-435C-A013-9D6F148445CF}" type="slidenum">
              <a:rPr lang="en-US" altLang="es-MX"/>
              <a:pPr eaLnBrk="1" hangingPunct="1"/>
              <a:t>15</a:t>
            </a:fld>
            <a:endParaRPr lang="en-US" altLang="es-MX"/>
          </a:p>
        </p:txBody>
      </p:sp>
    </p:spTree>
    <p:extLst>
      <p:ext uri="{BB962C8B-B14F-4D97-AF65-F5344CB8AC3E}">
        <p14:creationId xmlns:p14="http://schemas.microsoft.com/office/powerpoint/2010/main" val="11779459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1 Marcador de imagen de diapositiva"/>
          <p:cNvSpPr>
            <a:spLocks noGrp="1" noRot="1" noChangeAspect="1" noTextEdit="1"/>
          </p:cNvSpPr>
          <p:nvPr>
            <p:ph type="sldImg"/>
          </p:nvPr>
        </p:nvSpPr>
        <p:spPr>
          <a:ln/>
        </p:spPr>
      </p:sp>
      <p:sp>
        <p:nvSpPr>
          <p:cNvPr id="23245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3245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ABBA1C4-D57F-4F6E-AE17-4C287E62A6B7}" type="slidenum">
              <a:rPr lang="en-US" altLang="es-MX"/>
              <a:pPr eaLnBrk="1" hangingPunct="1"/>
              <a:t>16</a:t>
            </a:fld>
            <a:endParaRPr lang="en-US" altLang="es-MX"/>
          </a:p>
        </p:txBody>
      </p:sp>
    </p:spTree>
    <p:extLst>
      <p:ext uri="{BB962C8B-B14F-4D97-AF65-F5344CB8AC3E}">
        <p14:creationId xmlns:p14="http://schemas.microsoft.com/office/powerpoint/2010/main" val="26599652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1 Marcador de imagen de diapositiva"/>
          <p:cNvSpPr>
            <a:spLocks noGrp="1" noRot="1" noChangeAspect="1" noTextEdit="1"/>
          </p:cNvSpPr>
          <p:nvPr>
            <p:ph type="sldImg"/>
          </p:nvPr>
        </p:nvSpPr>
        <p:spPr>
          <a:ln/>
        </p:spPr>
      </p:sp>
      <p:sp>
        <p:nvSpPr>
          <p:cNvPr id="23347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3347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1F392C8-1BD1-4A35-ADD0-64CF314D7FC1}" type="slidenum">
              <a:rPr lang="en-US" altLang="es-MX"/>
              <a:pPr eaLnBrk="1" hangingPunct="1"/>
              <a:t>17</a:t>
            </a:fld>
            <a:endParaRPr lang="en-US" altLang="es-MX"/>
          </a:p>
        </p:txBody>
      </p:sp>
    </p:spTree>
    <p:extLst>
      <p:ext uri="{BB962C8B-B14F-4D97-AF65-F5344CB8AC3E}">
        <p14:creationId xmlns:p14="http://schemas.microsoft.com/office/powerpoint/2010/main" val="16731194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846FBE7-A5AA-43C5-96C5-F3E05A513CA0}" type="slidenum">
              <a:rPr lang="en-US" altLang="es-MX"/>
              <a:pPr eaLnBrk="1" hangingPunct="1"/>
              <a:t>18</a:t>
            </a:fld>
            <a:endParaRPr lang="en-US" altLang="es-MX"/>
          </a:p>
        </p:txBody>
      </p:sp>
      <p:sp>
        <p:nvSpPr>
          <p:cNvPr id="234499" name="Rectangle 2"/>
          <p:cNvSpPr>
            <a:spLocks noGrp="1" noRot="1" noChangeAspect="1" noChangeArrowheads="1" noTextEdit="1"/>
          </p:cNvSpPr>
          <p:nvPr>
            <p:ph type="sldImg"/>
          </p:nvPr>
        </p:nvSpPr>
        <p:spPr>
          <a:ln/>
        </p:spPr>
      </p:sp>
      <p:sp>
        <p:nvSpPr>
          <p:cNvPr id="234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34378331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1 Marcador de imagen de diapositiva"/>
          <p:cNvSpPr>
            <a:spLocks noGrp="1" noRot="1" noChangeAspect="1" noTextEdit="1"/>
          </p:cNvSpPr>
          <p:nvPr>
            <p:ph type="sldImg"/>
          </p:nvPr>
        </p:nvSpPr>
        <p:spPr>
          <a:ln/>
        </p:spPr>
      </p:sp>
      <p:sp>
        <p:nvSpPr>
          <p:cNvPr id="2355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355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A725F5B-8EEC-429F-8ECE-9852B8FC9A36}" type="slidenum">
              <a:rPr lang="en-US" altLang="es-MX"/>
              <a:pPr eaLnBrk="1" hangingPunct="1"/>
              <a:t>19</a:t>
            </a:fld>
            <a:endParaRPr lang="en-US" altLang="es-MX"/>
          </a:p>
        </p:txBody>
      </p:sp>
    </p:spTree>
    <p:extLst>
      <p:ext uri="{BB962C8B-B14F-4D97-AF65-F5344CB8AC3E}">
        <p14:creationId xmlns:p14="http://schemas.microsoft.com/office/powerpoint/2010/main" val="37582221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1 Marcador de imagen de diapositiva"/>
          <p:cNvSpPr>
            <a:spLocks noGrp="1" noRot="1" noChangeAspect="1" noTextEdit="1"/>
          </p:cNvSpPr>
          <p:nvPr>
            <p:ph type="sldImg"/>
          </p:nvPr>
        </p:nvSpPr>
        <p:spPr>
          <a:ln/>
        </p:spPr>
      </p:sp>
      <p:sp>
        <p:nvSpPr>
          <p:cNvPr id="2365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3654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C30E15-5881-4841-B30B-DB391936DC65}" type="slidenum">
              <a:rPr lang="en-US" altLang="es-MX"/>
              <a:pPr eaLnBrk="1" hangingPunct="1"/>
              <a:t>20</a:t>
            </a:fld>
            <a:endParaRPr lang="en-US" altLang="es-MX"/>
          </a:p>
        </p:txBody>
      </p:sp>
    </p:spTree>
    <p:extLst>
      <p:ext uri="{BB962C8B-B14F-4D97-AF65-F5344CB8AC3E}">
        <p14:creationId xmlns:p14="http://schemas.microsoft.com/office/powerpoint/2010/main" val="26060835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1 Marcador de imagen de diapositiva"/>
          <p:cNvSpPr>
            <a:spLocks noGrp="1" noRot="1" noChangeAspect="1" noTextEdit="1"/>
          </p:cNvSpPr>
          <p:nvPr>
            <p:ph type="sldImg"/>
          </p:nvPr>
        </p:nvSpPr>
        <p:spPr>
          <a:ln/>
        </p:spPr>
      </p:sp>
      <p:sp>
        <p:nvSpPr>
          <p:cNvPr id="2375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375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EF56088-2F8E-4940-A556-827D0F61D86C}" type="slidenum">
              <a:rPr lang="en-US" altLang="es-MX"/>
              <a:pPr eaLnBrk="1" hangingPunct="1"/>
              <a:t>21</a:t>
            </a:fld>
            <a:endParaRPr lang="en-US" altLang="es-MX"/>
          </a:p>
        </p:txBody>
      </p:sp>
    </p:spTree>
    <p:extLst>
      <p:ext uri="{BB962C8B-B14F-4D97-AF65-F5344CB8AC3E}">
        <p14:creationId xmlns:p14="http://schemas.microsoft.com/office/powerpoint/2010/main" val="847534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1 Marcador de imagen de diapositiva"/>
          <p:cNvSpPr>
            <a:spLocks noGrp="1" noRot="1" noChangeAspect="1" noTextEdit="1"/>
          </p:cNvSpPr>
          <p:nvPr>
            <p:ph type="sldImg"/>
          </p:nvPr>
        </p:nvSpPr>
        <p:spPr>
          <a:ln/>
        </p:spPr>
      </p:sp>
      <p:sp>
        <p:nvSpPr>
          <p:cNvPr id="2385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3859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504275-06A0-4EA2-9B23-F6FD93E42DD0}" type="slidenum">
              <a:rPr lang="en-US" altLang="es-MX"/>
              <a:pPr eaLnBrk="1" hangingPunct="1"/>
              <a:t>22</a:t>
            </a:fld>
            <a:endParaRPr lang="en-US" altLang="es-MX"/>
          </a:p>
        </p:txBody>
      </p:sp>
    </p:spTree>
    <p:extLst>
      <p:ext uri="{BB962C8B-B14F-4D97-AF65-F5344CB8AC3E}">
        <p14:creationId xmlns:p14="http://schemas.microsoft.com/office/powerpoint/2010/main" val="21699694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1 Marcador de imagen de diapositiva"/>
          <p:cNvSpPr>
            <a:spLocks noGrp="1" noRot="1" noChangeAspect="1" noTextEdit="1"/>
          </p:cNvSpPr>
          <p:nvPr>
            <p:ph type="sldImg"/>
          </p:nvPr>
        </p:nvSpPr>
        <p:spPr>
          <a:ln/>
        </p:spPr>
      </p:sp>
      <p:sp>
        <p:nvSpPr>
          <p:cNvPr id="2396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3962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846E51B-AD5A-4368-ADA5-BD5DB64BECAD}" type="slidenum">
              <a:rPr lang="en-US" altLang="es-MX"/>
              <a:pPr eaLnBrk="1" hangingPunct="1"/>
              <a:t>23</a:t>
            </a:fld>
            <a:endParaRPr lang="en-US" altLang="es-MX"/>
          </a:p>
        </p:txBody>
      </p:sp>
    </p:spTree>
    <p:extLst>
      <p:ext uri="{BB962C8B-B14F-4D97-AF65-F5344CB8AC3E}">
        <p14:creationId xmlns:p14="http://schemas.microsoft.com/office/powerpoint/2010/main" val="1567747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1 Marcador de imagen de diapositiva"/>
          <p:cNvSpPr>
            <a:spLocks noGrp="1" noRot="1" noChangeAspect="1" noTextEdit="1"/>
          </p:cNvSpPr>
          <p:nvPr>
            <p:ph type="sldImg"/>
          </p:nvPr>
        </p:nvSpPr>
        <p:spPr>
          <a:ln/>
        </p:spPr>
      </p:sp>
      <p:sp>
        <p:nvSpPr>
          <p:cNvPr id="2222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222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64F2B59-C15F-4E63-875A-920623E43397}" type="slidenum">
              <a:rPr lang="en-US" altLang="es-MX"/>
              <a:pPr eaLnBrk="1" hangingPunct="1"/>
              <a:t>5</a:t>
            </a:fld>
            <a:endParaRPr lang="en-US" altLang="es-MX"/>
          </a:p>
        </p:txBody>
      </p:sp>
    </p:spTree>
    <p:extLst>
      <p:ext uri="{BB962C8B-B14F-4D97-AF65-F5344CB8AC3E}">
        <p14:creationId xmlns:p14="http://schemas.microsoft.com/office/powerpoint/2010/main" val="1580064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1 Marcador de imagen de diapositiva"/>
          <p:cNvSpPr>
            <a:spLocks noGrp="1" noRot="1" noChangeAspect="1" noTextEdit="1"/>
          </p:cNvSpPr>
          <p:nvPr>
            <p:ph type="sldImg"/>
          </p:nvPr>
        </p:nvSpPr>
        <p:spPr>
          <a:ln/>
        </p:spPr>
      </p:sp>
      <p:sp>
        <p:nvSpPr>
          <p:cNvPr id="2406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4064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4C4DF28-62D9-4364-ADEF-A60350ECC2A4}" type="slidenum">
              <a:rPr lang="en-US" altLang="es-MX"/>
              <a:pPr eaLnBrk="1" hangingPunct="1"/>
              <a:t>24</a:t>
            </a:fld>
            <a:endParaRPr lang="en-US" altLang="es-MX"/>
          </a:p>
        </p:txBody>
      </p:sp>
    </p:spTree>
    <p:extLst>
      <p:ext uri="{BB962C8B-B14F-4D97-AF65-F5344CB8AC3E}">
        <p14:creationId xmlns:p14="http://schemas.microsoft.com/office/powerpoint/2010/main" val="17510879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1 Marcador de imagen de diapositiva"/>
          <p:cNvSpPr>
            <a:spLocks noGrp="1" noRot="1" noChangeAspect="1" noTextEdit="1"/>
          </p:cNvSpPr>
          <p:nvPr>
            <p:ph type="sldImg"/>
          </p:nvPr>
        </p:nvSpPr>
        <p:spPr>
          <a:ln/>
        </p:spPr>
      </p:sp>
      <p:sp>
        <p:nvSpPr>
          <p:cNvPr id="2416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4166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D4ED7DD-BABF-4F77-9F8E-BF0FC2D7ABD8}" type="slidenum">
              <a:rPr lang="en-US" altLang="es-MX"/>
              <a:pPr eaLnBrk="1" hangingPunct="1"/>
              <a:t>25</a:t>
            </a:fld>
            <a:endParaRPr lang="en-US" altLang="es-MX"/>
          </a:p>
        </p:txBody>
      </p:sp>
    </p:spTree>
    <p:extLst>
      <p:ext uri="{BB962C8B-B14F-4D97-AF65-F5344CB8AC3E}">
        <p14:creationId xmlns:p14="http://schemas.microsoft.com/office/powerpoint/2010/main" val="40500085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1 Marcador de imagen de diapositiva"/>
          <p:cNvSpPr>
            <a:spLocks noGrp="1" noRot="1" noChangeAspect="1" noTextEdit="1"/>
          </p:cNvSpPr>
          <p:nvPr>
            <p:ph type="sldImg"/>
          </p:nvPr>
        </p:nvSpPr>
        <p:spPr>
          <a:ln/>
        </p:spPr>
      </p:sp>
      <p:sp>
        <p:nvSpPr>
          <p:cNvPr id="2426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4269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F11335-6C74-43F1-97D6-CDD9A7B6BB8E}" type="slidenum">
              <a:rPr lang="en-US" altLang="es-MX"/>
              <a:pPr eaLnBrk="1" hangingPunct="1"/>
              <a:t>26</a:t>
            </a:fld>
            <a:endParaRPr lang="en-US" altLang="es-MX"/>
          </a:p>
        </p:txBody>
      </p:sp>
    </p:spTree>
    <p:extLst>
      <p:ext uri="{BB962C8B-B14F-4D97-AF65-F5344CB8AC3E}">
        <p14:creationId xmlns:p14="http://schemas.microsoft.com/office/powerpoint/2010/main" val="25443132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1 Marcador de imagen de diapositiva"/>
          <p:cNvSpPr>
            <a:spLocks noGrp="1" noRot="1" noChangeAspect="1" noTextEdit="1"/>
          </p:cNvSpPr>
          <p:nvPr>
            <p:ph type="sldImg"/>
          </p:nvPr>
        </p:nvSpPr>
        <p:spPr>
          <a:ln/>
        </p:spPr>
      </p:sp>
      <p:sp>
        <p:nvSpPr>
          <p:cNvPr id="2437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437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8E610F5-4373-4490-ABBC-575F9C080C39}" type="slidenum">
              <a:rPr lang="en-US" altLang="es-MX"/>
              <a:pPr eaLnBrk="1" hangingPunct="1"/>
              <a:t>27</a:t>
            </a:fld>
            <a:endParaRPr lang="en-US" altLang="es-MX"/>
          </a:p>
        </p:txBody>
      </p:sp>
    </p:spTree>
    <p:extLst>
      <p:ext uri="{BB962C8B-B14F-4D97-AF65-F5344CB8AC3E}">
        <p14:creationId xmlns:p14="http://schemas.microsoft.com/office/powerpoint/2010/main" val="35930039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1 Marcador de imagen de diapositiva"/>
          <p:cNvSpPr>
            <a:spLocks noGrp="1" noRot="1" noChangeAspect="1" noTextEdit="1"/>
          </p:cNvSpPr>
          <p:nvPr>
            <p:ph type="sldImg"/>
          </p:nvPr>
        </p:nvSpPr>
        <p:spPr>
          <a:ln/>
        </p:spPr>
      </p:sp>
      <p:sp>
        <p:nvSpPr>
          <p:cNvPr id="2447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447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E0C9F46-B118-4198-AFB4-98C5968A439E}" type="slidenum">
              <a:rPr lang="en-US" altLang="es-MX"/>
              <a:pPr eaLnBrk="1" hangingPunct="1"/>
              <a:t>28</a:t>
            </a:fld>
            <a:endParaRPr lang="en-US" altLang="es-MX"/>
          </a:p>
        </p:txBody>
      </p:sp>
    </p:spTree>
    <p:extLst>
      <p:ext uri="{BB962C8B-B14F-4D97-AF65-F5344CB8AC3E}">
        <p14:creationId xmlns:p14="http://schemas.microsoft.com/office/powerpoint/2010/main" val="1104592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1 Marcador de imagen de diapositiva"/>
          <p:cNvSpPr>
            <a:spLocks noGrp="1" noRot="1" noChangeAspect="1" noTextEdit="1"/>
          </p:cNvSpPr>
          <p:nvPr>
            <p:ph type="sldImg"/>
          </p:nvPr>
        </p:nvSpPr>
        <p:spPr>
          <a:ln/>
        </p:spPr>
      </p:sp>
      <p:sp>
        <p:nvSpPr>
          <p:cNvPr id="2457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4576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F43C2F9-24C2-4D0A-975F-2631BB85529D}" type="slidenum">
              <a:rPr lang="en-US" altLang="es-MX"/>
              <a:pPr eaLnBrk="1" hangingPunct="1"/>
              <a:t>29</a:t>
            </a:fld>
            <a:endParaRPr lang="en-US" altLang="es-MX"/>
          </a:p>
        </p:txBody>
      </p:sp>
    </p:spTree>
    <p:extLst>
      <p:ext uri="{BB962C8B-B14F-4D97-AF65-F5344CB8AC3E}">
        <p14:creationId xmlns:p14="http://schemas.microsoft.com/office/powerpoint/2010/main" val="30526163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1 Marcador de imagen de diapositiva"/>
          <p:cNvSpPr>
            <a:spLocks noGrp="1" noRot="1" noChangeAspect="1" noTextEdit="1"/>
          </p:cNvSpPr>
          <p:nvPr>
            <p:ph type="sldImg"/>
          </p:nvPr>
        </p:nvSpPr>
        <p:spPr>
          <a:ln/>
        </p:spPr>
      </p:sp>
      <p:sp>
        <p:nvSpPr>
          <p:cNvPr id="2467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4678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C95366-2D4A-4DB9-8847-BBF7ED5704E4}" type="slidenum">
              <a:rPr lang="en-US" altLang="es-MX"/>
              <a:pPr eaLnBrk="1" hangingPunct="1"/>
              <a:t>30</a:t>
            </a:fld>
            <a:endParaRPr lang="en-US" altLang="es-MX"/>
          </a:p>
        </p:txBody>
      </p:sp>
    </p:spTree>
    <p:extLst>
      <p:ext uri="{BB962C8B-B14F-4D97-AF65-F5344CB8AC3E}">
        <p14:creationId xmlns:p14="http://schemas.microsoft.com/office/powerpoint/2010/main" val="11798880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1 Marcador de imagen de diapositiva"/>
          <p:cNvSpPr>
            <a:spLocks noGrp="1" noRot="1" noChangeAspect="1" noTextEdit="1"/>
          </p:cNvSpPr>
          <p:nvPr>
            <p:ph type="sldImg"/>
          </p:nvPr>
        </p:nvSpPr>
        <p:spPr>
          <a:ln/>
        </p:spPr>
      </p:sp>
      <p:sp>
        <p:nvSpPr>
          <p:cNvPr id="2478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478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C7D203-535D-4CFF-AFAB-BBAE16C5CAE0}" type="slidenum">
              <a:rPr lang="en-US" altLang="es-MX"/>
              <a:pPr eaLnBrk="1" hangingPunct="1"/>
              <a:t>31</a:t>
            </a:fld>
            <a:endParaRPr lang="en-US" altLang="es-MX"/>
          </a:p>
        </p:txBody>
      </p:sp>
    </p:spTree>
    <p:extLst>
      <p:ext uri="{BB962C8B-B14F-4D97-AF65-F5344CB8AC3E}">
        <p14:creationId xmlns:p14="http://schemas.microsoft.com/office/powerpoint/2010/main" val="297021850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1 Marcador de imagen de diapositiva"/>
          <p:cNvSpPr>
            <a:spLocks noGrp="1" noRot="1" noChangeAspect="1" noTextEdit="1"/>
          </p:cNvSpPr>
          <p:nvPr>
            <p:ph type="sldImg"/>
          </p:nvPr>
        </p:nvSpPr>
        <p:spPr>
          <a:ln/>
        </p:spPr>
      </p:sp>
      <p:sp>
        <p:nvSpPr>
          <p:cNvPr id="2488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4883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E0A0032-0CE4-4AB7-BEFA-B0314E04F291}" type="slidenum">
              <a:rPr lang="en-US" altLang="es-MX"/>
              <a:pPr eaLnBrk="1" hangingPunct="1"/>
              <a:t>32</a:t>
            </a:fld>
            <a:endParaRPr lang="en-US" altLang="es-MX"/>
          </a:p>
        </p:txBody>
      </p:sp>
    </p:spTree>
    <p:extLst>
      <p:ext uri="{BB962C8B-B14F-4D97-AF65-F5344CB8AC3E}">
        <p14:creationId xmlns:p14="http://schemas.microsoft.com/office/powerpoint/2010/main" val="18669960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B6C89C5-FEF3-46A7-A58E-35605D79066A}" type="slidenum">
              <a:rPr lang="en-US" altLang="es-MX"/>
              <a:pPr eaLnBrk="1" hangingPunct="1"/>
              <a:t>33</a:t>
            </a:fld>
            <a:endParaRPr lang="en-US" altLang="es-MX"/>
          </a:p>
        </p:txBody>
      </p:sp>
      <p:sp>
        <p:nvSpPr>
          <p:cNvPr id="249859" name="Rectangle 2"/>
          <p:cNvSpPr>
            <a:spLocks noGrp="1" noRot="1" noChangeAspect="1" noChangeArrowheads="1" noTextEdit="1"/>
          </p:cNvSpPr>
          <p:nvPr>
            <p:ph type="sldImg"/>
          </p:nvPr>
        </p:nvSpPr>
        <p:spPr>
          <a:ln/>
        </p:spPr>
      </p:sp>
      <p:sp>
        <p:nvSpPr>
          <p:cNvPr id="2498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20429477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2C8F353-5202-49D8-9726-4E55E0044163}" type="slidenum">
              <a:rPr lang="en-US" altLang="es-MX"/>
              <a:pPr eaLnBrk="1" hangingPunct="1"/>
              <a:t>6</a:t>
            </a:fld>
            <a:endParaRPr lang="en-US" altLang="es-MX"/>
          </a:p>
        </p:txBody>
      </p:sp>
      <p:sp>
        <p:nvSpPr>
          <p:cNvPr id="223235" name="Rectangle 2"/>
          <p:cNvSpPr>
            <a:spLocks noGrp="1" noRot="1" noChangeAspect="1" noChangeArrowheads="1" noTextEdit="1"/>
          </p:cNvSpPr>
          <p:nvPr>
            <p:ph type="sldImg"/>
          </p:nvPr>
        </p:nvSpPr>
        <p:spPr>
          <a:ln/>
        </p:spPr>
      </p:sp>
      <p:sp>
        <p:nvSpPr>
          <p:cNvPr id="223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31381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2" name="1 Marcador de imagen de diapositiva"/>
          <p:cNvSpPr>
            <a:spLocks noGrp="1" noRot="1" noChangeAspect="1" noTextEdit="1"/>
          </p:cNvSpPr>
          <p:nvPr>
            <p:ph type="sldImg"/>
          </p:nvPr>
        </p:nvSpPr>
        <p:spPr>
          <a:ln/>
        </p:spPr>
      </p:sp>
      <p:sp>
        <p:nvSpPr>
          <p:cNvPr id="2508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5088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81B367C-DE98-4CFD-9A25-90A3F1CF30A8}" type="slidenum">
              <a:rPr lang="en-US" altLang="es-MX"/>
              <a:pPr eaLnBrk="1" hangingPunct="1"/>
              <a:t>34</a:t>
            </a:fld>
            <a:endParaRPr lang="en-US" altLang="es-MX"/>
          </a:p>
        </p:txBody>
      </p:sp>
    </p:spTree>
    <p:extLst>
      <p:ext uri="{BB962C8B-B14F-4D97-AF65-F5344CB8AC3E}">
        <p14:creationId xmlns:p14="http://schemas.microsoft.com/office/powerpoint/2010/main" val="976812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1 Marcador de imagen de diapositiva"/>
          <p:cNvSpPr>
            <a:spLocks noGrp="1" noRot="1" noChangeAspect="1" noTextEdit="1"/>
          </p:cNvSpPr>
          <p:nvPr>
            <p:ph type="sldImg"/>
          </p:nvPr>
        </p:nvSpPr>
        <p:spPr>
          <a:ln/>
        </p:spPr>
      </p:sp>
      <p:sp>
        <p:nvSpPr>
          <p:cNvPr id="2519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5190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B79D09B-A0FC-40D6-8A77-0ABE9FA4C644}" type="slidenum">
              <a:rPr lang="en-US" altLang="es-MX"/>
              <a:pPr eaLnBrk="1" hangingPunct="1"/>
              <a:t>35</a:t>
            </a:fld>
            <a:endParaRPr lang="en-US" altLang="es-MX"/>
          </a:p>
        </p:txBody>
      </p:sp>
    </p:spTree>
    <p:extLst>
      <p:ext uri="{BB962C8B-B14F-4D97-AF65-F5344CB8AC3E}">
        <p14:creationId xmlns:p14="http://schemas.microsoft.com/office/powerpoint/2010/main" val="403100393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30" name="1 Marcador de imagen de diapositiva"/>
          <p:cNvSpPr>
            <a:spLocks noGrp="1" noRot="1" noChangeAspect="1" noTextEdit="1"/>
          </p:cNvSpPr>
          <p:nvPr>
            <p:ph type="sldImg"/>
          </p:nvPr>
        </p:nvSpPr>
        <p:spPr>
          <a:ln/>
        </p:spPr>
      </p:sp>
      <p:sp>
        <p:nvSpPr>
          <p:cNvPr id="2529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529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7D2F877-B3A2-4464-8585-947B4C023519}" type="slidenum">
              <a:rPr lang="en-US" altLang="es-MX"/>
              <a:pPr eaLnBrk="1" hangingPunct="1"/>
              <a:t>36</a:t>
            </a:fld>
            <a:endParaRPr lang="en-US" altLang="es-MX"/>
          </a:p>
        </p:txBody>
      </p:sp>
    </p:spTree>
    <p:extLst>
      <p:ext uri="{BB962C8B-B14F-4D97-AF65-F5344CB8AC3E}">
        <p14:creationId xmlns:p14="http://schemas.microsoft.com/office/powerpoint/2010/main" val="27034229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1 Marcador de imagen de diapositiva"/>
          <p:cNvSpPr>
            <a:spLocks noGrp="1" noRot="1" noChangeAspect="1" noTextEdit="1"/>
          </p:cNvSpPr>
          <p:nvPr>
            <p:ph type="sldImg"/>
          </p:nvPr>
        </p:nvSpPr>
        <p:spPr>
          <a:ln/>
        </p:spPr>
      </p:sp>
      <p:sp>
        <p:nvSpPr>
          <p:cNvPr id="2539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539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8691EAC-4270-40FD-A480-2301217D5500}" type="slidenum">
              <a:rPr lang="en-US" altLang="es-MX"/>
              <a:pPr eaLnBrk="1" hangingPunct="1"/>
              <a:t>37</a:t>
            </a:fld>
            <a:endParaRPr lang="en-US" altLang="es-MX"/>
          </a:p>
        </p:txBody>
      </p:sp>
    </p:spTree>
    <p:extLst>
      <p:ext uri="{BB962C8B-B14F-4D97-AF65-F5344CB8AC3E}">
        <p14:creationId xmlns:p14="http://schemas.microsoft.com/office/powerpoint/2010/main" val="31170573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8" name="1 Marcador de imagen de diapositiva"/>
          <p:cNvSpPr>
            <a:spLocks noGrp="1" noRot="1" noChangeAspect="1" noTextEdit="1"/>
          </p:cNvSpPr>
          <p:nvPr>
            <p:ph type="sldImg"/>
          </p:nvPr>
        </p:nvSpPr>
        <p:spPr>
          <a:ln/>
        </p:spPr>
      </p:sp>
      <p:sp>
        <p:nvSpPr>
          <p:cNvPr id="2549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549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44262CA-7DF0-42AE-B58E-A923B4CFFA39}" type="slidenum">
              <a:rPr lang="en-US" altLang="es-MX"/>
              <a:pPr eaLnBrk="1" hangingPunct="1"/>
              <a:t>38</a:t>
            </a:fld>
            <a:endParaRPr lang="en-US" altLang="es-MX"/>
          </a:p>
        </p:txBody>
      </p:sp>
    </p:spTree>
    <p:extLst>
      <p:ext uri="{BB962C8B-B14F-4D97-AF65-F5344CB8AC3E}">
        <p14:creationId xmlns:p14="http://schemas.microsoft.com/office/powerpoint/2010/main" val="136634982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1 Marcador de imagen de diapositiva"/>
          <p:cNvSpPr>
            <a:spLocks noGrp="1" noRot="1" noChangeAspect="1" noTextEdit="1"/>
          </p:cNvSpPr>
          <p:nvPr>
            <p:ph type="sldImg"/>
          </p:nvPr>
        </p:nvSpPr>
        <p:spPr>
          <a:ln/>
        </p:spPr>
      </p:sp>
      <p:sp>
        <p:nvSpPr>
          <p:cNvPr id="25600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5600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8EA6658-E256-4FD2-9DC3-C84B0D8081FB}" type="slidenum">
              <a:rPr lang="en-US" altLang="es-MX"/>
              <a:pPr eaLnBrk="1" hangingPunct="1"/>
              <a:t>39</a:t>
            </a:fld>
            <a:endParaRPr lang="en-US" altLang="es-MX"/>
          </a:p>
        </p:txBody>
      </p:sp>
    </p:spTree>
    <p:extLst>
      <p:ext uri="{BB962C8B-B14F-4D97-AF65-F5344CB8AC3E}">
        <p14:creationId xmlns:p14="http://schemas.microsoft.com/office/powerpoint/2010/main" val="33064095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6" name="1 Marcador de imagen de diapositiva"/>
          <p:cNvSpPr>
            <a:spLocks noGrp="1" noRot="1" noChangeAspect="1" noTextEdit="1"/>
          </p:cNvSpPr>
          <p:nvPr>
            <p:ph type="sldImg"/>
          </p:nvPr>
        </p:nvSpPr>
        <p:spPr>
          <a:ln/>
        </p:spPr>
      </p:sp>
      <p:sp>
        <p:nvSpPr>
          <p:cNvPr id="25702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5702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4AEAA5-8E91-4C8D-B161-EF920C1D26DD}" type="slidenum">
              <a:rPr lang="en-US" altLang="es-MX"/>
              <a:pPr eaLnBrk="1" hangingPunct="1"/>
              <a:t>40</a:t>
            </a:fld>
            <a:endParaRPr lang="en-US" altLang="es-MX"/>
          </a:p>
        </p:txBody>
      </p:sp>
    </p:spTree>
    <p:extLst>
      <p:ext uri="{BB962C8B-B14F-4D97-AF65-F5344CB8AC3E}">
        <p14:creationId xmlns:p14="http://schemas.microsoft.com/office/powerpoint/2010/main" val="127799349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5E3A87-3D1A-4F6F-8F7B-D9DB642E694E}" type="slidenum">
              <a:rPr lang="en-US" altLang="es-MX"/>
              <a:pPr eaLnBrk="1" hangingPunct="1"/>
              <a:t>41</a:t>
            </a:fld>
            <a:endParaRPr lang="en-US" altLang="es-MX"/>
          </a:p>
        </p:txBody>
      </p:sp>
      <p:sp>
        <p:nvSpPr>
          <p:cNvPr id="259075" name="Rectangle 2"/>
          <p:cNvSpPr>
            <a:spLocks noGrp="1" noRot="1" noChangeAspect="1" noChangeArrowheads="1" noTextEdit="1"/>
          </p:cNvSpPr>
          <p:nvPr>
            <p:ph type="sldImg"/>
          </p:nvPr>
        </p:nvSpPr>
        <p:spPr>
          <a:ln/>
        </p:spPr>
      </p:sp>
      <p:sp>
        <p:nvSpPr>
          <p:cNvPr id="2590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68093230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1 Marcador de imagen de diapositiva"/>
          <p:cNvSpPr>
            <a:spLocks noGrp="1" noRot="1" noChangeAspect="1" noTextEdit="1"/>
          </p:cNvSpPr>
          <p:nvPr>
            <p:ph type="sldImg"/>
          </p:nvPr>
        </p:nvSpPr>
        <p:spPr>
          <a:ln/>
        </p:spPr>
      </p:sp>
      <p:sp>
        <p:nvSpPr>
          <p:cNvPr id="26009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6010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E63A652-16C6-4943-AC27-FEB18295D0D9}" type="slidenum">
              <a:rPr lang="en-US" altLang="es-MX"/>
              <a:pPr eaLnBrk="1" hangingPunct="1"/>
              <a:t>42</a:t>
            </a:fld>
            <a:endParaRPr lang="en-US" altLang="es-MX"/>
          </a:p>
        </p:txBody>
      </p:sp>
    </p:spTree>
    <p:extLst>
      <p:ext uri="{BB962C8B-B14F-4D97-AF65-F5344CB8AC3E}">
        <p14:creationId xmlns:p14="http://schemas.microsoft.com/office/powerpoint/2010/main" val="39481502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1 Marcador de imagen de diapositiva"/>
          <p:cNvSpPr>
            <a:spLocks noGrp="1" noRot="1" noChangeAspect="1" noTextEdit="1"/>
          </p:cNvSpPr>
          <p:nvPr>
            <p:ph type="sldImg"/>
          </p:nvPr>
        </p:nvSpPr>
        <p:spPr>
          <a:ln/>
        </p:spPr>
      </p:sp>
      <p:sp>
        <p:nvSpPr>
          <p:cNvPr id="26112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6112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A2DD812-9F33-4F57-A8F0-3CE76A6564B9}" type="slidenum">
              <a:rPr lang="en-US" altLang="es-MX"/>
              <a:pPr eaLnBrk="1" hangingPunct="1"/>
              <a:t>43</a:t>
            </a:fld>
            <a:endParaRPr lang="en-US" altLang="es-MX"/>
          </a:p>
        </p:txBody>
      </p:sp>
    </p:spTree>
    <p:extLst>
      <p:ext uri="{BB962C8B-B14F-4D97-AF65-F5344CB8AC3E}">
        <p14:creationId xmlns:p14="http://schemas.microsoft.com/office/powerpoint/2010/main" val="4026787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1 Marcador de imagen de diapositiva"/>
          <p:cNvSpPr>
            <a:spLocks noGrp="1" noRot="1" noChangeAspect="1" noTextEdit="1"/>
          </p:cNvSpPr>
          <p:nvPr>
            <p:ph type="sldImg"/>
          </p:nvPr>
        </p:nvSpPr>
        <p:spPr>
          <a:ln/>
        </p:spPr>
      </p:sp>
      <p:sp>
        <p:nvSpPr>
          <p:cNvPr id="2242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242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56111EB-837E-444A-8DCC-EDD15E4E9DBA}" type="slidenum">
              <a:rPr lang="en-US" altLang="es-MX"/>
              <a:pPr eaLnBrk="1" hangingPunct="1"/>
              <a:t>7</a:t>
            </a:fld>
            <a:endParaRPr lang="en-US" altLang="es-MX"/>
          </a:p>
        </p:txBody>
      </p:sp>
    </p:spTree>
    <p:extLst>
      <p:ext uri="{BB962C8B-B14F-4D97-AF65-F5344CB8AC3E}">
        <p14:creationId xmlns:p14="http://schemas.microsoft.com/office/powerpoint/2010/main" val="309906951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1 Marcador de imagen de diapositiva"/>
          <p:cNvSpPr>
            <a:spLocks noGrp="1" noRot="1" noChangeAspect="1" noTextEdit="1"/>
          </p:cNvSpPr>
          <p:nvPr>
            <p:ph type="sldImg"/>
          </p:nvPr>
        </p:nvSpPr>
        <p:spPr>
          <a:ln/>
        </p:spPr>
      </p:sp>
      <p:sp>
        <p:nvSpPr>
          <p:cNvPr id="26214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6214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B11FADD-C72B-4649-971B-F118A5C5A90D}" type="slidenum">
              <a:rPr lang="en-US" altLang="es-MX"/>
              <a:pPr eaLnBrk="1" hangingPunct="1"/>
              <a:t>44</a:t>
            </a:fld>
            <a:endParaRPr lang="en-US" altLang="es-MX"/>
          </a:p>
        </p:txBody>
      </p:sp>
    </p:spTree>
    <p:extLst>
      <p:ext uri="{BB962C8B-B14F-4D97-AF65-F5344CB8AC3E}">
        <p14:creationId xmlns:p14="http://schemas.microsoft.com/office/powerpoint/2010/main" val="102772591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1 Marcador de imagen de diapositiva"/>
          <p:cNvSpPr>
            <a:spLocks noGrp="1" noRot="1" noChangeAspect="1" noTextEdit="1"/>
          </p:cNvSpPr>
          <p:nvPr>
            <p:ph type="sldImg"/>
          </p:nvPr>
        </p:nvSpPr>
        <p:spPr>
          <a:ln/>
        </p:spPr>
      </p:sp>
      <p:sp>
        <p:nvSpPr>
          <p:cNvPr id="26317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6317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1C390B4-AA55-4F49-B153-C07925D391C3}" type="slidenum">
              <a:rPr lang="en-US" altLang="es-MX"/>
              <a:pPr eaLnBrk="1" hangingPunct="1"/>
              <a:t>45</a:t>
            </a:fld>
            <a:endParaRPr lang="en-US" altLang="es-MX"/>
          </a:p>
        </p:txBody>
      </p:sp>
    </p:spTree>
    <p:extLst>
      <p:ext uri="{BB962C8B-B14F-4D97-AF65-F5344CB8AC3E}">
        <p14:creationId xmlns:p14="http://schemas.microsoft.com/office/powerpoint/2010/main" val="110358164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1 Marcador de imagen de diapositiva"/>
          <p:cNvSpPr>
            <a:spLocks noGrp="1" noRot="1" noChangeAspect="1" noTextEdit="1"/>
          </p:cNvSpPr>
          <p:nvPr>
            <p:ph type="sldImg"/>
          </p:nvPr>
        </p:nvSpPr>
        <p:spPr>
          <a:ln/>
        </p:spPr>
      </p:sp>
      <p:sp>
        <p:nvSpPr>
          <p:cNvPr id="2641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6419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3325A8-1B71-48C6-9BBA-A4B2D61A9E98}" type="slidenum">
              <a:rPr lang="en-US" altLang="es-MX"/>
              <a:pPr eaLnBrk="1" hangingPunct="1"/>
              <a:t>46</a:t>
            </a:fld>
            <a:endParaRPr lang="en-US" altLang="es-MX"/>
          </a:p>
        </p:txBody>
      </p:sp>
    </p:spTree>
    <p:extLst>
      <p:ext uri="{BB962C8B-B14F-4D97-AF65-F5344CB8AC3E}">
        <p14:creationId xmlns:p14="http://schemas.microsoft.com/office/powerpoint/2010/main" val="58233042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1 Marcador de imagen de diapositiva"/>
          <p:cNvSpPr>
            <a:spLocks noGrp="1" noRot="1" noChangeAspect="1" noTextEdit="1"/>
          </p:cNvSpPr>
          <p:nvPr>
            <p:ph type="sldImg"/>
          </p:nvPr>
        </p:nvSpPr>
        <p:spPr>
          <a:ln/>
        </p:spPr>
      </p:sp>
      <p:sp>
        <p:nvSpPr>
          <p:cNvPr id="2652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6522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A69A118-D7D6-4491-8C0C-16C07E1C8DE2}" type="slidenum">
              <a:rPr lang="en-US" altLang="es-MX"/>
              <a:pPr eaLnBrk="1" hangingPunct="1"/>
              <a:t>47</a:t>
            </a:fld>
            <a:endParaRPr lang="en-US" altLang="es-MX"/>
          </a:p>
        </p:txBody>
      </p:sp>
    </p:spTree>
    <p:extLst>
      <p:ext uri="{BB962C8B-B14F-4D97-AF65-F5344CB8AC3E}">
        <p14:creationId xmlns:p14="http://schemas.microsoft.com/office/powerpoint/2010/main" val="458925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1 Marcador de imagen de diapositiva"/>
          <p:cNvSpPr>
            <a:spLocks noGrp="1" noRot="1" noChangeAspect="1" noTextEdit="1"/>
          </p:cNvSpPr>
          <p:nvPr>
            <p:ph type="sldImg"/>
          </p:nvPr>
        </p:nvSpPr>
        <p:spPr>
          <a:ln/>
        </p:spPr>
      </p:sp>
      <p:sp>
        <p:nvSpPr>
          <p:cNvPr id="2662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6624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58E48BF-BBF7-4A9E-B4EB-8569D8804A7B}" type="slidenum">
              <a:rPr lang="en-US" altLang="es-MX"/>
              <a:pPr eaLnBrk="1" hangingPunct="1"/>
              <a:t>48</a:t>
            </a:fld>
            <a:endParaRPr lang="en-US" altLang="es-MX"/>
          </a:p>
        </p:txBody>
      </p:sp>
    </p:spTree>
    <p:extLst>
      <p:ext uri="{BB962C8B-B14F-4D97-AF65-F5344CB8AC3E}">
        <p14:creationId xmlns:p14="http://schemas.microsoft.com/office/powerpoint/2010/main" val="7039764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1 Marcador de imagen de diapositiva"/>
          <p:cNvSpPr>
            <a:spLocks noGrp="1" noRot="1" noChangeAspect="1" noTextEdit="1"/>
          </p:cNvSpPr>
          <p:nvPr>
            <p:ph type="sldImg"/>
          </p:nvPr>
        </p:nvSpPr>
        <p:spPr>
          <a:ln/>
        </p:spPr>
      </p:sp>
      <p:sp>
        <p:nvSpPr>
          <p:cNvPr id="2682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6829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20950F2-078F-45F3-8C00-E0939B3D59EE}" type="slidenum">
              <a:rPr lang="en-US" altLang="es-MX"/>
              <a:pPr eaLnBrk="1" hangingPunct="1"/>
              <a:t>49</a:t>
            </a:fld>
            <a:endParaRPr lang="en-US" altLang="es-MX"/>
          </a:p>
        </p:txBody>
      </p:sp>
    </p:spTree>
    <p:extLst>
      <p:ext uri="{BB962C8B-B14F-4D97-AF65-F5344CB8AC3E}">
        <p14:creationId xmlns:p14="http://schemas.microsoft.com/office/powerpoint/2010/main" val="40640779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1 Marcador de imagen de diapositiva"/>
          <p:cNvSpPr>
            <a:spLocks noGrp="1" noRot="1" noChangeAspect="1" noTextEdit="1"/>
          </p:cNvSpPr>
          <p:nvPr>
            <p:ph type="sldImg"/>
          </p:nvPr>
        </p:nvSpPr>
        <p:spPr>
          <a:ln/>
        </p:spPr>
      </p:sp>
      <p:sp>
        <p:nvSpPr>
          <p:cNvPr id="26726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6726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89B1DA0-D68F-45D7-A42B-8BB443590D86}" type="slidenum">
              <a:rPr lang="en-US" altLang="es-MX"/>
              <a:pPr eaLnBrk="1" hangingPunct="1"/>
              <a:t>51</a:t>
            </a:fld>
            <a:endParaRPr lang="en-US" altLang="es-MX"/>
          </a:p>
        </p:txBody>
      </p:sp>
    </p:spTree>
    <p:extLst>
      <p:ext uri="{BB962C8B-B14F-4D97-AF65-F5344CB8AC3E}">
        <p14:creationId xmlns:p14="http://schemas.microsoft.com/office/powerpoint/2010/main" val="412688315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1 Marcador de imagen de diapositiva"/>
          <p:cNvSpPr>
            <a:spLocks noGrp="1" noRot="1" noChangeAspect="1" noTextEdit="1"/>
          </p:cNvSpPr>
          <p:nvPr>
            <p:ph type="sldImg"/>
          </p:nvPr>
        </p:nvSpPr>
        <p:spPr>
          <a:ln/>
        </p:spPr>
      </p:sp>
      <p:sp>
        <p:nvSpPr>
          <p:cNvPr id="2693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693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65DDFF19-758E-4627-97B5-4AD9E4E1A42F}" type="slidenum">
              <a:rPr lang="en-US" altLang="es-MX"/>
              <a:pPr eaLnBrk="1" hangingPunct="1"/>
              <a:t>52</a:t>
            </a:fld>
            <a:endParaRPr lang="en-US" altLang="es-MX"/>
          </a:p>
        </p:txBody>
      </p:sp>
    </p:spTree>
    <p:extLst>
      <p:ext uri="{BB962C8B-B14F-4D97-AF65-F5344CB8AC3E}">
        <p14:creationId xmlns:p14="http://schemas.microsoft.com/office/powerpoint/2010/main" val="416327052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1 Marcador de imagen de diapositiva"/>
          <p:cNvSpPr>
            <a:spLocks noGrp="1" noRot="1" noChangeAspect="1" noTextEdit="1"/>
          </p:cNvSpPr>
          <p:nvPr>
            <p:ph type="sldImg"/>
          </p:nvPr>
        </p:nvSpPr>
        <p:spPr>
          <a:ln/>
        </p:spPr>
      </p:sp>
      <p:sp>
        <p:nvSpPr>
          <p:cNvPr id="27033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7034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F72D2C8-1E8F-4FA2-96D1-AE3688F0A292}" type="slidenum">
              <a:rPr lang="en-US" altLang="es-MX"/>
              <a:pPr eaLnBrk="1" hangingPunct="1"/>
              <a:t>53</a:t>
            </a:fld>
            <a:endParaRPr lang="en-US" altLang="es-MX"/>
          </a:p>
        </p:txBody>
      </p:sp>
    </p:spTree>
    <p:extLst>
      <p:ext uri="{BB962C8B-B14F-4D97-AF65-F5344CB8AC3E}">
        <p14:creationId xmlns:p14="http://schemas.microsoft.com/office/powerpoint/2010/main" val="70773966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62" name="1 Marcador de imagen de diapositiva"/>
          <p:cNvSpPr>
            <a:spLocks noGrp="1" noRot="1" noChangeAspect="1" noTextEdit="1"/>
          </p:cNvSpPr>
          <p:nvPr>
            <p:ph type="sldImg"/>
          </p:nvPr>
        </p:nvSpPr>
        <p:spPr>
          <a:ln/>
        </p:spPr>
      </p:sp>
      <p:sp>
        <p:nvSpPr>
          <p:cNvPr id="27136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7136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F5D13B6-3EEA-4235-B571-2CCFC0D2803E}" type="slidenum">
              <a:rPr lang="en-US" altLang="es-MX"/>
              <a:pPr eaLnBrk="1" hangingPunct="1"/>
              <a:t>54</a:t>
            </a:fld>
            <a:endParaRPr lang="en-US" altLang="es-MX"/>
          </a:p>
        </p:txBody>
      </p:sp>
    </p:spTree>
    <p:extLst>
      <p:ext uri="{BB962C8B-B14F-4D97-AF65-F5344CB8AC3E}">
        <p14:creationId xmlns:p14="http://schemas.microsoft.com/office/powerpoint/2010/main" val="2913830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1 Marcador de imagen de diapositiva"/>
          <p:cNvSpPr>
            <a:spLocks noGrp="1" noRot="1" noChangeAspect="1" noTextEdit="1"/>
          </p:cNvSpPr>
          <p:nvPr>
            <p:ph type="sldImg"/>
          </p:nvPr>
        </p:nvSpPr>
        <p:spPr>
          <a:ln/>
        </p:spPr>
      </p:sp>
      <p:sp>
        <p:nvSpPr>
          <p:cNvPr id="2252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2528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16DD61E-AA41-40F9-BBBF-AE71BCE4638F}" type="slidenum">
              <a:rPr lang="en-US" altLang="es-MX"/>
              <a:pPr eaLnBrk="1" hangingPunct="1"/>
              <a:t>9</a:t>
            </a:fld>
            <a:endParaRPr lang="en-US" altLang="es-MX"/>
          </a:p>
        </p:txBody>
      </p:sp>
    </p:spTree>
    <p:extLst>
      <p:ext uri="{BB962C8B-B14F-4D97-AF65-F5344CB8AC3E}">
        <p14:creationId xmlns:p14="http://schemas.microsoft.com/office/powerpoint/2010/main" val="35641001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1 Marcador de imagen de diapositiva"/>
          <p:cNvSpPr>
            <a:spLocks noGrp="1" noRot="1" noChangeAspect="1" noTextEdit="1"/>
          </p:cNvSpPr>
          <p:nvPr>
            <p:ph type="sldImg"/>
          </p:nvPr>
        </p:nvSpPr>
        <p:spPr>
          <a:ln/>
        </p:spPr>
      </p:sp>
      <p:sp>
        <p:nvSpPr>
          <p:cNvPr id="27238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7238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D179DA8-5CF3-4B4E-9DC2-0D951AB55583}" type="slidenum">
              <a:rPr lang="en-US" altLang="es-MX"/>
              <a:pPr eaLnBrk="1" hangingPunct="1"/>
              <a:t>55</a:t>
            </a:fld>
            <a:endParaRPr lang="en-US" altLang="es-MX"/>
          </a:p>
        </p:txBody>
      </p:sp>
    </p:spTree>
    <p:extLst>
      <p:ext uri="{BB962C8B-B14F-4D97-AF65-F5344CB8AC3E}">
        <p14:creationId xmlns:p14="http://schemas.microsoft.com/office/powerpoint/2010/main" val="199223046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0" name="1 Marcador de imagen de diapositiva"/>
          <p:cNvSpPr>
            <a:spLocks noGrp="1" noRot="1" noChangeAspect="1" noTextEdit="1"/>
          </p:cNvSpPr>
          <p:nvPr>
            <p:ph type="sldImg"/>
          </p:nvPr>
        </p:nvSpPr>
        <p:spPr>
          <a:ln/>
        </p:spPr>
      </p:sp>
      <p:sp>
        <p:nvSpPr>
          <p:cNvPr id="27341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7341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297502B-1B86-4E6F-8971-E5FE3FE1AF3B}" type="slidenum">
              <a:rPr lang="en-US" altLang="es-MX"/>
              <a:pPr eaLnBrk="1" hangingPunct="1"/>
              <a:t>56</a:t>
            </a:fld>
            <a:endParaRPr lang="en-US" altLang="es-MX"/>
          </a:p>
        </p:txBody>
      </p:sp>
    </p:spTree>
    <p:extLst>
      <p:ext uri="{BB962C8B-B14F-4D97-AF65-F5344CB8AC3E}">
        <p14:creationId xmlns:p14="http://schemas.microsoft.com/office/powerpoint/2010/main" val="41438055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1 Marcador de imagen de diapositiva"/>
          <p:cNvSpPr>
            <a:spLocks noGrp="1" noRot="1" noChangeAspect="1" noTextEdit="1"/>
          </p:cNvSpPr>
          <p:nvPr>
            <p:ph type="sldImg"/>
          </p:nvPr>
        </p:nvSpPr>
        <p:spPr>
          <a:ln/>
        </p:spPr>
      </p:sp>
      <p:sp>
        <p:nvSpPr>
          <p:cNvPr id="27443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7443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98C5467-F782-477B-B231-506DB3F5CD13}" type="slidenum">
              <a:rPr lang="en-US" altLang="es-MX"/>
              <a:pPr eaLnBrk="1" hangingPunct="1"/>
              <a:t>57</a:t>
            </a:fld>
            <a:endParaRPr lang="en-US" altLang="es-MX"/>
          </a:p>
        </p:txBody>
      </p:sp>
    </p:spTree>
    <p:extLst>
      <p:ext uri="{BB962C8B-B14F-4D97-AF65-F5344CB8AC3E}">
        <p14:creationId xmlns:p14="http://schemas.microsoft.com/office/powerpoint/2010/main" val="173349679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1 Marcador de imagen de diapositiva"/>
          <p:cNvSpPr>
            <a:spLocks noGrp="1" noRot="1" noChangeAspect="1" noTextEdit="1"/>
          </p:cNvSpPr>
          <p:nvPr>
            <p:ph type="sldImg"/>
          </p:nvPr>
        </p:nvSpPr>
        <p:spPr>
          <a:ln/>
        </p:spPr>
      </p:sp>
      <p:sp>
        <p:nvSpPr>
          <p:cNvPr id="27545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7546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9C6B28F-EEB9-4E16-A81B-A087B8A12F3C}" type="slidenum">
              <a:rPr lang="en-US" altLang="es-MX"/>
              <a:pPr eaLnBrk="1" hangingPunct="1"/>
              <a:t>58</a:t>
            </a:fld>
            <a:endParaRPr lang="en-US" altLang="es-MX"/>
          </a:p>
        </p:txBody>
      </p:sp>
    </p:spTree>
    <p:extLst>
      <p:ext uri="{BB962C8B-B14F-4D97-AF65-F5344CB8AC3E}">
        <p14:creationId xmlns:p14="http://schemas.microsoft.com/office/powerpoint/2010/main" val="335074593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1 Marcador de imagen de diapositiva"/>
          <p:cNvSpPr>
            <a:spLocks noGrp="1" noRot="1" noChangeAspect="1" noTextEdit="1"/>
          </p:cNvSpPr>
          <p:nvPr>
            <p:ph type="sldImg"/>
          </p:nvPr>
        </p:nvSpPr>
        <p:spPr>
          <a:ln/>
        </p:spPr>
      </p:sp>
      <p:sp>
        <p:nvSpPr>
          <p:cNvPr id="27648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7648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3F69D039-645D-4A89-9F12-89B33847DFA5}" type="slidenum">
              <a:rPr lang="en-US" altLang="es-MX"/>
              <a:pPr eaLnBrk="1" hangingPunct="1"/>
              <a:t>59</a:t>
            </a:fld>
            <a:endParaRPr lang="en-US" altLang="es-MX"/>
          </a:p>
        </p:txBody>
      </p:sp>
    </p:spTree>
    <p:extLst>
      <p:ext uri="{BB962C8B-B14F-4D97-AF65-F5344CB8AC3E}">
        <p14:creationId xmlns:p14="http://schemas.microsoft.com/office/powerpoint/2010/main" val="155537822"/>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1 Marcador de imagen de diapositiva"/>
          <p:cNvSpPr>
            <a:spLocks noGrp="1" noRot="1" noChangeAspect="1" noTextEdit="1"/>
          </p:cNvSpPr>
          <p:nvPr>
            <p:ph type="sldImg"/>
          </p:nvPr>
        </p:nvSpPr>
        <p:spPr>
          <a:ln/>
        </p:spPr>
      </p:sp>
      <p:sp>
        <p:nvSpPr>
          <p:cNvPr id="27955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7955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3EFFE99-7643-42FC-A9D2-707282AF7124}" type="slidenum">
              <a:rPr lang="en-US" altLang="es-MX"/>
              <a:pPr eaLnBrk="1" hangingPunct="1"/>
              <a:t>60</a:t>
            </a:fld>
            <a:endParaRPr lang="en-US" altLang="es-MX"/>
          </a:p>
        </p:txBody>
      </p:sp>
    </p:spTree>
    <p:extLst>
      <p:ext uri="{BB962C8B-B14F-4D97-AF65-F5344CB8AC3E}">
        <p14:creationId xmlns:p14="http://schemas.microsoft.com/office/powerpoint/2010/main" val="30595680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1 Marcador de imagen de diapositiva"/>
          <p:cNvSpPr>
            <a:spLocks noGrp="1" noRot="1" noChangeAspect="1" noTextEdit="1"/>
          </p:cNvSpPr>
          <p:nvPr>
            <p:ph type="sldImg"/>
          </p:nvPr>
        </p:nvSpPr>
        <p:spPr>
          <a:ln/>
        </p:spPr>
      </p:sp>
      <p:sp>
        <p:nvSpPr>
          <p:cNvPr id="28979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8979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D3DDB6D-06D9-451A-9DB2-2144C1B7F90A}" type="slidenum">
              <a:rPr lang="en-US" altLang="es-MX"/>
              <a:pPr eaLnBrk="1" hangingPunct="1"/>
              <a:t>65</a:t>
            </a:fld>
            <a:endParaRPr lang="en-US" altLang="es-MX"/>
          </a:p>
        </p:txBody>
      </p:sp>
    </p:spTree>
    <p:extLst>
      <p:ext uri="{BB962C8B-B14F-4D97-AF65-F5344CB8AC3E}">
        <p14:creationId xmlns:p14="http://schemas.microsoft.com/office/powerpoint/2010/main" val="36331267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18" name="1 Marcador de imagen de diapositiva"/>
          <p:cNvSpPr>
            <a:spLocks noGrp="1" noRot="1" noChangeAspect="1" noTextEdit="1"/>
          </p:cNvSpPr>
          <p:nvPr>
            <p:ph type="sldImg"/>
          </p:nvPr>
        </p:nvSpPr>
        <p:spPr>
          <a:ln/>
        </p:spPr>
      </p:sp>
      <p:sp>
        <p:nvSpPr>
          <p:cNvPr id="29081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9082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9FCEB38-D275-47F0-B0A8-EFDECC28514A}" type="slidenum">
              <a:rPr lang="en-US" altLang="es-MX"/>
              <a:pPr eaLnBrk="1" hangingPunct="1"/>
              <a:t>66</a:t>
            </a:fld>
            <a:endParaRPr lang="en-US" altLang="es-MX"/>
          </a:p>
        </p:txBody>
      </p:sp>
    </p:spTree>
    <p:extLst>
      <p:ext uri="{BB962C8B-B14F-4D97-AF65-F5344CB8AC3E}">
        <p14:creationId xmlns:p14="http://schemas.microsoft.com/office/powerpoint/2010/main" val="207827487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1 Marcador de imagen de diapositiva"/>
          <p:cNvSpPr>
            <a:spLocks noGrp="1" noRot="1" noChangeAspect="1" noTextEdit="1"/>
          </p:cNvSpPr>
          <p:nvPr>
            <p:ph type="sldImg"/>
          </p:nvPr>
        </p:nvSpPr>
        <p:spPr>
          <a:ln/>
        </p:spPr>
      </p:sp>
      <p:sp>
        <p:nvSpPr>
          <p:cNvPr id="291843"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91844"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C78D771F-B84B-4547-B512-5D55FF1BF9F8}" type="slidenum">
              <a:rPr lang="en-US" altLang="es-MX"/>
              <a:pPr eaLnBrk="1" hangingPunct="1"/>
              <a:t>67</a:t>
            </a:fld>
            <a:endParaRPr lang="en-US" altLang="es-MX"/>
          </a:p>
        </p:txBody>
      </p:sp>
    </p:spTree>
    <p:extLst>
      <p:ext uri="{BB962C8B-B14F-4D97-AF65-F5344CB8AC3E}">
        <p14:creationId xmlns:p14="http://schemas.microsoft.com/office/powerpoint/2010/main" val="28249115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1 Marcador de imagen de diapositiva"/>
          <p:cNvSpPr>
            <a:spLocks noGrp="1" noRot="1" noChangeAspect="1" noTextEdit="1"/>
          </p:cNvSpPr>
          <p:nvPr>
            <p:ph type="sldImg"/>
          </p:nvPr>
        </p:nvSpPr>
        <p:spPr>
          <a:ln/>
        </p:spPr>
      </p:sp>
      <p:sp>
        <p:nvSpPr>
          <p:cNvPr id="29389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9389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474C2CCD-A624-4EDC-995F-D268FCFE4FD4}" type="slidenum">
              <a:rPr lang="en-US" altLang="es-MX"/>
              <a:pPr eaLnBrk="1" hangingPunct="1"/>
              <a:t>68</a:t>
            </a:fld>
            <a:endParaRPr lang="en-US" altLang="es-MX"/>
          </a:p>
        </p:txBody>
      </p:sp>
    </p:spTree>
    <p:extLst>
      <p:ext uri="{BB962C8B-B14F-4D97-AF65-F5344CB8AC3E}">
        <p14:creationId xmlns:p14="http://schemas.microsoft.com/office/powerpoint/2010/main" val="3847649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1 Marcador de imagen de diapositiva"/>
          <p:cNvSpPr>
            <a:spLocks noGrp="1" noRot="1" noChangeAspect="1" noTextEdit="1"/>
          </p:cNvSpPr>
          <p:nvPr>
            <p:ph type="sldImg"/>
          </p:nvPr>
        </p:nvSpPr>
        <p:spPr>
          <a:ln/>
        </p:spPr>
      </p:sp>
      <p:sp>
        <p:nvSpPr>
          <p:cNvPr id="226307"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26308"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5EA7742-673D-4262-B9E1-FDCF0F4F84D8}" type="slidenum">
              <a:rPr lang="en-US" altLang="es-MX"/>
              <a:pPr eaLnBrk="1" hangingPunct="1"/>
              <a:t>10</a:t>
            </a:fld>
            <a:endParaRPr lang="en-US" altLang="es-MX"/>
          </a:p>
        </p:txBody>
      </p:sp>
    </p:spTree>
    <p:extLst>
      <p:ext uri="{BB962C8B-B14F-4D97-AF65-F5344CB8AC3E}">
        <p14:creationId xmlns:p14="http://schemas.microsoft.com/office/powerpoint/2010/main" val="114341542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1 Marcador de imagen de diapositiva"/>
          <p:cNvSpPr>
            <a:spLocks noGrp="1" noRot="1" noChangeAspect="1" noTextEdit="1"/>
          </p:cNvSpPr>
          <p:nvPr>
            <p:ph type="sldImg"/>
          </p:nvPr>
        </p:nvSpPr>
        <p:spPr>
          <a:ln/>
        </p:spPr>
      </p:sp>
      <p:sp>
        <p:nvSpPr>
          <p:cNvPr id="294915"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MX" altLang="es-MX" smtClean="0">
              <a:latin typeface="Arial" panose="020B0604020202020204" pitchFamily="34" charset="0"/>
            </a:endParaRPr>
          </a:p>
        </p:txBody>
      </p:sp>
      <p:sp>
        <p:nvSpPr>
          <p:cNvPr id="294916"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1E0A5EC7-F2DA-44D2-84E8-17D3B2A8F0F8}" type="slidenum">
              <a:rPr lang="en-US" altLang="es-MX"/>
              <a:pPr eaLnBrk="1" hangingPunct="1"/>
              <a:t>69</a:t>
            </a:fld>
            <a:endParaRPr lang="en-US" altLang="es-MX"/>
          </a:p>
        </p:txBody>
      </p:sp>
    </p:spTree>
    <p:extLst>
      <p:ext uri="{BB962C8B-B14F-4D97-AF65-F5344CB8AC3E}">
        <p14:creationId xmlns:p14="http://schemas.microsoft.com/office/powerpoint/2010/main" val="4217189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1 Marcador de imagen de diapositiva"/>
          <p:cNvSpPr>
            <a:spLocks noGrp="1" noRot="1" noChangeAspect="1" noTextEdit="1"/>
          </p:cNvSpPr>
          <p:nvPr>
            <p:ph type="sldImg"/>
          </p:nvPr>
        </p:nvSpPr>
        <p:spPr>
          <a:ln/>
        </p:spPr>
      </p:sp>
      <p:sp>
        <p:nvSpPr>
          <p:cNvPr id="227331"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27332"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1A664B9-81B6-407F-84B6-6879963F77F3}" type="slidenum">
              <a:rPr lang="en-US" altLang="es-MX"/>
              <a:pPr eaLnBrk="1" hangingPunct="1"/>
              <a:t>11</a:t>
            </a:fld>
            <a:endParaRPr lang="en-US" altLang="es-MX"/>
          </a:p>
        </p:txBody>
      </p:sp>
    </p:spTree>
    <p:extLst>
      <p:ext uri="{BB962C8B-B14F-4D97-AF65-F5344CB8AC3E}">
        <p14:creationId xmlns:p14="http://schemas.microsoft.com/office/powerpoint/2010/main" val="24305463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F91F73F-F417-460D-82D5-40713CA02E3B}" type="slidenum">
              <a:rPr lang="en-US" altLang="es-MX"/>
              <a:pPr eaLnBrk="1" hangingPunct="1"/>
              <a:t>12</a:t>
            </a:fld>
            <a:endParaRPr lang="en-US" altLang="es-MX"/>
          </a:p>
        </p:txBody>
      </p:sp>
      <p:sp>
        <p:nvSpPr>
          <p:cNvPr id="228355" name="Rectangle 2"/>
          <p:cNvSpPr>
            <a:spLocks noGrp="1" noRot="1" noChangeAspect="1" noChangeArrowheads="1" noTextEdit="1"/>
          </p:cNvSpPr>
          <p:nvPr>
            <p:ph type="sldImg"/>
          </p:nvPr>
        </p:nvSpPr>
        <p:spPr>
          <a:ln/>
        </p:spPr>
      </p:sp>
      <p:sp>
        <p:nvSpPr>
          <p:cNvPr id="228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Tree>
    <p:extLst>
      <p:ext uri="{BB962C8B-B14F-4D97-AF65-F5344CB8AC3E}">
        <p14:creationId xmlns:p14="http://schemas.microsoft.com/office/powerpoint/2010/main" val="18677802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1 Marcador de imagen de diapositiva"/>
          <p:cNvSpPr>
            <a:spLocks noGrp="1" noRot="1" noChangeAspect="1" noTextEdit="1"/>
          </p:cNvSpPr>
          <p:nvPr>
            <p:ph type="sldImg"/>
          </p:nvPr>
        </p:nvSpPr>
        <p:spPr>
          <a:ln/>
        </p:spPr>
      </p:sp>
      <p:sp>
        <p:nvSpPr>
          <p:cNvPr id="229379" name="2 Marcador de notas"/>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s-MX" smtClean="0">
              <a:latin typeface="Arial" panose="020B0604020202020204" pitchFamily="34" charset="0"/>
            </a:endParaRPr>
          </a:p>
        </p:txBody>
      </p:sp>
      <p:sp>
        <p:nvSpPr>
          <p:cNvPr id="229380" name="3 Marcador de número de diapositiva"/>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B5ECFD5-CAFF-4518-9C47-B2F6D3BA9A24}" type="slidenum">
              <a:rPr lang="en-US" altLang="es-MX"/>
              <a:pPr eaLnBrk="1" hangingPunct="1"/>
              <a:t>13</a:t>
            </a:fld>
            <a:endParaRPr lang="en-US" altLang="es-MX"/>
          </a:p>
        </p:txBody>
      </p:sp>
    </p:spTree>
    <p:extLst>
      <p:ext uri="{BB962C8B-B14F-4D97-AF65-F5344CB8AC3E}">
        <p14:creationId xmlns:p14="http://schemas.microsoft.com/office/powerpoint/2010/main" val="39560681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A7A2129-662C-406B-8A70-C5DFFE3F68AD}" type="datetimeFigureOut">
              <a:rPr lang="es-MX" smtClean="0"/>
              <a:t>28/06/2016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pic>
        <p:nvPicPr>
          <p:cNvPr id="8" name="Imagen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708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t>28/06/2016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2771179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t>28/06/2016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19519879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MX"/>
          </a:p>
        </p:txBody>
      </p:sp>
      <p:sp>
        <p:nvSpPr>
          <p:cNvPr id="4" name="Marcador de fecha 3"/>
          <p:cNvSpPr>
            <a:spLocks noGrp="1"/>
          </p:cNvSpPr>
          <p:nvPr>
            <p:ph type="dt" sz="half" idx="10"/>
          </p:nvPr>
        </p:nvSpPr>
        <p:spPr/>
        <p:txBody>
          <a:bodyPr/>
          <a:lstStyle/>
          <a:p>
            <a:fld id="{58C6573D-4DE4-411E-BF4E-D01843C69F99}" type="datetimeFigureOut">
              <a:rPr lang="es-MX" smtClean="0"/>
              <a:t>28/06/2016</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2EDA0347-8C8E-419A-9122-948C6F96722C}" type="slidenum">
              <a:rPr lang="es-MX" smtClean="0"/>
              <a:t>‹Nº›</a:t>
            </a:fld>
            <a:endParaRPr lang="es-MX"/>
          </a:p>
        </p:txBody>
      </p:sp>
    </p:spTree>
    <p:extLst>
      <p:ext uri="{BB962C8B-B14F-4D97-AF65-F5344CB8AC3E}">
        <p14:creationId xmlns:p14="http://schemas.microsoft.com/office/powerpoint/2010/main" val="24942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BA7A2129-662C-406B-8A70-C5DFFE3F68AD}" type="datetimeFigureOut">
              <a:rPr lang="es-MX" smtClean="0"/>
              <a:t>28/06/2016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26872800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BA7A2129-662C-406B-8A70-C5DFFE3F68AD}" type="datetimeFigureOut">
              <a:rPr lang="es-MX" smtClean="0"/>
              <a:t>28/06/2016</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4043860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BA7A2129-662C-406B-8A70-C5DFFE3F68AD}" type="datetimeFigureOut">
              <a:rPr lang="es-MX" smtClean="0"/>
              <a:t>28/06/2016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2737765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839789"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172201"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BA7A2129-662C-406B-8A70-C5DFFE3F68AD}" type="datetimeFigureOut">
              <a:rPr lang="es-MX" smtClean="0"/>
              <a:t>28/06/2016</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14761049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BA7A2129-662C-406B-8A70-C5DFFE3F68AD}" type="datetimeFigureOut">
              <a:rPr lang="es-MX" smtClean="0"/>
              <a:t>28/06/2016</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3995775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7A2129-662C-406B-8A70-C5DFFE3F68AD}" type="datetimeFigureOut">
              <a:rPr lang="es-MX" smtClean="0"/>
              <a:t>28/06/2016</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1233887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7A2129-662C-406B-8A70-C5DFFE3F68AD}" type="datetimeFigureOut">
              <a:rPr lang="es-MX" smtClean="0"/>
              <a:t>28/06/2016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34053269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BA7A2129-662C-406B-8A70-C5DFFE3F68AD}" type="datetimeFigureOut">
              <a:rPr lang="es-MX" smtClean="0"/>
              <a:t>28/06/2016</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ACBD3206-0D5E-416C-A70F-83804C6B1AA6}" type="slidenum">
              <a:rPr lang="es-MX" smtClean="0"/>
              <a:t>‹Nº›</a:t>
            </a:fld>
            <a:endParaRPr lang="es-MX"/>
          </a:p>
        </p:txBody>
      </p:sp>
    </p:spTree>
    <p:extLst>
      <p:ext uri="{BB962C8B-B14F-4D97-AF65-F5344CB8AC3E}">
        <p14:creationId xmlns:p14="http://schemas.microsoft.com/office/powerpoint/2010/main" val="8336821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t="-2000" b="-2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A7A2129-662C-406B-8A70-C5DFFE3F68AD}" type="datetimeFigureOut">
              <a:rPr lang="es-MX" smtClean="0"/>
              <a:t>28/06/2016</a:t>
            </a:fld>
            <a:endParaRPr lang="es-MX"/>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BD3206-0D5E-416C-A70F-83804C6B1AA6}" type="slidenum">
              <a:rPr lang="es-MX" smtClean="0"/>
              <a:t>‹Nº›</a:t>
            </a:fld>
            <a:endParaRPr lang="es-MX"/>
          </a:p>
        </p:txBody>
      </p:sp>
      <p:pic>
        <p:nvPicPr>
          <p:cNvPr id="9" name="Picture 1" descr="logo prepa1-01.png"/>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273623" y="1"/>
            <a:ext cx="2644120" cy="1139275"/>
          </a:xfrm>
          <a:prstGeom prst="rect">
            <a:avLst/>
          </a:prstGeom>
        </p:spPr>
      </p:pic>
      <p:pic>
        <p:nvPicPr>
          <p:cNvPr id="10" name="Picture 2" descr="logo prepa1-02.png"/>
          <p:cNvPicPr>
            <a:picLocks noChangeAspect="1"/>
          </p:cNvPicPr>
          <p:nvPr userDrawn="1"/>
        </p:nvPicPr>
        <p:blipFill>
          <a:blip r:embed="rId16">
            <a:extLst>
              <a:ext uri="{28A0092B-C50C-407E-A947-70E740481C1C}">
                <a14:useLocalDpi xmlns:a14="http://schemas.microsoft.com/office/drawing/2010/main" val="0"/>
              </a:ext>
            </a:extLst>
          </a:blip>
          <a:stretch>
            <a:fillRect/>
          </a:stretch>
        </p:blipFill>
        <p:spPr>
          <a:xfrm>
            <a:off x="8760694" y="5373076"/>
            <a:ext cx="3205013" cy="1250462"/>
          </a:xfrm>
          <a:prstGeom prst="rect">
            <a:avLst/>
          </a:prstGeom>
        </p:spPr>
      </p:pic>
    </p:spTree>
    <p:extLst>
      <p:ext uri="{BB962C8B-B14F-4D97-AF65-F5344CB8AC3E}">
        <p14:creationId xmlns:p14="http://schemas.microsoft.com/office/powerpoint/2010/main" val="28473030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4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0.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39.gif"/><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8727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1 Título"/>
          <p:cNvSpPr>
            <a:spLocks noGrp="1"/>
          </p:cNvSpPr>
          <p:nvPr>
            <p:ph type="title"/>
          </p:nvPr>
        </p:nvSpPr>
        <p:spPr>
          <a:xfrm>
            <a:off x="2987898" y="365127"/>
            <a:ext cx="8365902" cy="1325563"/>
          </a:xfrm>
        </p:spPr>
        <p:txBody>
          <a:bodyPr>
            <a:normAutofit/>
          </a:bodyPr>
          <a:lstStyle/>
          <a:p>
            <a:pPr eaLnBrk="1" hangingPunct="1"/>
            <a:r>
              <a:rPr lang="es-MX" altLang="es-MX" sz="4000" b="1" dirty="0"/>
              <a:t>Liberalismo político, fundamento teórico del Estado Moderno</a:t>
            </a:r>
          </a:p>
        </p:txBody>
      </p:sp>
      <p:sp>
        <p:nvSpPr>
          <p:cNvPr id="8195" name="2 Marcador de contenido"/>
          <p:cNvSpPr>
            <a:spLocks noGrp="1"/>
          </p:cNvSpPr>
          <p:nvPr>
            <p:ph idx="1"/>
          </p:nvPr>
        </p:nvSpPr>
        <p:spPr/>
        <p:txBody>
          <a:bodyPr>
            <a:normAutofit/>
          </a:bodyPr>
          <a:lstStyle/>
          <a:p>
            <a:pPr algn="just" eaLnBrk="1" hangingPunct="1"/>
            <a:r>
              <a:rPr lang="es-MX" altLang="es-MX" dirty="0"/>
              <a:t>En el siglo XVIII, cuando la burguesía, cuyo poder económico había aumentado, consideró necesario limitar el poder de los monarcas para tener mayor libertad de acción en sus empresas, la ideología política tomó un nuevo rumbo, siempre en el marco de los Estados nacionales. </a:t>
            </a:r>
          </a:p>
        </p:txBody>
      </p:sp>
      <p:pic>
        <p:nvPicPr>
          <p:cNvPr id="2050" name="Picture 2" descr="http://4.bp.blogspot.com/-np458t25vas/TWwcqlSL8kI/AAAAAAAAAAM/EVF5eST2pX0/s1600/Revolucion_Diego-River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87898" y="3538273"/>
            <a:ext cx="8487177" cy="255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0225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2 Marcador de contenido"/>
          <p:cNvSpPr>
            <a:spLocks noGrp="1"/>
          </p:cNvSpPr>
          <p:nvPr>
            <p:ph idx="1"/>
          </p:nvPr>
        </p:nvSpPr>
        <p:spPr>
          <a:xfrm>
            <a:off x="645017" y="885468"/>
            <a:ext cx="10515600" cy="4351338"/>
          </a:xfrm>
        </p:spPr>
        <p:txBody>
          <a:bodyPr>
            <a:normAutofit/>
          </a:bodyPr>
          <a:lstStyle/>
          <a:p>
            <a:pPr marL="0" indent="0" algn="just" eaLnBrk="1" hangingPunct="1">
              <a:buNone/>
            </a:pPr>
            <a:r>
              <a:rPr lang="es-MX" altLang="es-MX" dirty="0"/>
              <a:t>Dentro del movimiento ideológico conocido como la Ilustración, se consolidaron las bases de una nueva visión del poder político en el marco del derecho natural</a:t>
            </a:r>
            <a:r>
              <a:rPr lang="es-MX" altLang="es-MX" dirty="0" smtClean="0"/>
              <a:t>.</a:t>
            </a:r>
            <a:endParaRPr lang="es-MX" altLang="es-MX" dirty="0"/>
          </a:p>
          <a:p>
            <a:pPr marL="0" indent="0" algn="just" eaLnBrk="1" hangingPunct="1">
              <a:buNone/>
            </a:pPr>
            <a:r>
              <a:rPr lang="es-MX" altLang="es-MX" dirty="0"/>
              <a:t>Contra la idea de que el poder se concentrara en una sola persona, Montesquieu elaboró la teoría de la </a:t>
            </a:r>
            <a:r>
              <a:rPr lang="es-MX" altLang="es-MX" b="1" dirty="0"/>
              <a:t>división de </a:t>
            </a:r>
            <a:r>
              <a:rPr lang="es-MX" altLang="es-MX" b="1" dirty="0" smtClean="0"/>
              <a:t>poderes</a:t>
            </a:r>
            <a:r>
              <a:rPr lang="es-MX" altLang="es-MX" dirty="0" smtClean="0"/>
              <a:t>, </a:t>
            </a:r>
            <a:r>
              <a:rPr lang="es-MX" altLang="es-MX" dirty="0"/>
              <a:t>que contemplaba al cuerpo </a:t>
            </a:r>
            <a:r>
              <a:rPr lang="es-MX" altLang="es-MX" i="1" dirty="0"/>
              <a:t>legislativo </a:t>
            </a:r>
            <a:r>
              <a:rPr lang="es-MX" altLang="es-MX" dirty="0"/>
              <a:t> como el de más alta jerarquía, seguido por los otros dos, el </a:t>
            </a:r>
            <a:r>
              <a:rPr lang="es-MX" altLang="es-MX" i="1" dirty="0"/>
              <a:t>ejecutivo </a:t>
            </a:r>
            <a:r>
              <a:rPr lang="es-MX" altLang="es-MX" dirty="0"/>
              <a:t> y el </a:t>
            </a:r>
            <a:r>
              <a:rPr lang="es-MX" altLang="es-MX" i="1" dirty="0"/>
              <a:t>judicial</a:t>
            </a:r>
            <a:r>
              <a:rPr lang="es-MX" altLang="es-MX" dirty="0"/>
              <a:t>. </a:t>
            </a:r>
          </a:p>
        </p:txBody>
      </p:sp>
      <p:pic>
        <p:nvPicPr>
          <p:cNvPr id="3074" name="Picture 2" descr="http://photos1.blogger.com/blogger/5706/2419/1600/hernandez.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4635" y="3860443"/>
            <a:ext cx="4762500" cy="27527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8813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algn="r" eaLnBrk="1" hangingPunct="1"/>
            <a:r>
              <a:rPr lang="es-MX" altLang="es-MX" b="1" i="1" dirty="0" smtClean="0"/>
              <a:t>GENERALIDADES </a:t>
            </a:r>
          </a:p>
        </p:txBody>
      </p:sp>
      <p:sp>
        <p:nvSpPr>
          <p:cNvPr id="2" name="Marcador de texto 1"/>
          <p:cNvSpPr>
            <a:spLocks noGrp="1"/>
          </p:cNvSpPr>
          <p:nvPr>
            <p:ph type="body" idx="1"/>
          </p:nvPr>
        </p:nvSpPr>
        <p:spPr/>
        <p:txBody>
          <a:bodyPr/>
          <a:lstStyle/>
          <a:p>
            <a:r>
              <a:rPr lang="es-MX" altLang="es-MX" dirty="0">
                <a:solidFill>
                  <a:schemeClr val="tx1"/>
                </a:solidFill>
              </a:rPr>
              <a:t>La palabra </a:t>
            </a:r>
            <a:r>
              <a:rPr lang="es-MX" altLang="es-MX" b="1" dirty="0">
                <a:solidFill>
                  <a:schemeClr val="tx1"/>
                </a:solidFill>
              </a:rPr>
              <a:t>"Estado" </a:t>
            </a:r>
            <a:r>
              <a:rPr lang="es-MX" altLang="es-MX" dirty="0">
                <a:solidFill>
                  <a:schemeClr val="tx1"/>
                </a:solidFill>
              </a:rPr>
              <a:t>proviene del latín </a:t>
            </a:r>
            <a:r>
              <a:rPr lang="es-MX" altLang="es-MX" i="1" dirty="0">
                <a:solidFill>
                  <a:schemeClr val="tx1"/>
                </a:solidFill>
              </a:rPr>
              <a:t>status, </a:t>
            </a:r>
            <a:r>
              <a:rPr lang="es-MX" altLang="es-MX" dirty="0">
                <a:solidFill>
                  <a:schemeClr val="tx1"/>
                </a:solidFill>
              </a:rPr>
              <a:t>lo que simplemente quiere decir una condición, es decir, una situación o un estado en que se encuentre una cosa, un individuo o una sociedad</a:t>
            </a:r>
            <a:r>
              <a:rPr lang="es-MX" altLang="es-MX" dirty="0" smtClean="0">
                <a:solidFill>
                  <a:schemeClr val="tx1"/>
                </a:solidFill>
              </a:rPr>
              <a:t>.</a:t>
            </a:r>
            <a:endParaRPr lang="es-MX" altLang="es-MX" dirty="0">
              <a:solidFill>
                <a:schemeClr val="tx1"/>
              </a:solidFill>
            </a:endParaRPr>
          </a:p>
        </p:txBody>
      </p:sp>
    </p:spTree>
    <p:extLst>
      <p:ext uri="{BB962C8B-B14F-4D97-AF65-F5344CB8AC3E}">
        <p14:creationId xmlns:p14="http://schemas.microsoft.com/office/powerpoint/2010/main" val="2308099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11266" name="2 Marcador de contenido"/>
          <p:cNvSpPr>
            <a:spLocks noGrp="1"/>
          </p:cNvSpPr>
          <p:nvPr>
            <p:ph idx="1"/>
          </p:nvPr>
        </p:nvSpPr>
        <p:spPr>
          <a:xfrm>
            <a:off x="838200" y="1825625"/>
            <a:ext cx="5472448" cy="4351338"/>
          </a:xfrm>
        </p:spPr>
        <p:txBody>
          <a:bodyPr>
            <a:noAutofit/>
          </a:bodyPr>
          <a:lstStyle/>
          <a:p>
            <a:pPr marL="0" indent="0" algn="just" eaLnBrk="1" hangingPunct="1">
              <a:buNone/>
            </a:pPr>
            <a:r>
              <a:rPr lang="es-MX" altLang="es-MX" dirty="0" smtClean="0"/>
              <a:t>Al </a:t>
            </a:r>
            <a:r>
              <a:rPr lang="es-MX" altLang="es-MX" dirty="0"/>
              <a:t>respecto, </a:t>
            </a:r>
            <a:r>
              <a:rPr lang="es-MX" altLang="es-MX" b="1" dirty="0"/>
              <a:t>el primer elemento del Es­tado es el que se refiere al pueblo</a:t>
            </a:r>
            <a:r>
              <a:rPr lang="es-MX" altLang="es-MX" dirty="0"/>
              <a:t>, a una </a:t>
            </a:r>
            <a:r>
              <a:rPr lang="es-MX" altLang="es-MX" i="1" dirty="0"/>
              <a:t>sociedad humana, entendida como una unidad de relación de muchos hombres y mujeres, que se constituye so­bre la interacción recíproca con la intención común de lograr un bien orde­nado moralmente para todos los miembros.</a:t>
            </a:r>
            <a:endParaRPr lang="es-MX" altLang="es-MX" dirty="0"/>
          </a:p>
        </p:txBody>
      </p:sp>
      <p:pic>
        <p:nvPicPr>
          <p:cNvPr id="4098" name="Picture 2" descr="http://intrahistoria.com/wp-content/uploads/2014/10/puebl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8610" y="1825625"/>
            <a:ext cx="4655190" cy="3363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810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2 Marcador de contenido"/>
          <p:cNvSpPr>
            <a:spLocks noGrp="1"/>
          </p:cNvSpPr>
          <p:nvPr>
            <p:ph idx="1"/>
          </p:nvPr>
        </p:nvSpPr>
        <p:spPr>
          <a:xfrm>
            <a:off x="3374265" y="861865"/>
            <a:ext cx="8095445" cy="2821135"/>
          </a:xfrm>
        </p:spPr>
        <p:txBody>
          <a:bodyPr>
            <a:normAutofit/>
          </a:bodyPr>
          <a:lstStyle/>
          <a:p>
            <a:pPr algn="just" eaLnBrk="1" hangingPunct="1"/>
            <a:r>
              <a:rPr lang="es-MX" altLang="es-MX" sz="3200" b="1" dirty="0"/>
              <a:t>El segundo elemento del Estado es el </a:t>
            </a:r>
            <a:r>
              <a:rPr lang="es-MX" altLang="es-MX" sz="3200" b="1" i="1" dirty="0"/>
              <a:t>territorio</a:t>
            </a:r>
            <a:r>
              <a:rPr lang="es-MX" altLang="es-MX" sz="3200" i="1" dirty="0"/>
              <a:t>, </a:t>
            </a:r>
            <a:r>
              <a:rPr lang="es-MX" altLang="es-MX" sz="3200" dirty="0"/>
              <a:t>que es el sitio geográfico donde se encuentra establecida de manera permanente una sociedad humana, a la que sirve de base y proporciona, además, los recursos materiales para la satisfacción de sus necesidades.</a:t>
            </a:r>
          </a:p>
        </p:txBody>
      </p:sp>
      <p:pic>
        <p:nvPicPr>
          <p:cNvPr id="5122" name="Picture 2" descr="http://dreaminmexico.org/wp-content/uploads/2013/04/mexico-mapa-640x36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670" y="3657600"/>
            <a:ext cx="5084964" cy="2860293"/>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1.bp.blogspot.com/-RfaHQ0JckSI/VAixVoDumCI/AAAAAAACTbo/SebvOy19OdM/s1600/Imagenes%2Bdel%2BDia%2Bde%2Bla%2BIndependencia%2BMexico%2B16%2Bde%2Bseptiembre%2BSimbolos%2BPatrios%2B(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392" y="861865"/>
            <a:ext cx="2877963" cy="2795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36412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2 Marcador de contenido"/>
          <p:cNvSpPr>
            <a:spLocks noGrp="1"/>
          </p:cNvSpPr>
          <p:nvPr>
            <p:ph idx="1"/>
          </p:nvPr>
        </p:nvSpPr>
        <p:spPr>
          <a:xfrm>
            <a:off x="650383" y="1390918"/>
            <a:ext cx="5485327" cy="4786045"/>
          </a:xfrm>
        </p:spPr>
        <p:txBody>
          <a:bodyPr>
            <a:normAutofit/>
          </a:bodyPr>
          <a:lstStyle/>
          <a:p>
            <a:pPr marL="0" indent="0" algn="just" eaLnBrk="1" hangingPunct="1">
              <a:buNone/>
            </a:pPr>
            <a:r>
              <a:rPr lang="es-MX" altLang="es-MX" b="1" dirty="0"/>
              <a:t>Un tercer elemento lo constituye el </a:t>
            </a:r>
            <a:r>
              <a:rPr lang="es-MX" altLang="es-MX" b="1" i="1" dirty="0"/>
              <a:t>poder </a:t>
            </a:r>
            <a:r>
              <a:rPr lang="es-MX" altLang="es-MX" b="1" dirty="0"/>
              <a:t>o </a:t>
            </a:r>
            <a:r>
              <a:rPr lang="es-MX" altLang="es-MX" b="1" i="1" dirty="0"/>
              <a:t>autoridad</a:t>
            </a:r>
            <a:r>
              <a:rPr lang="es-MX" altLang="es-MX" i="1" dirty="0"/>
              <a:t>, </a:t>
            </a:r>
            <a:r>
              <a:rPr lang="es-MX" altLang="es-MX" dirty="0"/>
              <a:t>pues la comunidad política es una </a:t>
            </a:r>
            <a:r>
              <a:rPr lang="es-MX" altLang="es-MX" i="1" dirty="0"/>
              <a:t>sociedad jerarquizada, </a:t>
            </a:r>
            <a:r>
              <a:rPr lang="es-MX" altLang="es-MX" dirty="0"/>
              <a:t>donde los seres humanos no están en un plano de igualdad -en cuanto a su relación con la autoridad, no en lo que res­pecta a sus derechos individuales-, sino que unos se encuentran en un nivel su­perior y mandan; en tanto que otros, situados en niveles inferiores, obedecen.</a:t>
            </a:r>
          </a:p>
          <a:p>
            <a:pPr marL="0" indent="0" eaLnBrk="1" hangingPunct="1">
              <a:buNone/>
            </a:pPr>
            <a:endParaRPr lang="es-MX" altLang="es-MX" dirty="0"/>
          </a:p>
        </p:txBody>
      </p:sp>
      <p:pic>
        <p:nvPicPr>
          <p:cNvPr id="6146" name="Picture 2" descr="http://www.blogylana.com/wp-content/uploads/2011/09/Gobierno_Mexico_sistem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7435" y="1812746"/>
            <a:ext cx="5334000" cy="3524251"/>
          </a:xfrm>
          <a:prstGeom prst="rect">
            <a:avLst/>
          </a:prstGeom>
          <a:noFill/>
          <a:extLst>
            <a:ext uri="{909E8E84-426E-40DD-AFC4-6F175D3DCCD1}">
              <a14:hiddenFill xmlns:a14="http://schemas.microsoft.com/office/drawing/2010/main">
                <a:solidFill>
                  <a:srgbClr val="FFFFFF"/>
                </a:solidFill>
              </a14:hiddenFill>
            </a:ext>
          </a:extLst>
        </p:spPr>
      </p:pic>
      <p:sp>
        <p:nvSpPr>
          <p:cNvPr id="3" name="CuadroTexto 2"/>
          <p:cNvSpPr txBox="1"/>
          <p:nvPr/>
        </p:nvSpPr>
        <p:spPr>
          <a:xfrm>
            <a:off x="10744156" y="1443414"/>
            <a:ext cx="927279" cy="369332"/>
          </a:xfrm>
          <a:prstGeom prst="rect">
            <a:avLst/>
          </a:prstGeom>
          <a:noFill/>
        </p:spPr>
        <p:txBody>
          <a:bodyPr wrap="square" rtlCol="0">
            <a:spAutoFit/>
          </a:bodyPr>
          <a:lstStyle/>
          <a:p>
            <a:r>
              <a:rPr lang="es-MX" dirty="0" smtClean="0"/>
              <a:t>2010</a:t>
            </a:r>
            <a:endParaRPr lang="es-MX" dirty="0"/>
          </a:p>
        </p:txBody>
      </p:sp>
    </p:spTree>
    <p:extLst>
      <p:ext uri="{BB962C8B-B14F-4D97-AF65-F5344CB8AC3E}">
        <p14:creationId xmlns:p14="http://schemas.microsoft.com/office/powerpoint/2010/main" val="34295669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14338" name="2 Marcador de contenido"/>
          <p:cNvSpPr>
            <a:spLocks noGrp="1"/>
          </p:cNvSpPr>
          <p:nvPr>
            <p:ph idx="1"/>
          </p:nvPr>
        </p:nvSpPr>
        <p:spPr/>
        <p:txBody>
          <a:bodyPr>
            <a:normAutofit/>
          </a:bodyPr>
          <a:lstStyle/>
          <a:p>
            <a:pPr algn="just" eaLnBrk="1" hangingPunct="1"/>
            <a:r>
              <a:rPr lang="es-MX" altLang="es-MX" dirty="0"/>
              <a:t>Así, el </a:t>
            </a:r>
            <a:r>
              <a:rPr lang="es-MX" altLang="es-MX" b="1" dirty="0"/>
              <a:t>Estado es "una sociedad humana, asentada de manera permanente en el territorio que le corresponde, sujeta a un poder soberano que crea, defi­ne y aplica un orden jurídico que estructura la sociedad estatal para obtener el bien público de sus componentes</a:t>
            </a:r>
          </a:p>
        </p:txBody>
      </p:sp>
    </p:spTree>
    <p:extLst>
      <p:ext uri="{BB962C8B-B14F-4D97-AF65-F5344CB8AC3E}">
        <p14:creationId xmlns:p14="http://schemas.microsoft.com/office/powerpoint/2010/main" val="1203025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28034" y="1712890"/>
            <a:ext cx="10715222" cy="4032274"/>
          </a:xfrm>
        </p:spPr>
        <p:txBody>
          <a:bodyPr>
            <a:noAutofit/>
          </a:bodyPr>
          <a:lstStyle/>
          <a:p>
            <a:pPr algn="just" eaLnBrk="1" hangingPunct="1">
              <a:defRPr/>
            </a:pPr>
            <a:r>
              <a:rPr lang="es-MX" dirty="0"/>
              <a:t>En resumen, de acuerdo con sus características esenciales, el Estado es</a:t>
            </a:r>
            <a:r>
              <a:rPr lang="es-MX" dirty="0" smtClean="0"/>
              <a:t>:</a:t>
            </a:r>
            <a:endParaRPr lang="es-MX" dirty="0"/>
          </a:p>
          <a:p>
            <a:pPr marL="457200" indent="-457200">
              <a:buFont typeface="+mj-lt"/>
              <a:buAutoNum type="arabicParenR"/>
              <a:defRPr/>
            </a:pPr>
            <a:r>
              <a:rPr lang="es-MX" dirty="0"/>
              <a:t>Una sociedad humana.</a:t>
            </a:r>
          </a:p>
          <a:p>
            <a:pPr marL="457200" indent="-457200">
              <a:buFont typeface="+mj-lt"/>
              <a:buAutoNum type="arabicParenR"/>
              <a:defRPr/>
            </a:pPr>
            <a:r>
              <a:rPr lang="es-MX" dirty="0"/>
              <a:t>Establecida permanentemente en un territorio.</a:t>
            </a:r>
          </a:p>
          <a:p>
            <a:pPr marL="457200" indent="-457200">
              <a:buFont typeface="+mj-lt"/>
              <a:buAutoNum type="arabicParenR"/>
              <a:defRPr/>
            </a:pPr>
            <a:r>
              <a:rPr lang="es-MX" dirty="0"/>
              <a:t>Regida por un poder supremo.</a:t>
            </a:r>
          </a:p>
          <a:p>
            <a:pPr marL="457200" indent="-457200">
              <a:buFont typeface="+mj-lt"/>
              <a:buAutoNum type="arabicParenR"/>
              <a:defRPr/>
            </a:pPr>
            <a:r>
              <a:rPr lang="es-MX" dirty="0"/>
              <a:t>Sometida a un orden jurídico.</a:t>
            </a:r>
          </a:p>
          <a:p>
            <a:pPr marL="457200" indent="-457200">
              <a:buFont typeface="+mj-lt"/>
              <a:buAutoNum type="arabicParenR"/>
              <a:defRPr/>
            </a:pPr>
            <a:r>
              <a:rPr lang="es-MX" dirty="0"/>
              <a:t>Dedicada a atender el bien público, entendido como la realización de los valores individuales y sociales de las personas.</a:t>
            </a:r>
          </a:p>
          <a:p>
            <a:pPr eaLnBrk="1" hangingPunct="1">
              <a:defRPr/>
            </a:pPr>
            <a:endParaRPr lang="es-MX" dirty="0"/>
          </a:p>
        </p:txBody>
      </p:sp>
    </p:spTree>
    <p:extLst>
      <p:ext uri="{BB962C8B-B14F-4D97-AF65-F5344CB8AC3E}">
        <p14:creationId xmlns:p14="http://schemas.microsoft.com/office/powerpoint/2010/main" val="3062224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2743201" y="2286000"/>
            <a:ext cx="7085013" cy="1066800"/>
          </a:xfrm>
        </p:spPr>
        <p:txBody>
          <a:bodyPr>
            <a:normAutofit fontScale="90000"/>
          </a:bodyPr>
          <a:lstStyle/>
          <a:p>
            <a:pPr algn="ctr" eaLnBrk="1" hangingPunct="1"/>
            <a:r>
              <a:rPr lang="es-MX" altLang="es-MX" b="1" dirty="0" smtClean="0"/>
              <a:t>EL ESTADO DE DERECHO</a:t>
            </a:r>
          </a:p>
        </p:txBody>
      </p:sp>
    </p:spTree>
    <p:extLst>
      <p:ext uri="{BB962C8B-B14F-4D97-AF65-F5344CB8AC3E}">
        <p14:creationId xmlns:p14="http://schemas.microsoft.com/office/powerpoint/2010/main" val="25887942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17410" name="2 Marcador de contenido"/>
          <p:cNvSpPr>
            <a:spLocks noGrp="1"/>
          </p:cNvSpPr>
          <p:nvPr>
            <p:ph idx="1"/>
          </p:nvPr>
        </p:nvSpPr>
        <p:spPr/>
        <p:txBody>
          <a:bodyPr>
            <a:noAutofit/>
          </a:bodyPr>
          <a:lstStyle/>
          <a:p>
            <a:pPr marL="0" indent="0" algn="just" eaLnBrk="1" hangingPunct="1">
              <a:buNone/>
            </a:pPr>
            <a:r>
              <a:rPr lang="es-MX" altLang="es-MX" dirty="0"/>
              <a:t>Al concebir al Estado como Estado de derecho, es preciso examinar primero la conceptualización del derecho en el marco de la ciencia política. El término se deriva etimológicamente del latín </a:t>
            </a:r>
            <a:r>
              <a:rPr lang="es-MX" altLang="es-MX" i="1" dirty="0" err="1"/>
              <a:t>directum</a:t>
            </a:r>
            <a:r>
              <a:rPr lang="es-MX" altLang="es-MX" i="1" dirty="0"/>
              <a:t>, </a:t>
            </a:r>
            <a:r>
              <a:rPr lang="es-MX" altLang="es-MX" dirty="0"/>
              <a:t>que se traduce como lo que es </a:t>
            </a:r>
            <a:r>
              <a:rPr lang="es-MX" altLang="es-MX" i="1" dirty="0"/>
              <a:t>directo </a:t>
            </a:r>
            <a:r>
              <a:rPr lang="es-MX" altLang="es-MX" dirty="0"/>
              <a:t>o </a:t>
            </a:r>
            <a:r>
              <a:rPr lang="es-MX" altLang="es-MX" i="1" dirty="0"/>
              <a:t>recto. </a:t>
            </a:r>
            <a:r>
              <a:rPr lang="es-MX" altLang="es-MX" dirty="0"/>
              <a:t>En política, la palabra </a:t>
            </a:r>
            <a:r>
              <a:rPr lang="es-MX" altLang="es-MX" i="1" dirty="0"/>
              <a:t>derecho </a:t>
            </a:r>
            <a:r>
              <a:rPr lang="es-MX" altLang="es-MX" dirty="0"/>
              <a:t>se usa en dos sentidos: como "una facultad reconocida al individuo por la ley, para llevar a cabo determinados actos", o bien, como "un conjunto de leyes, o normas jurídicas, aplicables a la conducta social de los individuos". </a:t>
            </a:r>
          </a:p>
        </p:txBody>
      </p:sp>
    </p:spTree>
    <p:extLst>
      <p:ext uri="{BB962C8B-B14F-4D97-AF65-F5344CB8AC3E}">
        <p14:creationId xmlns:p14="http://schemas.microsoft.com/office/powerpoint/2010/main" val="21962780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39414" y="365127"/>
            <a:ext cx="8314386" cy="1325563"/>
          </a:xfrm>
        </p:spPr>
        <p:txBody>
          <a:bodyPr/>
          <a:lstStyle/>
          <a:p>
            <a:r>
              <a:rPr lang="es-MX" dirty="0" smtClean="0"/>
              <a:t>UNIDAD II ESTRUCTURA POLÍTICA</a:t>
            </a:r>
            <a:endParaRPr lang="es-MX" dirty="0"/>
          </a:p>
        </p:txBody>
      </p:sp>
      <p:sp>
        <p:nvSpPr>
          <p:cNvPr id="3" name="Marcador de contenido 2"/>
          <p:cNvSpPr>
            <a:spLocks noGrp="1"/>
          </p:cNvSpPr>
          <p:nvPr>
            <p:ph idx="1"/>
          </p:nvPr>
        </p:nvSpPr>
        <p:spPr/>
        <p:txBody>
          <a:bodyPr/>
          <a:lstStyle/>
          <a:p>
            <a:r>
              <a:rPr lang="es-MX" dirty="0"/>
              <a:t>2.1 El Estado – nación </a:t>
            </a:r>
          </a:p>
          <a:p>
            <a:r>
              <a:rPr lang="es-MX" dirty="0"/>
              <a:t>2.2 El Estado de derecho </a:t>
            </a:r>
          </a:p>
          <a:p>
            <a:r>
              <a:rPr lang="es-MX" dirty="0"/>
              <a:t>2.3 El Estado mexicano </a:t>
            </a:r>
          </a:p>
          <a:p>
            <a:r>
              <a:rPr lang="es-MX" dirty="0"/>
              <a:t>2.4 Los partidos políticos </a:t>
            </a:r>
          </a:p>
          <a:p>
            <a:r>
              <a:rPr lang="es-MX" dirty="0"/>
              <a:t>2.5 La democratización mexicana 	</a:t>
            </a:r>
          </a:p>
          <a:p>
            <a:endParaRPr lang="es-MX" dirty="0"/>
          </a:p>
        </p:txBody>
      </p:sp>
    </p:spTree>
    <p:extLst>
      <p:ext uri="{BB962C8B-B14F-4D97-AF65-F5344CB8AC3E}">
        <p14:creationId xmlns:p14="http://schemas.microsoft.com/office/powerpoint/2010/main" val="1883536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6" name="2 Marcador de contenido"/>
          <p:cNvSpPr txBox="1">
            <a:spLocks noGrp="1"/>
          </p:cNvSpPr>
          <p:nvPr>
            <p:ph idx="1"/>
          </p:nvPr>
        </p:nvSpPr>
        <p:spPr bwMode="auto">
          <a:prstGeom prst="rect">
            <a:avLst/>
          </a:prstGeom>
          <a:noFill/>
          <a:ln w="9525">
            <a:noFill/>
            <a:miter lim="800000"/>
            <a:headEnd/>
            <a:tailEnd/>
          </a:ln>
          <a:effectLst/>
        </p:spPr>
        <p:txBody>
          <a:bodyPr/>
          <a:lstStyle/>
          <a:p>
            <a:pPr marL="0" indent="0" algn="just">
              <a:spcBef>
                <a:spcPct val="20000"/>
              </a:spcBef>
              <a:buNone/>
              <a:defRPr/>
            </a:pPr>
            <a:r>
              <a:rPr lang="es-MX" altLang="es-MX" sz="2400" dirty="0"/>
              <a:t>En resumen, </a:t>
            </a:r>
            <a:r>
              <a:rPr lang="es-MX" altLang="es-MX" sz="2400" b="1" dirty="0"/>
              <a:t>derecho es el conjunto de normas que rigen la convivencia humana, con poder coactivo, para la realización de los fines existenciales de los seres humanos</a:t>
            </a:r>
            <a:r>
              <a:rPr lang="es-MX" altLang="es-MX" sz="2400" b="1" dirty="0" smtClean="0"/>
              <a:t>.</a:t>
            </a:r>
          </a:p>
          <a:p>
            <a:pPr marL="0" indent="0" algn="just">
              <a:spcBef>
                <a:spcPct val="20000"/>
              </a:spcBef>
              <a:buNone/>
              <a:defRPr/>
            </a:pPr>
            <a:endParaRPr lang="es-MX" sz="2400" b="1" i="1" dirty="0" smtClean="0"/>
          </a:p>
          <a:p>
            <a:pPr marL="0" indent="0" algn="just">
              <a:spcBef>
                <a:spcPct val="20000"/>
              </a:spcBef>
              <a:buNone/>
              <a:defRPr/>
            </a:pPr>
            <a:r>
              <a:rPr lang="es-MX" sz="2400" b="1" i="1" dirty="0" smtClean="0"/>
              <a:t>Condiciones </a:t>
            </a:r>
            <a:r>
              <a:rPr lang="es-MX" sz="2400" b="1" i="1" dirty="0"/>
              <a:t>para el Estado de derecho. </a:t>
            </a:r>
            <a:endParaRPr lang="es-MX" sz="2400" b="1" i="1" dirty="0" smtClean="0"/>
          </a:p>
          <a:p>
            <a:pPr marL="0" indent="0" algn="just">
              <a:spcBef>
                <a:spcPct val="20000"/>
              </a:spcBef>
              <a:buNone/>
              <a:defRPr/>
            </a:pPr>
            <a:r>
              <a:rPr lang="es-MX" sz="2400" dirty="0" smtClean="0"/>
              <a:t>Para </a:t>
            </a:r>
            <a:r>
              <a:rPr lang="es-MX" sz="2400" dirty="0"/>
              <a:t>que se pueda realizar el Esta­do de derecho, </a:t>
            </a:r>
            <a:r>
              <a:rPr lang="es-MX" sz="2400" b="1" dirty="0"/>
              <a:t>se requieren dos condiciones: </a:t>
            </a:r>
            <a:r>
              <a:rPr lang="es-MX" sz="2400" dirty="0"/>
              <a:t>el reconocimiento de la primacía de los valores éticos del derecho, con la voluntad de la sociedad humana para someterse a ellos, y un conjunto de técnicas que sirvan para poner en práctica esa voluntad de sumisión al derecho</a:t>
            </a:r>
            <a:endParaRPr lang="es-MX" sz="2400" kern="0" dirty="0"/>
          </a:p>
        </p:txBody>
      </p:sp>
    </p:spTree>
    <p:extLst>
      <p:ext uri="{BB962C8B-B14F-4D97-AF65-F5344CB8AC3E}">
        <p14:creationId xmlns:p14="http://schemas.microsoft.com/office/powerpoint/2010/main" val="67010596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19458" name="2 Marcador de contenido"/>
          <p:cNvSpPr>
            <a:spLocks noGrp="1"/>
          </p:cNvSpPr>
          <p:nvPr>
            <p:ph idx="1"/>
          </p:nvPr>
        </p:nvSpPr>
        <p:spPr/>
        <p:txBody>
          <a:bodyPr>
            <a:noAutofit/>
          </a:bodyPr>
          <a:lstStyle/>
          <a:p>
            <a:pPr algn="just" eaLnBrk="1" hangingPunct="1"/>
            <a:r>
              <a:rPr lang="es-MX" altLang="es-MX" sz="2400" dirty="0"/>
              <a:t>Aunque corresponde a </a:t>
            </a:r>
            <a:r>
              <a:rPr lang="es-MX" altLang="es-MX" sz="2400" b="1" dirty="0"/>
              <a:t>la constitución política </a:t>
            </a:r>
            <a:r>
              <a:rPr lang="es-MX" altLang="es-MX" sz="2400" dirty="0"/>
              <a:t>de cada país establecer cuá­les deben ser tales técnicas, hay algunos </a:t>
            </a:r>
            <a:r>
              <a:rPr lang="es-MX" altLang="es-MX" sz="2400" b="1" dirty="0"/>
              <a:t>principios básicos a los que éstas de­ben ajustarse</a:t>
            </a:r>
            <a:r>
              <a:rPr lang="es-MX" altLang="es-MX" sz="2400" b="1" dirty="0" smtClean="0"/>
              <a:t>:</a:t>
            </a:r>
          </a:p>
          <a:p>
            <a:pPr algn="just"/>
            <a:r>
              <a:rPr lang="es-MX" sz="2400" dirty="0"/>
              <a:t>1.- La existencia de una </a:t>
            </a:r>
            <a:r>
              <a:rPr lang="es-MX" sz="2400" i="1" dirty="0"/>
              <a:t>constitución </a:t>
            </a:r>
            <a:r>
              <a:rPr lang="es-MX" sz="2400" dirty="0"/>
              <a:t>o ley fundamental que establezca con toda claridad cuáles son los órganos del Estado, y delimite sus atribuciones y competencias respectivas. Esa constitución tendrá siempre la </a:t>
            </a:r>
            <a:r>
              <a:rPr lang="es-MX" sz="2400" i="1" dirty="0"/>
              <a:t>supremacía</a:t>
            </a:r>
            <a:r>
              <a:rPr lang="es-MX" sz="2400" dirty="0"/>
              <a:t> jurídica y a ella deberán ajustarse todas las leyes, reglamentos o decretos</a:t>
            </a:r>
            <a:r>
              <a:rPr lang="es-MX" sz="2400" dirty="0" smtClean="0"/>
              <a:t>.</a:t>
            </a:r>
            <a:endParaRPr lang="es-MX" altLang="es-MX" sz="2400" b="1" dirty="0"/>
          </a:p>
          <a:p>
            <a:pPr algn="just" eaLnBrk="1" hangingPunct="1"/>
            <a:endParaRPr lang="es-MX" altLang="es-MX" sz="2400" dirty="0"/>
          </a:p>
        </p:txBody>
      </p:sp>
      <p:sp>
        <p:nvSpPr>
          <p:cNvPr id="4" name="2 Marcador de contenido"/>
          <p:cNvSpPr txBox="1">
            <a:spLocks/>
          </p:cNvSpPr>
          <p:nvPr/>
        </p:nvSpPr>
        <p:spPr bwMode="auto">
          <a:xfrm>
            <a:off x="2590800" y="2667000"/>
            <a:ext cx="7467600" cy="2895600"/>
          </a:xfrm>
          <a:prstGeom prst="rect">
            <a:avLst/>
          </a:prstGeom>
          <a:noFill/>
          <a:ln w="9525">
            <a:noFill/>
            <a:miter lim="800000"/>
            <a:headEnd/>
            <a:tailEnd/>
          </a:ln>
          <a:effectLst/>
        </p:spPr>
        <p:txBody>
          <a:bodyPr/>
          <a:lstStyle/>
          <a:p>
            <a:pPr marL="342900" indent="-342900" algn="just">
              <a:spcBef>
                <a:spcPct val="20000"/>
              </a:spcBef>
              <a:buFontTx/>
              <a:buChar char="•"/>
              <a:defRPr/>
            </a:pPr>
            <a:endParaRPr lang="es-MX" sz="2400" kern="0" dirty="0"/>
          </a:p>
        </p:txBody>
      </p:sp>
    </p:spTree>
    <p:extLst>
      <p:ext uri="{BB962C8B-B14F-4D97-AF65-F5344CB8AC3E}">
        <p14:creationId xmlns:p14="http://schemas.microsoft.com/office/powerpoint/2010/main" val="2716458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20482" name="2 Marcador de contenido"/>
          <p:cNvSpPr>
            <a:spLocks noGrp="1"/>
          </p:cNvSpPr>
          <p:nvPr>
            <p:ph idx="1"/>
          </p:nvPr>
        </p:nvSpPr>
        <p:spPr/>
        <p:txBody>
          <a:bodyPr>
            <a:normAutofit/>
          </a:bodyPr>
          <a:lstStyle/>
          <a:p>
            <a:pPr algn="just" eaLnBrk="1" hangingPunct="1">
              <a:buFontTx/>
              <a:buNone/>
            </a:pPr>
            <a:r>
              <a:rPr lang="es-MX" altLang="es-MX" dirty="0"/>
              <a:t>    2.- El establecimiento constitucional de una serie de </a:t>
            </a:r>
            <a:r>
              <a:rPr lang="es-MX" altLang="es-MX" i="1" dirty="0"/>
              <a:t>garantías </a:t>
            </a:r>
            <a:r>
              <a:rPr lang="es-MX" altLang="es-MX" dirty="0"/>
              <a:t>para todas las personas, tanto individuales como colectivas, que no podrán ser alteradas o violadas por ninguna ley o autoridad.</a:t>
            </a:r>
          </a:p>
          <a:p>
            <a:pPr algn="just"/>
            <a:r>
              <a:rPr lang="es-MX" kern="0" dirty="0"/>
              <a:t> 3.-</a:t>
            </a:r>
            <a:r>
              <a:rPr lang="es-MX" dirty="0"/>
              <a:t>El reconocimiento estricto del principio de </a:t>
            </a:r>
            <a:r>
              <a:rPr lang="es-MX" i="1" dirty="0"/>
              <a:t>legalidad, </a:t>
            </a:r>
            <a:r>
              <a:rPr lang="es-MX" dirty="0"/>
              <a:t>conforme al cual ninguna autoridad podrá actuar, en el ámbito de su competencia, si no hay alguna ley o norma de carácter general que se lo permita. Junto con este principio se da la </a:t>
            </a:r>
            <a:r>
              <a:rPr lang="es-MX" i="1" dirty="0"/>
              <a:t>garantía de audiencia, </a:t>
            </a:r>
            <a:r>
              <a:rPr lang="es-MX" dirty="0"/>
              <a:t>que impide privar a alguien de sus derechos sin el debido </a:t>
            </a:r>
            <a:r>
              <a:rPr lang="es-MX" i="1" dirty="0"/>
              <a:t>proceso legal, </a:t>
            </a:r>
            <a:r>
              <a:rPr lang="es-MX" dirty="0"/>
              <a:t>es decir, sin previo juicio que le dé la oportunidad de defenderse.</a:t>
            </a:r>
            <a:endParaRPr lang="es-MX" altLang="es-MX" dirty="0"/>
          </a:p>
        </p:txBody>
      </p:sp>
      <p:sp>
        <p:nvSpPr>
          <p:cNvPr id="4" name="2 Marcador de contenido"/>
          <p:cNvSpPr txBox="1">
            <a:spLocks/>
          </p:cNvSpPr>
          <p:nvPr/>
        </p:nvSpPr>
        <p:spPr bwMode="auto">
          <a:xfrm>
            <a:off x="2362200" y="2590800"/>
            <a:ext cx="7391400" cy="2971800"/>
          </a:xfrm>
          <a:prstGeom prst="rect">
            <a:avLst/>
          </a:prstGeom>
          <a:noFill/>
          <a:ln w="9525">
            <a:noFill/>
            <a:miter lim="800000"/>
            <a:headEnd/>
            <a:tailEnd/>
          </a:ln>
          <a:effectLst/>
        </p:spPr>
        <p:txBody>
          <a:bodyPr/>
          <a:lstStyle/>
          <a:p>
            <a:pPr marL="342900" indent="-342900">
              <a:spcBef>
                <a:spcPct val="20000"/>
              </a:spcBef>
              <a:buFontTx/>
              <a:buChar char="•"/>
              <a:defRPr/>
            </a:pPr>
            <a:endParaRPr lang="es-MX" sz="2400" kern="0" dirty="0"/>
          </a:p>
        </p:txBody>
      </p:sp>
    </p:spTree>
    <p:extLst>
      <p:ext uri="{BB962C8B-B14F-4D97-AF65-F5344CB8AC3E}">
        <p14:creationId xmlns:p14="http://schemas.microsoft.com/office/powerpoint/2010/main" val="423684029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21506" name="2 Marcador de contenido"/>
          <p:cNvSpPr>
            <a:spLocks noGrp="1"/>
          </p:cNvSpPr>
          <p:nvPr>
            <p:ph idx="1"/>
          </p:nvPr>
        </p:nvSpPr>
        <p:spPr/>
        <p:txBody>
          <a:bodyPr>
            <a:normAutofit/>
          </a:bodyPr>
          <a:lstStyle/>
          <a:p>
            <a:pPr marL="0" indent="0" algn="just">
              <a:buNone/>
            </a:pPr>
            <a:r>
              <a:rPr lang="es-MX" altLang="es-MX" sz="2400" dirty="0" smtClean="0"/>
              <a:t>4</a:t>
            </a:r>
            <a:r>
              <a:rPr lang="es-MX" altLang="es-MX" sz="2400" dirty="0"/>
              <a:t>.-La </a:t>
            </a:r>
            <a:r>
              <a:rPr lang="es-MX" altLang="es-MX" sz="2400" i="1" dirty="0"/>
              <a:t>división </a:t>
            </a:r>
            <a:r>
              <a:rPr lang="es-MX" altLang="es-MX" sz="2400" dirty="0"/>
              <a:t>y el equilibrio fundamental entre los poderes públicos, con un sistema de frenos y contrapesos, de tal manera que el poder quede limitado en sus funciones desde dentro, por la organización institucional del </a:t>
            </a:r>
            <a:r>
              <a:rPr lang="es-MX" altLang="es-MX" sz="2400" dirty="0" smtClean="0"/>
              <a:t>Estado.</a:t>
            </a:r>
          </a:p>
          <a:p>
            <a:pPr marL="0" indent="0" algn="just">
              <a:buNone/>
            </a:pPr>
            <a:r>
              <a:rPr lang="es-MX" sz="2400" kern="0" dirty="0" smtClean="0"/>
              <a:t>5</a:t>
            </a:r>
            <a:r>
              <a:rPr lang="es-MX" sz="2400" kern="0" dirty="0"/>
              <a:t>.- </a:t>
            </a:r>
            <a:r>
              <a:rPr lang="es-MX" sz="2400" dirty="0"/>
              <a:t>La posibilidad de que los ciudadanos participen en los asuntos públicos mediante un </a:t>
            </a:r>
            <a:r>
              <a:rPr lang="es-MX" sz="2400" i="1" dirty="0"/>
              <a:t>gobierno representativo, </a:t>
            </a:r>
            <a:r>
              <a:rPr lang="es-MX" sz="2400" dirty="0"/>
              <a:t>con organización electoral, que permita controlar el poder.</a:t>
            </a:r>
          </a:p>
          <a:p>
            <a:pPr marL="0" indent="0" algn="just">
              <a:spcBef>
                <a:spcPct val="20000"/>
              </a:spcBef>
              <a:buNone/>
              <a:defRPr/>
            </a:pPr>
            <a:r>
              <a:rPr lang="es-MX" sz="2400" kern="0" dirty="0" smtClean="0"/>
              <a:t>6</a:t>
            </a:r>
            <a:r>
              <a:rPr lang="es-MX" sz="2400" kern="0" dirty="0"/>
              <a:t>.- </a:t>
            </a:r>
            <a:r>
              <a:rPr lang="es-MX" sz="2400" dirty="0"/>
              <a:t>La libre difusión de los medios de </a:t>
            </a:r>
            <a:r>
              <a:rPr lang="es-MX" sz="2400" i="1" dirty="0"/>
              <a:t>información social </a:t>
            </a:r>
            <a:r>
              <a:rPr lang="es-MX" sz="2400" dirty="0"/>
              <a:t>-prensa, radiodi­fusión, televisión, cine, informática, publicidad- que forman y canalizan la opinión pública, y crean un ambiente de constante vigilancia sobre los actos de los poderes públicos y de censura hacia las arbitrariedades.</a:t>
            </a:r>
            <a:endParaRPr lang="es-MX" altLang="es-MX" sz="2400" dirty="0"/>
          </a:p>
        </p:txBody>
      </p:sp>
      <p:sp>
        <p:nvSpPr>
          <p:cNvPr id="4" name="2 Marcador de contenido"/>
          <p:cNvSpPr txBox="1">
            <a:spLocks/>
          </p:cNvSpPr>
          <p:nvPr/>
        </p:nvSpPr>
        <p:spPr bwMode="auto">
          <a:xfrm>
            <a:off x="2590800" y="2438400"/>
            <a:ext cx="7391400" cy="1295400"/>
          </a:xfrm>
          <a:prstGeom prst="rect">
            <a:avLst/>
          </a:prstGeom>
          <a:noFill/>
          <a:ln w="9525">
            <a:noFill/>
            <a:miter lim="800000"/>
            <a:headEnd/>
            <a:tailEnd/>
          </a:ln>
          <a:effectLst/>
        </p:spPr>
        <p:txBody>
          <a:bodyPr/>
          <a:lstStyle/>
          <a:p>
            <a:pPr marL="342900" indent="-342900">
              <a:spcBef>
                <a:spcPct val="20000"/>
              </a:spcBef>
              <a:defRPr/>
            </a:pPr>
            <a:endParaRPr lang="es-MX" sz="2800" kern="0" dirty="0"/>
          </a:p>
        </p:txBody>
      </p:sp>
      <p:sp>
        <p:nvSpPr>
          <p:cNvPr id="5" name="2 Marcador de contenido"/>
          <p:cNvSpPr txBox="1">
            <a:spLocks/>
          </p:cNvSpPr>
          <p:nvPr/>
        </p:nvSpPr>
        <p:spPr bwMode="auto">
          <a:xfrm>
            <a:off x="2590800" y="3886200"/>
            <a:ext cx="7391400" cy="2362200"/>
          </a:xfrm>
          <a:prstGeom prst="rect">
            <a:avLst/>
          </a:prstGeom>
          <a:noFill/>
          <a:ln w="9525">
            <a:noFill/>
            <a:miter lim="800000"/>
            <a:headEnd/>
            <a:tailEnd/>
          </a:ln>
          <a:effectLst/>
        </p:spPr>
        <p:txBody>
          <a:bodyPr/>
          <a:lstStyle/>
          <a:p>
            <a:pPr marL="342900" indent="-342900">
              <a:spcBef>
                <a:spcPct val="20000"/>
              </a:spcBef>
              <a:defRPr/>
            </a:pPr>
            <a:endParaRPr lang="es-MX" sz="2800" kern="0" dirty="0"/>
          </a:p>
        </p:txBody>
      </p:sp>
    </p:spTree>
    <p:extLst>
      <p:ext uri="{BB962C8B-B14F-4D97-AF65-F5344CB8AC3E}">
        <p14:creationId xmlns:p14="http://schemas.microsoft.com/office/powerpoint/2010/main" val="2275996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22530" name="2 Marcador de contenido"/>
          <p:cNvSpPr>
            <a:spLocks noGrp="1"/>
          </p:cNvSpPr>
          <p:nvPr>
            <p:ph idx="1"/>
          </p:nvPr>
        </p:nvSpPr>
        <p:spPr/>
        <p:txBody>
          <a:bodyPr>
            <a:normAutofit/>
          </a:bodyPr>
          <a:lstStyle/>
          <a:p>
            <a:pPr algn="just" eaLnBrk="1" hangingPunct="1"/>
            <a:r>
              <a:rPr lang="es-MX" altLang="es-MX" sz="3200" dirty="0"/>
              <a:t>La organización, basada en las leyes fundamentales del país, de una serie de </a:t>
            </a:r>
            <a:r>
              <a:rPr lang="es-MX" altLang="es-MX" sz="3200" i="1" dirty="0"/>
              <a:t>recursos </a:t>
            </a:r>
            <a:r>
              <a:rPr lang="es-MX" altLang="es-MX" sz="3200" dirty="0"/>
              <a:t>administrativos y jurisdiccionales, por medio de los cuales se puedan modificar o anular los actos de los poderes públicos cuando lesio­nen los derechos básicos de los ciudadanos, o que alteren el orden cons­titucional. Según la legislación en cada Estado, este sistema de recursos puede llevar a una verdadera supremacía del poder judicial, que enjuicia y modera los actos de los poderes Legislativo y Ejecutivo.</a:t>
            </a:r>
          </a:p>
        </p:txBody>
      </p:sp>
    </p:spTree>
    <p:extLst>
      <p:ext uri="{BB962C8B-B14F-4D97-AF65-F5344CB8AC3E}">
        <p14:creationId xmlns:p14="http://schemas.microsoft.com/office/powerpoint/2010/main" val="21896684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23554" name="2 Marcador de contenido"/>
          <p:cNvSpPr>
            <a:spLocks noGrp="1"/>
          </p:cNvSpPr>
          <p:nvPr>
            <p:ph idx="1"/>
          </p:nvPr>
        </p:nvSpPr>
        <p:spPr/>
        <p:txBody>
          <a:bodyPr>
            <a:normAutofit/>
          </a:bodyPr>
          <a:lstStyle/>
          <a:p>
            <a:pPr algn="just" eaLnBrk="1" hangingPunct="1"/>
            <a:r>
              <a:rPr lang="es-MX" altLang="es-MX" sz="2400" dirty="0"/>
              <a:t>Las normas relativas a la organización fundamental de un Estado, que cons­tituyen el derecho positivo vigente, </a:t>
            </a:r>
            <a:r>
              <a:rPr lang="es-MX" altLang="es-MX" sz="2400" b="1" dirty="0"/>
              <a:t>reciben el nombre de </a:t>
            </a:r>
            <a:r>
              <a:rPr lang="es-MX" altLang="es-MX" sz="2400" b="1" i="1" dirty="0"/>
              <a:t>constitución</a:t>
            </a:r>
            <a:r>
              <a:rPr lang="es-MX" altLang="es-MX" sz="2400" i="1" dirty="0"/>
              <a:t>, </a:t>
            </a:r>
            <a:r>
              <a:rPr lang="es-MX" altLang="es-MX" sz="2400" dirty="0"/>
              <a:t>térmi­no que no sólo se aplica a la estructura política del Estado, sino también al do­cumento que contiene las reglas relativas a dicha organización. </a:t>
            </a:r>
            <a:endParaRPr lang="es-MX" altLang="es-MX" sz="2400" dirty="0" smtClean="0"/>
          </a:p>
          <a:p>
            <a:pPr>
              <a:defRPr/>
            </a:pPr>
            <a:r>
              <a:rPr lang="es-MX" sz="2400" b="1" dirty="0"/>
              <a:t>De manera general, cada constitución debe contener:</a:t>
            </a:r>
          </a:p>
          <a:p>
            <a:pPr>
              <a:defRPr/>
            </a:pPr>
            <a:endParaRPr lang="es-MX" sz="2400" dirty="0"/>
          </a:p>
          <a:p>
            <a:pPr marL="457200" indent="-457200">
              <a:buFontTx/>
              <a:buAutoNum type="alphaLcParenR"/>
              <a:defRPr/>
            </a:pPr>
            <a:r>
              <a:rPr lang="es-MX" sz="2400" dirty="0"/>
              <a:t>Derechos individuales y sociales que el Estado debe garantizar. </a:t>
            </a:r>
          </a:p>
          <a:p>
            <a:pPr marL="457200" indent="-457200">
              <a:buFontTx/>
              <a:buAutoNum type="alphaLcParenR"/>
              <a:defRPr/>
            </a:pPr>
            <a:r>
              <a:rPr lang="es-MX" sz="2400" dirty="0"/>
              <a:t>Establecimiento de las instituciones y los órganos de gobierno. </a:t>
            </a:r>
          </a:p>
          <a:p>
            <a:pPr marL="457200" indent="-457200">
              <a:buFontTx/>
              <a:buAutoNum type="alphaLcParenR"/>
              <a:defRPr/>
            </a:pPr>
            <a:r>
              <a:rPr lang="es-MX" sz="2400" dirty="0"/>
              <a:t>Formas de organización y funcionamiento del poder público</a:t>
            </a:r>
            <a:r>
              <a:rPr lang="es-MX" sz="2400" dirty="0" smtClean="0"/>
              <a:t>.</a:t>
            </a:r>
            <a:endParaRPr lang="es-MX" sz="2400" kern="0" dirty="0"/>
          </a:p>
        </p:txBody>
      </p:sp>
    </p:spTree>
    <p:extLst>
      <p:ext uri="{BB962C8B-B14F-4D97-AF65-F5344CB8AC3E}">
        <p14:creationId xmlns:p14="http://schemas.microsoft.com/office/powerpoint/2010/main" val="14338335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Título"/>
          <p:cNvSpPr>
            <a:spLocks noGrp="1"/>
          </p:cNvSpPr>
          <p:nvPr>
            <p:ph type="title"/>
          </p:nvPr>
        </p:nvSpPr>
        <p:spPr/>
        <p:txBody>
          <a:bodyPr>
            <a:noAutofit/>
          </a:bodyPr>
          <a:lstStyle/>
          <a:p>
            <a:pPr algn="just" eaLnBrk="1" hangingPunct="1"/>
            <a:r>
              <a:rPr lang="es-MX" altLang="es-MX" sz="4800" b="1" dirty="0"/>
              <a:t>Funciones Del Estado y Estructura Del Poder</a:t>
            </a:r>
          </a:p>
        </p:txBody>
      </p:sp>
      <p:sp>
        <p:nvSpPr>
          <p:cNvPr id="24579" name="2 Marcador de contenido"/>
          <p:cNvSpPr>
            <a:spLocks noGrp="1"/>
          </p:cNvSpPr>
          <p:nvPr>
            <p:ph idx="1"/>
          </p:nvPr>
        </p:nvSpPr>
        <p:spPr>
          <a:xfrm>
            <a:off x="838200" y="1835944"/>
            <a:ext cx="10515600" cy="990600"/>
          </a:xfrm>
        </p:spPr>
        <p:txBody>
          <a:bodyPr>
            <a:noAutofit/>
          </a:bodyPr>
          <a:lstStyle/>
          <a:p>
            <a:pPr marL="0" indent="0" eaLnBrk="1" hangingPunct="1">
              <a:buNone/>
            </a:pPr>
            <a:r>
              <a:rPr lang="es-MX" altLang="es-MX" dirty="0"/>
              <a:t>Las estructuras fundamentales del Estado, es decir, los </a:t>
            </a:r>
            <a:r>
              <a:rPr lang="es-MX" altLang="es-MX" i="1" dirty="0"/>
              <a:t>órganos </a:t>
            </a:r>
            <a:r>
              <a:rPr lang="es-MX" altLang="es-MX" dirty="0"/>
              <a:t>que lo integran, tienen como funciones esenciales las siguientes:</a:t>
            </a:r>
          </a:p>
          <a:p>
            <a:pPr eaLnBrk="1" hangingPunct="1"/>
            <a:endParaRPr lang="es-MX" altLang="es-MX" dirty="0"/>
          </a:p>
        </p:txBody>
      </p:sp>
      <p:sp>
        <p:nvSpPr>
          <p:cNvPr id="4" name="2 Marcador de contenido"/>
          <p:cNvSpPr txBox="1">
            <a:spLocks/>
          </p:cNvSpPr>
          <p:nvPr/>
        </p:nvSpPr>
        <p:spPr bwMode="auto">
          <a:xfrm>
            <a:off x="838200" y="2971800"/>
            <a:ext cx="10515600" cy="1613079"/>
          </a:xfrm>
          <a:prstGeom prst="rect">
            <a:avLst/>
          </a:prstGeom>
          <a:noFill/>
          <a:ln w="9525">
            <a:noFill/>
            <a:miter lim="800000"/>
            <a:headEnd/>
            <a:tailEnd/>
          </a:ln>
          <a:effectLst/>
        </p:spPr>
        <p:txBody>
          <a:bodyPr/>
          <a:lstStyle/>
          <a:p>
            <a:pPr marL="342900" indent="-342900" algn="just">
              <a:spcBef>
                <a:spcPct val="20000"/>
              </a:spcBef>
              <a:buFont typeface="Arial" pitchFamily="34" charset="0"/>
              <a:buChar char="•"/>
              <a:defRPr/>
            </a:pPr>
            <a:r>
              <a:rPr lang="es-MX" sz="3200" b="1" i="1" kern="0" dirty="0"/>
              <a:t>Legislar:</a:t>
            </a:r>
            <a:r>
              <a:rPr lang="es-MX" sz="3200" i="1" kern="0" dirty="0"/>
              <a:t> </a:t>
            </a:r>
            <a:r>
              <a:rPr lang="es-MX" sz="3200" kern="0" dirty="0"/>
              <a:t>Crear y mantener al día un ordenamiento jurídico justo y eficaz.</a:t>
            </a:r>
          </a:p>
          <a:p>
            <a:pPr marL="342900" indent="-342900" algn="just">
              <a:spcBef>
                <a:spcPct val="20000"/>
              </a:spcBef>
              <a:defRPr/>
            </a:pPr>
            <a:endParaRPr lang="es-MX" sz="3200" kern="0" dirty="0"/>
          </a:p>
          <a:p>
            <a:pPr marL="342900" indent="-342900" algn="just">
              <a:spcBef>
                <a:spcPct val="20000"/>
              </a:spcBef>
              <a:buFont typeface="Arial" pitchFamily="34" charset="0"/>
              <a:buChar char="•"/>
              <a:defRPr/>
            </a:pPr>
            <a:r>
              <a:rPr lang="es-MX" sz="3200" b="1" i="1" kern="0" dirty="0"/>
              <a:t>Administrar:</a:t>
            </a:r>
            <a:r>
              <a:rPr lang="es-MX" sz="3200" i="1" kern="0" dirty="0"/>
              <a:t> </a:t>
            </a:r>
            <a:r>
              <a:rPr lang="es-MX" sz="3200" kern="0" dirty="0"/>
              <a:t>Satisfacer, mediante decretos y servicios públicos, las necesidades de la colectividad.</a:t>
            </a:r>
          </a:p>
          <a:p>
            <a:pPr marL="342900" indent="-342900" algn="just">
              <a:spcBef>
                <a:spcPct val="20000"/>
              </a:spcBef>
              <a:buFontTx/>
              <a:buChar char="•"/>
              <a:defRPr/>
            </a:pPr>
            <a:endParaRPr lang="es-MX" sz="3200" kern="0" dirty="0"/>
          </a:p>
        </p:txBody>
      </p:sp>
    </p:spTree>
    <p:extLst>
      <p:ext uri="{BB962C8B-B14F-4D97-AF65-F5344CB8AC3E}">
        <p14:creationId xmlns:p14="http://schemas.microsoft.com/office/powerpoint/2010/main" val="23087174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2 Marcador de contenido"/>
          <p:cNvSpPr>
            <a:spLocks noGrp="1"/>
          </p:cNvSpPr>
          <p:nvPr>
            <p:ph idx="1"/>
          </p:nvPr>
        </p:nvSpPr>
        <p:spPr/>
        <p:txBody>
          <a:bodyPr>
            <a:normAutofit/>
          </a:bodyPr>
          <a:lstStyle/>
          <a:p>
            <a:pPr algn="just" eaLnBrk="1" hangingPunct="1"/>
            <a:r>
              <a:rPr lang="es-MX" altLang="es-MX" sz="3200" b="1" i="1" dirty="0"/>
              <a:t>Juzgar: </a:t>
            </a:r>
            <a:r>
              <a:rPr lang="es-MX" altLang="es-MX" sz="3200" dirty="0"/>
              <a:t>Resolver pacíficamente, y conforme a derecho, los conflictos de intereses que puedan surgir, y declarar cuál es la norma aplicable en caso de duda.</a:t>
            </a:r>
          </a:p>
          <a:p>
            <a:pPr algn="just" eaLnBrk="1" hangingPunct="1">
              <a:buFontTx/>
              <a:buNone/>
            </a:pPr>
            <a:r>
              <a:rPr lang="es-MX" altLang="es-MX" sz="3200" dirty="0"/>
              <a:t/>
            </a:r>
            <a:br>
              <a:rPr lang="es-MX" altLang="es-MX" sz="3200" dirty="0"/>
            </a:br>
            <a:r>
              <a:rPr lang="es-MX" altLang="es-MX" sz="3200" dirty="0"/>
              <a:t> De manera particular, cada una de las funciones señaladas coincide con cada uno de los tres poderes de la división clásica.</a:t>
            </a:r>
          </a:p>
          <a:p>
            <a:pPr algn="just" eaLnBrk="1" hangingPunct="1"/>
            <a:endParaRPr lang="es-MX" altLang="es-MX" sz="3200" dirty="0"/>
          </a:p>
        </p:txBody>
      </p:sp>
    </p:spTree>
    <p:extLst>
      <p:ext uri="{BB962C8B-B14F-4D97-AF65-F5344CB8AC3E}">
        <p14:creationId xmlns:p14="http://schemas.microsoft.com/office/powerpoint/2010/main" val="9601980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Título"/>
          <p:cNvSpPr>
            <a:spLocks noGrp="1"/>
          </p:cNvSpPr>
          <p:nvPr>
            <p:ph type="title"/>
          </p:nvPr>
        </p:nvSpPr>
        <p:spPr>
          <a:xfrm>
            <a:off x="5512158" y="365127"/>
            <a:ext cx="5841642" cy="1325563"/>
          </a:xfrm>
        </p:spPr>
        <p:txBody>
          <a:bodyPr>
            <a:normAutofit/>
          </a:bodyPr>
          <a:lstStyle/>
          <a:p>
            <a:pPr eaLnBrk="1" hangingPunct="1"/>
            <a:r>
              <a:rPr lang="es-MX" altLang="es-MX" sz="6000" b="1" dirty="0"/>
              <a:t>Función legislativa</a:t>
            </a:r>
          </a:p>
        </p:txBody>
      </p:sp>
      <p:sp>
        <p:nvSpPr>
          <p:cNvPr id="26627" name="2 Marcador de contenido"/>
          <p:cNvSpPr>
            <a:spLocks noGrp="1"/>
          </p:cNvSpPr>
          <p:nvPr>
            <p:ph idx="1"/>
          </p:nvPr>
        </p:nvSpPr>
        <p:spPr/>
        <p:txBody>
          <a:bodyPr>
            <a:normAutofit/>
          </a:bodyPr>
          <a:lstStyle/>
          <a:p>
            <a:pPr algn="just" eaLnBrk="1" hangingPunct="1"/>
            <a:r>
              <a:rPr lang="es-MX" altLang="es-MX" sz="3600" dirty="0"/>
              <a:t>Esta primera función, que evidentemente corresponde al Poder Legislativo, es la que tiene por objetivo dictar, modificar y revocar las leyes que rigen el país. Su misión es crear el derecho positivo y cuidar que esté siempre al día, es decir, que responda a las necesidades reales de la población. </a:t>
            </a:r>
          </a:p>
        </p:txBody>
      </p:sp>
    </p:spTree>
    <p:extLst>
      <p:ext uri="{BB962C8B-B14F-4D97-AF65-F5344CB8AC3E}">
        <p14:creationId xmlns:p14="http://schemas.microsoft.com/office/powerpoint/2010/main" val="26190714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Título"/>
          <p:cNvSpPr>
            <a:spLocks noGrp="1"/>
          </p:cNvSpPr>
          <p:nvPr>
            <p:ph type="title"/>
          </p:nvPr>
        </p:nvSpPr>
        <p:spPr>
          <a:xfrm>
            <a:off x="5692462" y="365127"/>
            <a:ext cx="5661338" cy="1325563"/>
          </a:xfrm>
        </p:spPr>
        <p:txBody>
          <a:bodyPr>
            <a:normAutofit/>
          </a:bodyPr>
          <a:lstStyle/>
          <a:p>
            <a:pPr eaLnBrk="1" hangingPunct="1"/>
            <a:r>
              <a:rPr lang="es-MX" altLang="es-MX" sz="4800" b="1" dirty="0"/>
              <a:t>Función administrativa</a:t>
            </a:r>
          </a:p>
        </p:txBody>
      </p:sp>
      <p:sp>
        <p:nvSpPr>
          <p:cNvPr id="27651" name="2 Marcador de contenido"/>
          <p:cNvSpPr>
            <a:spLocks noGrp="1"/>
          </p:cNvSpPr>
          <p:nvPr>
            <p:ph idx="1"/>
          </p:nvPr>
        </p:nvSpPr>
        <p:spPr/>
        <p:txBody>
          <a:bodyPr>
            <a:normAutofit/>
          </a:bodyPr>
          <a:lstStyle/>
          <a:p>
            <a:pPr algn="just" eaLnBrk="1" hangingPunct="1"/>
            <a:r>
              <a:rPr lang="es-MX" altLang="es-MX" sz="3600" dirty="0"/>
              <a:t>Esta función, que corresponde al poder Ejecutivo, es muy rica y compleja y, a la vez, se divide en dos funciones claramente distintas que implican la doble tarea del poder público: el gobierno de los ciudadanos y la administración de las cosas. </a:t>
            </a:r>
          </a:p>
          <a:p>
            <a:pPr eaLnBrk="1" hangingPunct="1"/>
            <a:endParaRPr lang="es-MX" altLang="es-MX" sz="3600" dirty="0"/>
          </a:p>
        </p:txBody>
      </p:sp>
    </p:spTree>
    <p:extLst>
      <p:ext uri="{BB962C8B-B14F-4D97-AF65-F5344CB8AC3E}">
        <p14:creationId xmlns:p14="http://schemas.microsoft.com/office/powerpoint/2010/main" val="124878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54569" y="365127"/>
            <a:ext cx="7799231" cy="1325563"/>
          </a:xfrm>
        </p:spPr>
        <p:txBody>
          <a:bodyPr/>
          <a:lstStyle/>
          <a:p>
            <a:r>
              <a:rPr lang="es-MX" b="1" dirty="0" smtClean="0"/>
              <a:t>OBJETIVO</a:t>
            </a:r>
            <a:endParaRPr lang="es-MX" b="1" dirty="0"/>
          </a:p>
        </p:txBody>
      </p:sp>
      <p:sp>
        <p:nvSpPr>
          <p:cNvPr id="3" name="Marcador de contenido 2"/>
          <p:cNvSpPr>
            <a:spLocks noGrp="1"/>
          </p:cNvSpPr>
          <p:nvPr>
            <p:ph idx="1"/>
          </p:nvPr>
        </p:nvSpPr>
        <p:spPr/>
        <p:txBody>
          <a:bodyPr/>
          <a:lstStyle/>
          <a:p>
            <a:pPr algn="just"/>
            <a:r>
              <a:rPr lang="es-MX" dirty="0"/>
              <a:t>Identificará cuales son las condiciones sobre las que surge el estado, para entender cuales son los elementos con los que se integra nuestro país (forma de gobierno, la división de sus poderes, sistema partidista, </a:t>
            </a:r>
            <a:r>
              <a:rPr lang="es-MX" dirty="0" err="1"/>
              <a:t>etc</a:t>
            </a:r>
            <a:r>
              <a:rPr lang="es-MX" dirty="0"/>
              <a:t>) y finalmente cuales son los organismos de control que se instituyen para el desarrollo del sistema político que resguardan nuestra democracia. 	</a:t>
            </a:r>
          </a:p>
          <a:p>
            <a:endParaRPr lang="es-MX" dirty="0"/>
          </a:p>
        </p:txBody>
      </p:sp>
    </p:spTree>
    <p:extLst>
      <p:ext uri="{BB962C8B-B14F-4D97-AF65-F5344CB8AC3E}">
        <p14:creationId xmlns:p14="http://schemas.microsoft.com/office/powerpoint/2010/main" val="376833250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2 Marcador de contenido"/>
          <p:cNvSpPr>
            <a:spLocks noGrp="1"/>
          </p:cNvSpPr>
          <p:nvPr>
            <p:ph idx="1"/>
          </p:nvPr>
        </p:nvSpPr>
        <p:spPr>
          <a:xfrm>
            <a:off x="683653" y="1465017"/>
            <a:ext cx="10515600" cy="4351338"/>
          </a:xfrm>
        </p:spPr>
        <p:txBody>
          <a:bodyPr>
            <a:normAutofit/>
          </a:bodyPr>
          <a:lstStyle/>
          <a:p>
            <a:pPr marL="0" indent="0" algn="just" eaLnBrk="1" hangingPunct="1">
              <a:buNone/>
            </a:pPr>
            <a:r>
              <a:rPr lang="es-MX" altLang="es-MX" dirty="0"/>
              <a:t>Esta última, que es administrativa en sentido estricto, se caracteriza por el conjunto de actividades mediante las cuales el Estado busca la satisfacción de las necesidades públicas, y de la cual se vale para la realización del bien común, con sus tres requerimientos fundamentales: </a:t>
            </a:r>
            <a:endParaRPr lang="es-MX" altLang="es-MX" dirty="0" smtClean="0"/>
          </a:p>
          <a:p>
            <a:pPr marL="457200" indent="-457200" algn="just" eaLnBrk="1" hangingPunct="1">
              <a:buAutoNum type="alphaLcParenR"/>
            </a:pPr>
            <a:r>
              <a:rPr lang="es-MX" altLang="es-MX" dirty="0" smtClean="0"/>
              <a:t>el </a:t>
            </a:r>
            <a:r>
              <a:rPr lang="es-MX" altLang="es-MX" dirty="0"/>
              <a:t>establecimiento del orden y la paz por la justicia, </a:t>
            </a:r>
            <a:endParaRPr lang="es-MX" altLang="es-MX" dirty="0" smtClean="0"/>
          </a:p>
          <a:p>
            <a:pPr marL="457200" indent="-457200" algn="just" eaLnBrk="1" hangingPunct="1">
              <a:buAutoNum type="alphaLcParenR"/>
            </a:pPr>
            <a:r>
              <a:rPr lang="es-MX" altLang="es-MX" dirty="0" smtClean="0"/>
              <a:t>la </a:t>
            </a:r>
            <a:r>
              <a:rPr lang="es-MX" altLang="es-MX" dirty="0"/>
              <a:t>coordinación de las actividades de los parti­culares y </a:t>
            </a:r>
            <a:endParaRPr lang="es-MX" altLang="es-MX" dirty="0" smtClean="0"/>
          </a:p>
          <a:p>
            <a:pPr marL="457200" indent="-457200" algn="just" eaLnBrk="1" hangingPunct="1">
              <a:buAutoNum type="alphaLcParenR"/>
            </a:pPr>
            <a:r>
              <a:rPr lang="es-MX" altLang="es-MX" dirty="0" smtClean="0"/>
              <a:t>la </a:t>
            </a:r>
            <a:r>
              <a:rPr lang="es-MX" altLang="es-MX" dirty="0"/>
              <a:t>ayuda a la iniciativa privada y su eventual suplencia cuando ésta falte o sea deficiente.</a:t>
            </a:r>
          </a:p>
        </p:txBody>
      </p:sp>
    </p:spTree>
    <p:extLst>
      <p:ext uri="{BB962C8B-B14F-4D97-AF65-F5344CB8AC3E}">
        <p14:creationId xmlns:p14="http://schemas.microsoft.com/office/powerpoint/2010/main" val="41762011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Título"/>
          <p:cNvSpPr>
            <a:spLocks noGrp="1"/>
          </p:cNvSpPr>
          <p:nvPr>
            <p:ph type="title"/>
          </p:nvPr>
        </p:nvSpPr>
        <p:spPr>
          <a:xfrm>
            <a:off x="5331854" y="365127"/>
            <a:ext cx="6021946" cy="1325563"/>
          </a:xfrm>
        </p:spPr>
        <p:txBody>
          <a:bodyPr>
            <a:normAutofit/>
          </a:bodyPr>
          <a:lstStyle/>
          <a:p>
            <a:pPr eaLnBrk="1" hangingPunct="1"/>
            <a:r>
              <a:rPr lang="es-MX" altLang="es-MX" sz="5400" b="1" dirty="0"/>
              <a:t>Función jurisdiccional</a:t>
            </a:r>
          </a:p>
        </p:txBody>
      </p:sp>
      <p:sp>
        <p:nvSpPr>
          <p:cNvPr id="29699" name="2 Marcador de contenido"/>
          <p:cNvSpPr>
            <a:spLocks noGrp="1"/>
          </p:cNvSpPr>
          <p:nvPr>
            <p:ph idx="1"/>
          </p:nvPr>
        </p:nvSpPr>
        <p:spPr/>
        <p:txBody>
          <a:bodyPr>
            <a:normAutofit/>
          </a:bodyPr>
          <a:lstStyle/>
          <a:p>
            <a:pPr algn="just" eaLnBrk="1" hangingPunct="1"/>
            <a:r>
              <a:rPr lang="es-MX" altLang="es-MX" sz="3600" dirty="0"/>
              <a:t>A esta función, que corresponde al Poder Judicial, le toca fundamentalmente resolver, con base en el orden jurídico, las controversias o los conflictos de in­tereses que se susciten entre los particulares, o entre éstos y las autoridades públicas</a:t>
            </a:r>
          </a:p>
        </p:txBody>
      </p:sp>
    </p:spTree>
    <p:extLst>
      <p:ext uri="{BB962C8B-B14F-4D97-AF65-F5344CB8AC3E}">
        <p14:creationId xmlns:p14="http://schemas.microsoft.com/office/powerpoint/2010/main" val="115024468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Título"/>
          <p:cNvSpPr>
            <a:spLocks noGrp="1"/>
          </p:cNvSpPr>
          <p:nvPr>
            <p:ph type="title"/>
          </p:nvPr>
        </p:nvSpPr>
        <p:spPr>
          <a:xfrm>
            <a:off x="5537914" y="365127"/>
            <a:ext cx="5815885" cy="1325563"/>
          </a:xfrm>
        </p:spPr>
        <p:txBody>
          <a:bodyPr>
            <a:noAutofit/>
          </a:bodyPr>
          <a:lstStyle/>
          <a:p>
            <a:pPr eaLnBrk="1" hangingPunct="1"/>
            <a:r>
              <a:rPr lang="es-MX" altLang="es-MX" sz="5400" b="1" dirty="0"/>
              <a:t>Formas De </a:t>
            </a:r>
            <a:r>
              <a:rPr lang="es-MX" altLang="es-MX" sz="5400" b="1" dirty="0" smtClean="0"/>
              <a:t>Gobierno</a:t>
            </a:r>
            <a:endParaRPr lang="es-MX" altLang="es-MX" sz="5400" b="1" dirty="0"/>
          </a:p>
        </p:txBody>
      </p:sp>
      <p:sp>
        <p:nvSpPr>
          <p:cNvPr id="30723" name="2 Marcador de contenido"/>
          <p:cNvSpPr>
            <a:spLocks noGrp="1"/>
          </p:cNvSpPr>
          <p:nvPr>
            <p:ph idx="1"/>
          </p:nvPr>
        </p:nvSpPr>
        <p:spPr/>
        <p:txBody>
          <a:bodyPr>
            <a:normAutofit/>
          </a:bodyPr>
          <a:lstStyle/>
          <a:p>
            <a:pPr algn="just" eaLnBrk="1" hangingPunct="1"/>
            <a:r>
              <a:rPr lang="es-MX" altLang="es-MX" sz="3200" dirty="0"/>
              <a:t>El </a:t>
            </a:r>
            <a:r>
              <a:rPr lang="es-MX" altLang="es-MX" sz="3200" b="1" dirty="0"/>
              <a:t> sistema presidencialista </a:t>
            </a:r>
            <a:r>
              <a:rPr lang="es-MX" altLang="es-MX" sz="3200" dirty="0"/>
              <a:t> es un régimen político republicano que se caracteriza por la separación de poderes, así como por la acumulación de funciones del jefe de Estado y jefe de gobierno en la persona del presidente de la República, elegido por sufragio universal directo o indirecto. </a:t>
            </a:r>
          </a:p>
        </p:txBody>
      </p:sp>
    </p:spTree>
    <p:extLst>
      <p:ext uri="{BB962C8B-B14F-4D97-AF65-F5344CB8AC3E}">
        <p14:creationId xmlns:p14="http://schemas.microsoft.com/office/powerpoint/2010/main" val="129742607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a:xfrm>
            <a:off x="2743201" y="2286000"/>
            <a:ext cx="7085013" cy="1066800"/>
          </a:xfrm>
        </p:spPr>
        <p:txBody>
          <a:bodyPr/>
          <a:lstStyle/>
          <a:p>
            <a:pPr algn="ctr" eaLnBrk="1" hangingPunct="1"/>
            <a:r>
              <a:rPr lang="es-MX" altLang="es-MX" b="1" i="1" smtClean="0"/>
              <a:t>EL ESTADO MEXICANO</a:t>
            </a:r>
          </a:p>
        </p:txBody>
      </p:sp>
    </p:spTree>
    <p:extLst>
      <p:ext uri="{BB962C8B-B14F-4D97-AF65-F5344CB8AC3E}">
        <p14:creationId xmlns:p14="http://schemas.microsoft.com/office/powerpoint/2010/main" val="211428674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Título"/>
          <p:cNvSpPr>
            <a:spLocks noGrp="1"/>
          </p:cNvSpPr>
          <p:nvPr>
            <p:ph type="title"/>
          </p:nvPr>
        </p:nvSpPr>
        <p:spPr>
          <a:xfrm>
            <a:off x="3721994" y="365127"/>
            <a:ext cx="7631806" cy="1325563"/>
          </a:xfrm>
        </p:spPr>
        <p:txBody>
          <a:bodyPr>
            <a:normAutofit/>
          </a:bodyPr>
          <a:lstStyle/>
          <a:p>
            <a:pPr eaLnBrk="1" hangingPunct="1"/>
            <a:r>
              <a:rPr lang="es-MX" altLang="es-MX" sz="2800" b="1" dirty="0"/>
              <a:t>Formación y Consolidación Como República Federal</a:t>
            </a:r>
          </a:p>
        </p:txBody>
      </p:sp>
      <p:sp>
        <p:nvSpPr>
          <p:cNvPr id="32771" name="2 Marcador de contenido"/>
          <p:cNvSpPr>
            <a:spLocks noGrp="1"/>
          </p:cNvSpPr>
          <p:nvPr>
            <p:ph idx="1"/>
          </p:nvPr>
        </p:nvSpPr>
        <p:spPr/>
        <p:txBody>
          <a:bodyPr>
            <a:normAutofit/>
          </a:bodyPr>
          <a:lstStyle/>
          <a:p>
            <a:pPr algn="just" eaLnBrk="1" hangingPunct="1"/>
            <a:r>
              <a:rPr lang="es-MX" altLang="es-MX" dirty="0"/>
              <a:t>Para constituirse en Estado federal, México pasó por una larga etapa de conflic­tos políticos y dificultades económicas y sociales, desde el momento en que se declaró independiente de España, en septiembre </a:t>
            </a:r>
            <a:r>
              <a:rPr lang="es-MX" altLang="es-MX" dirty="0" smtClean="0"/>
              <a:t>de </a:t>
            </a:r>
            <a:r>
              <a:rPr lang="es-MX" altLang="es-MX" dirty="0"/>
              <a:t>1821. </a:t>
            </a:r>
            <a:endParaRPr lang="es-MX" altLang="es-MX" dirty="0" smtClean="0"/>
          </a:p>
          <a:p>
            <a:pPr algn="just"/>
            <a:r>
              <a:rPr lang="es-MX" dirty="0" smtClean="0"/>
              <a:t>La Revolución Mexicana iniciada en no­viembre de 1910 que, tras una larga lucha de siete años, puso fin al </a:t>
            </a:r>
            <a:r>
              <a:rPr lang="es-MX" dirty="0" err="1" smtClean="0"/>
              <a:t>Porfirismo</a:t>
            </a:r>
            <a:r>
              <a:rPr lang="es-MX" dirty="0" smtClean="0"/>
              <a:t>, dio paso a la creación de una nueva Constitución, pro­mulgada en febrero de 1917. Este conjunto de leyes, con una gran cantidad de reformas que la van adecuando a circunstancias parti­culares, rige aún la nación mexicana, bajo un sistema presidencialista.</a:t>
            </a:r>
            <a:endParaRPr lang="es-MX" kern="0" dirty="0" smtClean="0"/>
          </a:p>
          <a:p>
            <a:pPr algn="just" eaLnBrk="1" hangingPunct="1"/>
            <a:endParaRPr lang="es-MX" altLang="es-MX" dirty="0"/>
          </a:p>
        </p:txBody>
      </p:sp>
      <p:sp>
        <p:nvSpPr>
          <p:cNvPr id="4" name="2 Marcador de contenido"/>
          <p:cNvSpPr txBox="1">
            <a:spLocks/>
          </p:cNvSpPr>
          <p:nvPr/>
        </p:nvSpPr>
        <p:spPr bwMode="auto">
          <a:xfrm>
            <a:off x="2438400" y="3124200"/>
            <a:ext cx="5867400" cy="3200400"/>
          </a:xfrm>
          <a:prstGeom prst="rect">
            <a:avLst/>
          </a:prstGeom>
          <a:noFill/>
          <a:ln w="9525">
            <a:noFill/>
            <a:miter lim="800000"/>
            <a:headEnd/>
            <a:tailEnd/>
          </a:ln>
          <a:effectLst/>
        </p:spPr>
        <p:txBody>
          <a:bodyPr/>
          <a:lstStyle/>
          <a:p>
            <a:pPr marL="342900" indent="-342900" algn="just">
              <a:spcBef>
                <a:spcPct val="20000"/>
              </a:spcBef>
              <a:buFontTx/>
              <a:buChar char="•"/>
              <a:defRPr/>
            </a:pPr>
            <a:endParaRPr lang="es-MX" sz="2000" kern="0" dirty="0"/>
          </a:p>
        </p:txBody>
      </p:sp>
    </p:spTree>
    <p:extLst>
      <p:ext uri="{BB962C8B-B14F-4D97-AF65-F5344CB8AC3E}">
        <p14:creationId xmlns:p14="http://schemas.microsoft.com/office/powerpoint/2010/main" val="171062657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1 Título"/>
          <p:cNvSpPr>
            <a:spLocks noGrp="1"/>
          </p:cNvSpPr>
          <p:nvPr>
            <p:ph type="title"/>
          </p:nvPr>
        </p:nvSpPr>
        <p:spPr>
          <a:xfrm>
            <a:off x="2781836" y="365127"/>
            <a:ext cx="8571963" cy="1325563"/>
          </a:xfrm>
        </p:spPr>
        <p:txBody>
          <a:bodyPr>
            <a:normAutofit/>
          </a:bodyPr>
          <a:lstStyle/>
          <a:p>
            <a:pPr eaLnBrk="1" hangingPunct="1"/>
            <a:r>
              <a:rPr lang="es-MX" altLang="es-MX" sz="4000" b="1" dirty="0"/>
              <a:t>Estructura Jurídica Del Estado Mexicano</a:t>
            </a:r>
            <a:br>
              <a:rPr lang="es-MX" altLang="es-MX" sz="4000" b="1" dirty="0"/>
            </a:br>
            <a:r>
              <a:rPr lang="es-MX" altLang="es-MX" sz="4000" dirty="0"/>
              <a:t>La Constitución Política de 1917</a:t>
            </a:r>
            <a:endParaRPr lang="es-MX" altLang="es-MX" sz="4000" b="1" dirty="0"/>
          </a:p>
        </p:txBody>
      </p:sp>
      <p:sp>
        <p:nvSpPr>
          <p:cNvPr id="33795" name="2 Marcador de contenido"/>
          <p:cNvSpPr>
            <a:spLocks noGrp="1"/>
          </p:cNvSpPr>
          <p:nvPr>
            <p:ph idx="1"/>
          </p:nvPr>
        </p:nvSpPr>
        <p:spPr>
          <a:xfrm>
            <a:off x="838200" y="1825625"/>
            <a:ext cx="10515600" cy="3802443"/>
          </a:xfrm>
        </p:spPr>
        <p:txBody>
          <a:bodyPr>
            <a:noAutofit/>
          </a:bodyPr>
          <a:lstStyle/>
          <a:p>
            <a:pPr algn="just" eaLnBrk="1" hangingPunct="1"/>
            <a:r>
              <a:rPr lang="es-MX" altLang="es-MX" sz="2400" b="1" dirty="0"/>
              <a:t>La Constitución Política de los Estados Unidos Mexicanos de 1917 se basa en los siguientes principios</a:t>
            </a:r>
            <a:r>
              <a:rPr lang="es-MX" altLang="es-MX" sz="2400" b="1" dirty="0" smtClean="0"/>
              <a:t>:</a:t>
            </a:r>
          </a:p>
          <a:p>
            <a:pPr>
              <a:defRPr/>
            </a:pPr>
            <a:r>
              <a:rPr lang="es-MX" sz="2400" dirty="0"/>
              <a:t>1.-La soberanía del pueblo (artículo 39)</a:t>
            </a:r>
          </a:p>
          <a:p>
            <a:pPr>
              <a:defRPr/>
            </a:pPr>
            <a:endParaRPr lang="es-MX" sz="2400" dirty="0"/>
          </a:p>
          <a:p>
            <a:pPr>
              <a:defRPr/>
            </a:pPr>
            <a:r>
              <a:rPr lang="es-MX" sz="2400" dirty="0"/>
              <a:t>2.-El sistema representativo y federal (artículo 40)</a:t>
            </a:r>
          </a:p>
          <a:p>
            <a:pPr>
              <a:defRPr/>
            </a:pPr>
            <a:endParaRPr lang="es-MX" sz="2400" dirty="0"/>
          </a:p>
          <a:p>
            <a:pPr>
              <a:defRPr/>
            </a:pPr>
            <a:r>
              <a:rPr lang="es-MX" sz="2400" dirty="0"/>
              <a:t>3.-Los derechos humanos y sus garantías (artículos 1 al 28 y 123)</a:t>
            </a:r>
          </a:p>
          <a:p>
            <a:pPr>
              <a:defRPr/>
            </a:pPr>
            <a:endParaRPr lang="es-MX" sz="2400" dirty="0"/>
          </a:p>
          <a:p>
            <a:pPr>
              <a:defRPr/>
            </a:pPr>
            <a:r>
              <a:rPr lang="es-MX" sz="2400" dirty="0"/>
              <a:t>4.-La división de poderes (artículos 41, 49 y 124)</a:t>
            </a:r>
          </a:p>
          <a:p>
            <a:pPr eaLnBrk="1" hangingPunct="1">
              <a:buFontTx/>
              <a:buNone/>
            </a:pPr>
            <a:endParaRPr lang="es-MX" altLang="es-MX" sz="2400" dirty="0"/>
          </a:p>
        </p:txBody>
      </p:sp>
      <p:sp>
        <p:nvSpPr>
          <p:cNvPr id="4" name="2 Marcador de contenido"/>
          <p:cNvSpPr txBox="1">
            <a:spLocks/>
          </p:cNvSpPr>
          <p:nvPr/>
        </p:nvSpPr>
        <p:spPr bwMode="auto">
          <a:xfrm>
            <a:off x="2514600" y="2819400"/>
            <a:ext cx="5791200" cy="3352800"/>
          </a:xfrm>
          <a:prstGeom prst="rect">
            <a:avLst/>
          </a:prstGeom>
          <a:noFill/>
          <a:ln w="9525">
            <a:noFill/>
            <a:miter lim="800000"/>
            <a:headEnd/>
            <a:tailEnd/>
          </a:ln>
          <a:effectLst/>
        </p:spPr>
        <p:txBody>
          <a:bodyPr/>
          <a:lstStyle/>
          <a:p>
            <a:pPr marL="342900" indent="-342900">
              <a:spcBef>
                <a:spcPct val="20000"/>
              </a:spcBef>
              <a:defRPr/>
            </a:pPr>
            <a:endParaRPr lang="es-MX" sz="2000" kern="0" dirty="0"/>
          </a:p>
        </p:txBody>
      </p:sp>
    </p:spTree>
    <p:extLst>
      <p:ext uri="{BB962C8B-B14F-4D97-AF65-F5344CB8AC3E}">
        <p14:creationId xmlns:p14="http://schemas.microsoft.com/office/powerpoint/2010/main" val="32835929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buNone/>
            </a:pPr>
            <a:r>
              <a:rPr lang="es-MX" altLang="es-MX" dirty="0" smtClean="0"/>
              <a:t>5.-La separación Iglesia-Estado (artículos 30, 50, 27 frac. II y 130)</a:t>
            </a:r>
          </a:p>
          <a:p>
            <a:pPr algn="just">
              <a:buNone/>
            </a:pPr>
            <a:r>
              <a:rPr lang="es-MX" altLang="es-MX" dirty="0" smtClean="0"/>
              <a:t>6.-El control de la constitucionalidad-juicio de amparo (artículos 103 y 107).</a:t>
            </a:r>
          </a:p>
          <a:p>
            <a:pPr algn="just">
              <a:buNone/>
            </a:pPr>
            <a:r>
              <a:rPr lang="es-MX" altLang="es-MX" dirty="0" smtClean="0"/>
              <a:t>7.-Las reformas a la Constitución y el principio de inviolabilidad a la misma (artículos 135 y 136).</a:t>
            </a:r>
          </a:p>
          <a:p>
            <a:pPr algn="just">
              <a:buNone/>
            </a:pPr>
            <a:r>
              <a:rPr lang="es-MX" b="1" dirty="0" smtClean="0"/>
              <a:t>La Constitución Política mexicana se divide en dos partes: una </a:t>
            </a:r>
            <a:r>
              <a:rPr lang="es-MX" b="1" i="1" dirty="0" smtClean="0"/>
              <a:t>dogmática</a:t>
            </a:r>
            <a:r>
              <a:rPr lang="es-MX" i="1" dirty="0" smtClean="0"/>
              <a:t>, </a:t>
            </a:r>
            <a:r>
              <a:rPr lang="es-MX" dirty="0" smtClean="0"/>
              <a:t>en la cual se establecen las garantías individuales y sociales; y </a:t>
            </a:r>
            <a:r>
              <a:rPr lang="es-MX" b="1" dirty="0" smtClean="0"/>
              <a:t>otra orgánica</a:t>
            </a:r>
            <a:r>
              <a:rPr lang="es-MX" dirty="0" smtClean="0"/>
              <a:t>, en la que se establecen los órganos del Estado, así como los niveles de gobierno federal, estatal y municipal.</a:t>
            </a:r>
          </a:p>
          <a:p>
            <a:pPr algn="just">
              <a:buNone/>
            </a:pPr>
            <a:endParaRPr lang="es-MX" dirty="0"/>
          </a:p>
        </p:txBody>
      </p:sp>
    </p:spTree>
    <p:extLst>
      <p:ext uri="{BB962C8B-B14F-4D97-AF65-F5344CB8AC3E}">
        <p14:creationId xmlns:p14="http://schemas.microsoft.com/office/powerpoint/2010/main" val="39946996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Título"/>
          <p:cNvSpPr>
            <a:spLocks noGrp="1"/>
          </p:cNvSpPr>
          <p:nvPr>
            <p:ph type="title"/>
          </p:nvPr>
        </p:nvSpPr>
        <p:spPr>
          <a:xfrm>
            <a:off x="3837904" y="365127"/>
            <a:ext cx="7515896" cy="1325563"/>
          </a:xfrm>
        </p:spPr>
        <p:txBody>
          <a:bodyPr>
            <a:normAutofit/>
          </a:bodyPr>
          <a:lstStyle/>
          <a:p>
            <a:pPr algn="just" eaLnBrk="1" hangingPunct="1"/>
            <a:r>
              <a:rPr lang="es-MX" altLang="es-MX" sz="4000" b="1" dirty="0"/>
              <a:t>Estructura y Función De Los Poderes </a:t>
            </a:r>
            <a:r>
              <a:rPr lang="es-MX" altLang="es-MX" sz="4000" b="1" dirty="0" smtClean="0"/>
              <a:t>Políticos</a:t>
            </a:r>
            <a:endParaRPr lang="es-MX" altLang="es-MX" sz="4000" b="1" dirty="0"/>
          </a:p>
        </p:txBody>
      </p:sp>
      <p:sp>
        <p:nvSpPr>
          <p:cNvPr id="35843" name="2 Marcador de contenido"/>
          <p:cNvSpPr>
            <a:spLocks noGrp="1"/>
          </p:cNvSpPr>
          <p:nvPr>
            <p:ph idx="1"/>
          </p:nvPr>
        </p:nvSpPr>
        <p:spPr/>
        <p:txBody>
          <a:bodyPr>
            <a:normAutofit/>
          </a:bodyPr>
          <a:lstStyle/>
          <a:p>
            <a:pPr marL="0" indent="0" algn="just" eaLnBrk="1" hangingPunct="1">
              <a:buNone/>
            </a:pPr>
            <a:r>
              <a:rPr lang="es-MX" altLang="es-MX" dirty="0"/>
              <a:t>El Supremo Poder de la Federación se divide, para su ejercicio, en Legislativo, Ejecutivo y Judicial</a:t>
            </a:r>
            <a:r>
              <a:rPr lang="es-MX" altLang="es-MX" dirty="0" smtClean="0"/>
              <a:t>.</a:t>
            </a:r>
          </a:p>
          <a:p>
            <a:pPr marL="0" indent="0" algn="just">
              <a:buNone/>
            </a:pPr>
            <a:r>
              <a:rPr lang="es-MX" kern="0" dirty="0" smtClean="0"/>
              <a:t>“No podrán reunirse dos o más de estos poderes en una sola persona o corporación, ni depositarse el Legislativo en un individuo, salvo el caso de facultades extraordinarias al Ejecutivo de la Unión conforme a lo dispuesto en el artículo 29. En ningún caso, salvo lo dispuesto en el segundo párrafo del artículo 131, se otorgarán facultades ex­traordinarias para legislar”.</a:t>
            </a:r>
          </a:p>
        </p:txBody>
      </p:sp>
    </p:spTree>
    <p:extLst>
      <p:ext uri="{BB962C8B-B14F-4D97-AF65-F5344CB8AC3E}">
        <p14:creationId xmlns:p14="http://schemas.microsoft.com/office/powerpoint/2010/main" val="7865313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6866" name="2 Marcador de contenido"/>
          <p:cNvSpPr>
            <a:spLocks noGrp="1"/>
          </p:cNvSpPr>
          <p:nvPr>
            <p:ph idx="1"/>
          </p:nvPr>
        </p:nvSpPr>
        <p:spPr>
          <a:xfrm>
            <a:off x="5705340" y="1825625"/>
            <a:ext cx="5648459" cy="4351338"/>
          </a:xfrm>
        </p:spPr>
        <p:txBody>
          <a:bodyPr>
            <a:normAutofit/>
          </a:bodyPr>
          <a:lstStyle/>
          <a:p>
            <a:pPr marL="0" indent="0" algn="just" eaLnBrk="1" hangingPunct="1">
              <a:buNone/>
            </a:pPr>
            <a:r>
              <a:rPr lang="es-MX" altLang="es-MX" sz="2400" b="1" i="1" dirty="0"/>
              <a:t>Poder Legislativo federal. </a:t>
            </a:r>
            <a:r>
              <a:rPr lang="es-MX" altLang="es-MX" sz="2400" dirty="0"/>
              <a:t>Con base en los artículos constitucionales comprendidos entre el </a:t>
            </a:r>
            <a:r>
              <a:rPr lang="es-MX" altLang="es-MX" sz="2400" b="1" u="sng" dirty="0">
                <a:solidFill>
                  <a:schemeClr val="accent6">
                    <a:lumMod val="75000"/>
                  </a:schemeClr>
                </a:solidFill>
              </a:rPr>
              <a:t>50 y el 79</a:t>
            </a:r>
            <a:r>
              <a:rPr lang="es-MX" altLang="es-MX" sz="2400" dirty="0"/>
              <a:t>, el Poder Legislativo de los Estados Unidos Mexica­nos se deposita en el Congreso de la </a:t>
            </a:r>
            <a:r>
              <a:rPr lang="es-MX" altLang="es-MX" sz="2400" dirty="0" smtClean="0"/>
              <a:t>Unión.</a:t>
            </a:r>
          </a:p>
          <a:p>
            <a:pPr marL="0" indent="0" algn="just" eaLnBrk="1" hangingPunct="1">
              <a:buNone/>
            </a:pPr>
            <a:r>
              <a:rPr lang="es-MX" altLang="es-MX" sz="2400" dirty="0" smtClean="0"/>
              <a:t>Está </a:t>
            </a:r>
            <a:r>
              <a:rPr lang="es-MX" altLang="es-MX" sz="2400" dirty="0"/>
              <a:t>dividido en dos cámaras, una de diputados, que de acuerdo con la teoría parlamentaria constituye la cá­mara baja; y otra de senadores, que constituye la cámara alta.</a:t>
            </a:r>
          </a:p>
        </p:txBody>
      </p:sp>
      <p:pic>
        <p:nvPicPr>
          <p:cNvPr id="7170" name="Picture 2" descr="http://adninformativo.mx/wp-content/uploads/2014/06/Diputados_ESPECIAL.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199" y="1825625"/>
            <a:ext cx="4731507" cy="31543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81038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2 Marcador de contenido"/>
          <p:cNvSpPr>
            <a:spLocks noGrp="1"/>
          </p:cNvSpPr>
          <p:nvPr>
            <p:ph idx="1"/>
          </p:nvPr>
        </p:nvSpPr>
        <p:spPr>
          <a:xfrm>
            <a:off x="838200" y="1220714"/>
            <a:ext cx="5492262" cy="4351338"/>
          </a:xfrm>
        </p:spPr>
        <p:txBody>
          <a:bodyPr>
            <a:noAutofit/>
          </a:bodyPr>
          <a:lstStyle/>
          <a:p>
            <a:pPr marL="0" indent="0" algn="just" eaLnBrk="1" hangingPunct="1">
              <a:buNone/>
            </a:pPr>
            <a:r>
              <a:rPr lang="es-MX" altLang="es-MX" sz="2400" b="1" i="1" dirty="0"/>
              <a:t>Poder Ejecutivo federal. </a:t>
            </a:r>
            <a:r>
              <a:rPr lang="es-MX" altLang="es-MX" sz="2400" dirty="0"/>
              <a:t>De acuerdo con el carácter presidencialista del sis­tema político mexicano, </a:t>
            </a:r>
            <a:r>
              <a:rPr lang="es-MX" altLang="es-MX" sz="2400" dirty="0" smtClean="0"/>
              <a:t>la </a:t>
            </a:r>
            <a:r>
              <a:rPr lang="es-MX" altLang="es-MX" sz="2400" dirty="0"/>
              <a:t>Carta Magna vigente dedica los artículos </a:t>
            </a:r>
            <a:r>
              <a:rPr lang="es-MX" altLang="es-MX" sz="2400" b="1" u="sng" dirty="0">
                <a:solidFill>
                  <a:schemeClr val="accent6">
                    <a:lumMod val="75000"/>
                  </a:schemeClr>
                </a:solidFill>
              </a:rPr>
              <a:t>80 a 89</a:t>
            </a:r>
            <a:r>
              <a:rPr lang="es-MX" altLang="es-MX" sz="2400" b="1" dirty="0">
                <a:solidFill>
                  <a:schemeClr val="accent6">
                    <a:lumMod val="75000"/>
                  </a:schemeClr>
                </a:solidFill>
              </a:rPr>
              <a:t> </a:t>
            </a:r>
            <a:r>
              <a:rPr lang="es-MX" altLang="es-MX" sz="2400" dirty="0"/>
              <a:t>para especificar los requisitos, funciones y facultades del presidente de la República</a:t>
            </a:r>
            <a:r>
              <a:rPr lang="es-MX" altLang="es-MX" sz="2400" dirty="0" smtClean="0"/>
              <a:t>.</a:t>
            </a:r>
          </a:p>
          <a:p>
            <a:pPr marL="0" indent="0" algn="just" eaLnBrk="1" hangingPunct="1">
              <a:buNone/>
            </a:pPr>
            <a:r>
              <a:rPr lang="es-MX" altLang="es-MX" sz="2400" dirty="0" smtClean="0"/>
              <a:t> </a:t>
            </a:r>
            <a:r>
              <a:rPr lang="es-MX" altLang="es-MX" sz="2400" dirty="0"/>
              <a:t>Así, la Constitución </a:t>
            </a:r>
            <a:r>
              <a:rPr lang="es-MX" altLang="es-MX" sz="2400" dirty="0" smtClean="0"/>
              <a:t>establece </a:t>
            </a:r>
            <a:r>
              <a:rPr lang="es-MX" altLang="es-MX" sz="2400" dirty="0"/>
              <a:t>que</a:t>
            </a:r>
            <a:r>
              <a:rPr lang="es-MX" altLang="es-MX" sz="2400" dirty="0" smtClean="0"/>
              <a:t>:</a:t>
            </a:r>
          </a:p>
          <a:p>
            <a:pPr marL="0" indent="0" algn="just">
              <a:buNone/>
            </a:pPr>
            <a:r>
              <a:rPr lang="es-MX" sz="2400" dirty="0" smtClean="0"/>
              <a:t>Se deposita el ejercicio del Supremo Poder Ejecutivo de la Unión en un solo individuo que se denominará "Presidente de los Estados Unidos Mexicanos".</a:t>
            </a:r>
            <a:endParaRPr lang="es-MX" sz="2400" kern="0" dirty="0" smtClean="0"/>
          </a:p>
        </p:txBody>
      </p:sp>
      <p:pic>
        <p:nvPicPr>
          <p:cNvPr id="8194" name="Picture 2" descr="https://c1.staticflickr.com/9/8207/8234754845_4453c12445_b.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1540" y="1209195"/>
            <a:ext cx="5204153" cy="41927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6254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a:bodyPr>
          <a:lstStyle/>
          <a:p>
            <a:pPr algn="ctr" eaLnBrk="1" hangingPunct="1"/>
            <a:r>
              <a:rPr lang="es-MX" altLang="es-MX" b="1" dirty="0" smtClean="0"/>
              <a:t>ESTRUCTURA POLÍTICA DE MÉXICO: </a:t>
            </a:r>
            <a:br>
              <a:rPr lang="es-MX" altLang="es-MX" b="1" dirty="0" smtClean="0"/>
            </a:br>
            <a:r>
              <a:rPr lang="es-MX" altLang="es-MX" b="1" dirty="0" smtClean="0"/>
              <a:t>ESTADO Y GOBIERNO</a:t>
            </a:r>
          </a:p>
        </p:txBody>
      </p:sp>
      <p:sp>
        <p:nvSpPr>
          <p:cNvPr id="2" name="Marcador de texto 1"/>
          <p:cNvSpPr>
            <a:spLocks noGrp="1"/>
          </p:cNvSpPr>
          <p:nvPr>
            <p:ph type="body" idx="1"/>
          </p:nvPr>
        </p:nvSpPr>
        <p:spPr/>
        <p:txBody>
          <a:bodyPr/>
          <a:lstStyle/>
          <a:p>
            <a:endParaRPr lang="es-MX"/>
          </a:p>
        </p:txBody>
      </p:sp>
    </p:spTree>
    <p:extLst>
      <p:ext uri="{BB962C8B-B14F-4D97-AF65-F5344CB8AC3E}">
        <p14:creationId xmlns:p14="http://schemas.microsoft.com/office/powerpoint/2010/main" val="363459221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8914" name="2 Marcador de contenido"/>
          <p:cNvSpPr>
            <a:spLocks noGrp="1"/>
          </p:cNvSpPr>
          <p:nvPr>
            <p:ph idx="1"/>
          </p:nvPr>
        </p:nvSpPr>
        <p:spPr>
          <a:xfrm>
            <a:off x="6147582" y="1825625"/>
            <a:ext cx="5206218" cy="4351338"/>
          </a:xfrm>
        </p:spPr>
        <p:txBody>
          <a:bodyPr>
            <a:normAutofit/>
          </a:bodyPr>
          <a:lstStyle/>
          <a:p>
            <a:pPr marL="0" indent="0" algn="just" eaLnBrk="1" hangingPunct="1">
              <a:buNone/>
            </a:pPr>
            <a:r>
              <a:rPr lang="es-MX" altLang="es-MX" sz="3200" b="1" dirty="0"/>
              <a:t>Poder </a:t>
            </a:r>
            <a:r>
              <a:rPr lang="es-MX" altLang="es-MX" sz="3200" b="1" i="1" dirty="0"/>
              <a:t> Judicial federal.</a:t>
            </a:r>
            <a:r>
              <a:rPr lang="es-MX" altLang="es-MX" sz="3200" b="1" dirty="0"/>
              <a:t> </a:t>
            </a:r>
            <a:r>
              <a:rPr lang="es-MX" altLang="es-MX" sz="3200" dirty="0"/>
              <a:t>En sus artículos </a:t>
            </a:r>
            <a:r>
              <a:rPr lang="es-MX" altLang="es-MX" sz="3200" u="sng" dirty="0">
                <a:solidFill>
                  <a:schemeClr val="accent6">
                    <a:lumMod val="75000"/>
                  </a:schemeClr>
                </a:solidFill>
              </a:rPr>
              <a:t>94 a 107</a:t>
            </a:r>
            <a:r>
              <a:rPr lang="es-MX" altLang="es-MX" sz="3200" dirty="0"/>
              <a:t>, la Constitución mexicana deposita en el ejercicio del Poder Judicial en la Suprema Corte de Justicia, en tribunales colegiados y unitarios del circuito, y en juzgados del distrito.  </a:t>
            </a:r>
          </a:p>
        </p:txBody>
      </p:sp>
      <p:pic>
        <p:nvPicPr>
          <p:cNvPr id="9218" name="Picture 2" descr="https://www.scjn.gob.mx/BUImages/SesionPlenoEnViv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252" y="2149185"/>
            <a:ext cx="5717510" cy="3224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581537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ctrTitle"/>
          </p:nvPr>
        </p:nvSpPr>
        <p:spPr>
          <a:xfrm>
            <a:off x="2590801" y="2209800"/>
            <a:ext cx="7085013" cy="1066800"/>
          </a:xfrm>
        </p:spPr>
        <p:txBody>
          <a:bodyPr/>
          <a:lstStyle/>
          <a:p>
            <a:pPr algn="ctr" eaLnBrk="1" hangingPunct="1"/>
            <a:r>
              <a:rPr lang="es-MX" altLang="es-MX" b="1" i="1" dirty="0" smtClean="0"/>
              <a:t>PARTIDOS POLÍTICOS</a:t>
            </a:r>
          </a:p>
        </p:txBody>
      </p:sp>
    </p:spTree>
    <p:extLst>
      <p:ext uri="{BB962C8B-B14F-4D97-AF65-F5344CB8AC3E}">
        <p14:creationId xmlns:p14="http://schemas.microsoft.com/office/powerpoint/2010/main" val="19465110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1 Título"/>
          <p:cNvSpPr>
            <a:spLocks noGrp="1"/>
          </p:cNvSpPr>
          <p:nvPr>
            <p:ph type="title"/>
          </p:nvPr>
        </p:nvSpPr>
        <p:spPr>
          <a:xfrm>
            <a:off x="5061397" y="944676"/>
            <a:ext cx="6292403" cy="1325563"/>
          </a:xfrm>
        </p:spPr>
        <p:txBody>
          <a:bodyPr>
            <a:normAutofit/>
          </a:bodyPr>
          <a:lstStyle/>
          <a:p>
            <a:pPr eaLnBrk="1" hangingPunct="1"/>
            <a:r>
              <a:rPr lang="es-MX" altLang="es-MX" b="1" dirty="0"/>
              <a:t>CONCEPTO</a:t>
            </a:r>
          </a:p>
        </p:txBody>
      </p:sp>
      <p:sp>
        <p:nvSpPr>
          <p:cNvPr id="3" name="Marcador de contenido 2"/>
          <p:cNvSpPr>
            <a:spLocks noGrp="1"/>
          </p:cNvSpPr>
          <p:nvPr>
            <p:ph idx="1"/>
          </p:nvPr>
        </p:nvSpPr>
        <p:spPr>
          <a:xfrm>
            <a:off x="838200" y="2537137"/>
            <a:ext cx="10515600" cy="3639825"/>
          </a:xfrm>
        </p:spPr>
        <p:txBody>
          <a:bodyPr>
            <a:normAutofit/>
          </a:bodyPr>
          <a:lstStyle/>
          <a:p>
            <a:pPr algn="just"/>
            <a:r>
              <a:rPr lang="es-MX" dirty="0"/>
              <a:t> Agrupaciones formalmente organizadas, de carácter permanente, integradas por personas que comparten intereses y principios ideo­lógicos para promover el bien común, y cuentan con un programa de acción, con el propósito de gobernar o participar en el gobierno, para lo cual proponen o designan personas que, mediante el proce­so electoral, puedan llegar a ocupar puestos públicos.</a:t>
            </a:r>
          </a:p>
        </p:txBody>
      </p:sp>
      <p:pic>
        <p:nvPicPr>
          <p:cNvPr id="1026" name="Picture 2" descr="http://www.entiemporealmx.com/wp-content/uploads/2014/01/partidos-politicos-logos-ok_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870" y="365124"/>
            <a:ext cx="3333482" cy="21053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753484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743201" y="421828"/>
            <a:ext cx="8984086" cy="4351338"/>
          </a:xfrm>
        </p:spPr>
        <p:txBody>
          <a:bodyPr>
            <a:normAutofit/>
          </a:bodyPr>
          <a:lstStyle/>
          <a:p>
            <a:pPr algn="just"/>
            <a:r>
              <a:rPr lang="es-MX" dirty="0"/>
              <a:t>Los sistemas de partido modernos tiene sus orígenes en Inglaterra durante el siglo XVII, cuando entre el Parlamento y la Corona surgió una controversia en torno a la cuestión de si los asuntos de Estado correspondían de manera exclusiva al monarca, o si debían ser competencias de los miembros del Parlamento. </a:t>
            </a:r>
          </a:p>
        </p:txBody>
      </p:sp>
      <p:pic>
        <p:nvPicPr>
          <p:cNvPr id="4098" name="Picture 2" descr="http://cdn.20m.es/img2/recortes/2013/05/08/119807-821-55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1" y="3009136"/>
            <a:ext cx="5266430" cy="35280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457938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2 Marcador de contenido"/>
          <p:cNvSpPr>
            <a:spLocks noGrp="1"/>
          </p:cNvSpPr>
          <p:nvPr>
            <p:ph idx="1"/>
          </p:nvPr>
        </p:nvSpPr>
        <p:spPr>
          <a:xfrm>
            <a:off x="838200" y="2472743"/>
            <a:ext cx="10515600" cy="3704219"/>
          </a:xfrm>
        </p:spPr>
        <p:txBody>
          <a:bodyPr>
            <a:noAutofit/>
          </a:bodyPr>
          <a:lstStyle/>
          <a:p>
            <a:pPr algn="just"/>
            <a:r>
              <a:rPr lang="es-MX" altLang="es-MX" dirty="0"/>
              <a:t>Las funciones que desempeñan los partidos políticos se sintetizan en los siguientes puntos:</a:t>
            </a:r>
          </a:p>
          <a:p>
            <a:pPr marL="0" indent="0" algn="just">
              <a:buNone/>
            </a:pPr>
            <a:r>
              <a:rPr lang="es-MX" altLang="es-MX" i="1" dirty="0" smtClean="0"/>
              <a:t>a</a:t>
            </a:r>
            <a:r>
              <a:rPr lang="es-MX" altLang="es-MX" i="1" dirty="0"/>
              <a:t>) </a:t>
            </a:r>
            <a:r>
              <a:rPr lang="es-MX" altLang="es-MX" dirty="0"/>
              <a:t>Encuadran y alientan la expresión de opi­niones distintas acerca del ejercicio del poder, con lo cual movilizan y organizan a la opinión pública dentro de la sociedad en la que actúan. </a:t>
            </a:r>
          </a:p>
          <a:p>
            <a:pPr marL="0" indent="0" algn="just">
              <a:buNone/>
            </a:pPr>
            <a:r>
              <a:rPr lang="es-MX" altLang="es-MX" i="1" dirty="0" smtClean="0"/>
              <a:t>b</a:t>
            </a:r>
            <a:r>
              <a:rPr lang="es-MX" altLang="es-MX" i="1" dirty="0"/>
              <a:t>) </a:t>
            </a:r>
            <a:r>
              <a:rPr lang="es-MX" altLang="es-MX" dirty="0"/>
              <a:t>Contienden en los procesos electorales estimulando, la participación política de los ciudadanos.</a:t>
            </a:r>
          </a:p>
        </p:txBody>
      </p:sp>
      <p:pic>
        <p:nvPicPr>
          <p:cNvPr id="5122" name="Picture 2" descr="http://archivo.e-consulta.com/blogs/omerta/wp-content/uploads/06-partido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32404" y="327551"/>
            <a:ext cx="2803954" cy="18385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076449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2 Marcador de contenido"/>
          <p:cNvSpPr>
            <a:spLocks noGrp="1"/>
          </p:cNvSpPr>
          <p:nvPr>
            <p:ph idx="1"/>
          </p:nvPr>
        </p:nvSpPr>
        <p:spPr>
          <a:xfrm>
            <a:off x="838200" y="1323349"/>
            <a:ext cx="10515600" cy="4351338"/>
          </a:xfrm>
        </p:spPr>
        <p:txBody>
          <a:bodyPr>
            <a:normAutofit/>
          </a:bodyPr>
          <a:lstStyle/>
          <a:p>
            <a:pPr algn="just"/>
            <a:r>
              <a:rPr lang="es-MX" altLang="es-MX" i="1" dirty="0"/>
              <a:t>c</a:t>
            </a:r>
            <a:r>
              <a:rPr lang="es-MX" altLang="es-MX" dirty="0"/>
              <a:t>) Forjan y entrenan a los líderes y cuadros políticos, llevando a cabo el reclutamiento del personal encargado de ejercer el poder público.</a:t>
            </a:r>
          </a:p>
          <a:p>
            <a:pPr algn="just">
              <a:buFontTx/>
              <a:buNone/>
            </a:pPr>
            <a:endParaRPr lang="es-MX" altLang="es-MX" dirty="0"/>
          </a:p>
          <a:p>
            <a:pPr algn="just"/>
            <a:r>
              <a:rPr lang="es-MX" altLang="es-MX" i="1" dirty="0"/>
              <a:t>d</a:t>
            </a:r>
            <a:r>
              <a:rPr lang="es-MX" altLang="es-MX" dirty="0"/>
              <a:t>) Dan forma a la política y justifican la autoridad, definen la orientación y los programas de gobierno, otorgándole el apoyo de los sectores sociales que los llevaron al poder.</a:t>
            </a:r>
          </a:p>
          <a:p>
            <a:endParaRPr lang="es-MX" altLang="es-MX" dirty="0"/>
          </a:p>
        </p:txBody>
      </p:sp>
      <p:pic>
        <p:nvPicPr>
          <p:cNvPr id="6146" name="Picture 2" descr="http://www.lostiempos.com/diario/actualidad/internacional/20150420/media_recortes/2015/04/20/660074_g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2942" y="4152107"/>
            <a:ext cx="3386116" cy="2372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34445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p:cNvSpPr>
          <p:nvPr/>
        </p:nvSpPr>
        <p:spPr bwMode="auto">
          <a:xfrm>
            <a:off x="540915" y="1108657"/>
            <a:ext cx="10702342" cy="3579253"/>
          </a:xfrm>
          <a:prstGeom prst="rect">
            <a:avLst/>
          </a:prstGeom>
          <a:noFill/>
          <a:ln w="9525">
            <a:noFill/>
            <a:miter lim="800000"/>
            <a:headEnd/>
            <a:tailEnd/>
          </a:ln>
        </p:spPr>
        <p:txBody>
          <a:bodyPr/>
          <a:lstStyle/>
          <a:p>
            <a:pPr algn="just" eaLnBrk="0" hangingPunct="0">
              <a:spcBef>
                <a:spcPct val="20000"/>
              </a:spcBef>
              <a:defRPr/>
            </a:pPr>
            <a:r>
              <a:rPr lang="es-MX" altLang="es-MX" sz="2800" dirty="0"/>
              <a:t>El surgimiento de los partidos como actores en el escenario de la política, está estrechamente vinculado con el desarrollo de la </a:t>
            </a:r>
            <a:r>
              <a:rPr lang="es-MX" altLang="es-MX" sz="2800" b="1" dirty="0"/>
              <a:t>democracia, </a:t>
            </a:r>
            <a:r>
              <a:rPr lang="es-MX" altLang="es-MX" sz="2800" dirty="0"/>
              <a:t>es decir, con la extensión del sufragio  popular y de las funciones del Parlamento</a:t>
            </a:r>
            <a:r>
              <a:rPr lang="es-MX" altLang="es-MX" sz="2800" dirty="0" smtClean="0"/>
              <a:t>.</a:t>
            </a:r>
            <a:endParaRPr lang="es-MX" sz="2800" kern="0" dirty="0" smtClean="0"/>
          </a:p>
          <a:p>
            <a:pPr algn="just" eaLnBrk="0" hangingPunct="0">
              <a:spcBef>
                <a:spcPct val="20000"/>
              </a:spcBef>
              <a:defRPr/>
            </a:pPr>
            <a:r>
              <a:rPr lang="es-MX" sz="2800" kern="0" dirty="0" smtClean="0"/>
              <a:t>Los </a:t>
            </a:r>
            <a:r>
              <a:rPr lang="es-MX" sz="2800" b="1" kern="0" dirty="0"/>
              <a:t>partidos de cuadros </a:t>
            </a:r>
            <a:r>
              <a:rPr lang="es-MX" sz="2800" kern="0" dirty="0"/>
              <a:t> fueron las primeras organizaciones consideradas formalmente como partidos políticos, representados por personas con un nivel de ingresos medio o superior, que podían votar en las sesiones del Parlamento.</a:t>
            </a:r>
          </a:p>
        </p:txBody>
      </p:sp>
      <p:pic>
        <p:nvPicPr>
          <p:cNvPr id="3074" name="Picture 2" descr="http://www.stpaulschurchmillhill.co.uk/images/wilberforce_westminst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1880" y="4360638"/>
            <a:ext cx="3838575" cy="22173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859684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2 Marcador de contenido"/>
          <p:cNvSpPr>
            <a:spLocks noGrp="1"/>
          </p:cNvSpPr>
          <p:nvPr>
            <p:ph idx="1"/>
          </p:nvPr>
        </p:nvSpPr>
        <p:spPr>
          <a:xfrm>
            <a:off x="659995" y="1111876"/>
            <a:ext cx="10616485" cy="2021983"/>
          </a:xfrm>
        </p:spPr>
        <p:txBody>
          <a:bodyPr>
            <a:noAutofit/>
          </a:bodyPr>
          <a:lstStyle/>
          <a:p>
            <a:pPr algn="just"/>
            <a:r>
              <a:rPr lang="es-MX" altLang="es-MX" dirty="0"/>
              <a:t>Con el desarrollo de las ideologías </a:t>
            </a:r>
            <a:r>
              <a:rPr lang="es-MX" altLang="es-MX" b="1" dirty="0"/>
              <a:t>socialistas </a:t>
            </a:r>
            <a:r>
              <a:rPr lang="es-MX" altLang="es-MX" dirty="0"/>
              <a:t>y el surgimiento de organizaciones representativas de la </a:t>
            </a:r>
            <a:r>
              <a:rPr lang="es-MX" altLang="es-MX" b="1" dirty="0"/>
              <a:t> clase obrera</a:t>
            </a:r>
            <a:r>
              <a:rPr lang="es-MX" altLang="es-MX" dirty="0"/>
              <a:t>, el concepto del partido político adquirió un nuevo matiz, basado en la relación entre los partidos y la realidad económica y social en el que se enmarcaban. </a:t>
            </a:r>
            <a:r>
              <a:rPr lang="es-MX" altLang="es-MX" b="1" dirty="0"/>
              <a:t> </a:t>
            </a:r>
            <a:endParaRPr lang="es-MX" altLang="es-MX" dirty="0"/>
          </a:p>
        </p:txBody>
      </p:sp>
      <p:pic>
        <p:nvPicPr>
          <p:cNvPr id="2050" name="Picture 2" descr="http://www.definicionabc.com/wp-content/uploads/partido.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6835541" y="2953555"/>
            <a:ext cx="3612444" cy="24384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s01.s3c.es/imag/_v3/Evasion/640x450/london.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9951" y="2953555"/>
            <a:ext cx="5008287" cy="2738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71462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1 Título"/>
          <p:cNvSpPr>
            <a:spLocks noGrp="1"/>
          </p:cNvSpPr>
          <p:nvPr>
            <p:ph type="title"/>
          </p:nvPr>
        </p:nvSpPr>
        <p:spPr>
          <a:xfrm>
            <a:off x="4739424" y="365127"/>
            <a:ext cx="6614375" cy="1325563"/>
          </a:xfrm>
        </p:spPr>
        <p:txBody>
          <a:bodyPr>
            <a:normAutofit/>
          </a:bodyPr>
          <a:lstStyle/>
          <a:p>
            <a:pPr algn="just" eaLnBrk="1" hangingPunct="1"/>
            <a:r>
              <a:rPr lang="es-MX" altLang="es-MX" sz="3600" b="1" dirty="0"/>
              <a:t>Estructura de los partidos políticos</a:t>
            </a:r>
          </a:p>
        </p:txBody>
      </p:sp>
      <p:sp>
        <p:nvSpPr>
          <p:cNvPr id="48131" name="2 Marcador de contenido"/>
          <p:cNvSpPr>
            <a:spLocks noGrp="1"/>
          </p:cNvSpPr>
          <p:nvPr>
            <p:ph idx="1"/>
          </p:nvPr>
        </p:nvSpPr>
        <p:spPr>
          <a:xfrm>
            <a:off x="838200" y="1690690"/>
            <a:ext cx="10515600" cy="3276600"/>
          </a:xfrm>
        </p:spPr>
        <p:txBody>
          <a:bodyPr>
            <a:normAutofit/>
          </a:bodyPr>
          <a:lstStyle/>
          <a:p>
            <a:pPr algn="just" eaLnBrk="1" hangingPunct="1"/>
            <a:r>
              <a:rPr lang="es-MX" altLang="es-MX" dirty="0"/>
              <a:t>La </a:t>
            </a:r>
            <a:r>
              <a:rPr lang="es-MX" altLang="es-MX" b="1" dirty="0"/>
              <a:t>estructura</a:t>
            </a:r>
            <a:r>
              <a:rPr lang="es-MX" altLang="es-MX" dirty="0"/>
              <a:t> de los partidos depende de la realidad social en la que se enmarca, y se refiere a la manera en que el partido gana adeptos o miembros, a partir de los grupos que actúan en la sociedad.</a:t>
            </a:r>
          </a:p>
          <a:p>
            <a:pPr algn="just"/>
            <a:r>
              <a:rPr lang="es-MX" altLang="es-MX" dirty="0"/>
              <a:t>La </a:t>
            </a:r>
            <a:r>
              <a:rPr lang="es-MX" altLang="es-MX" b="1" dirty="0"/>
              <a:t>organización</a:t>
            </a:r>
            <a:r>
              <a:rPr lang="es-MX" altLang="es-MX" dirty="0"/>
              <a:t> de un partido está condicionada por la división territorial que impera en el país y particularmente por la que se emplea para fines electorales. </a:t>
            </a:r>
          </a:p>
        </p:txBody>
      </p:sp>
      <p:pic>
        <p:nvPicPr>
          <p:cNvPr id="8194" name="Picture 2" descr="https://reporterosenmovimiento.files.wordpress.com/2015/02/942956_506241452764899_474105775_nsanta-creuz-parti.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30051" y="4013220"/>
            <a:ext cx="2904858" cy="2675789"/>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2.bp.blogspot.com/_WE1irOIooUQ/TTkVnjrI9FI/AAAAAAAADIA/LjjwfMYkNB0/s1600/mendigos-partido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0780" y="4259198"/>
            <a:ext cx="3364352" cy="2429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69074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3915176" y="365127"/>
            <a:ext cx="7438623" cy="1325563"/>
          </a:xfrm>
        </p:spPr>
        <p:txBody>
          <a:bodyPr>
            <a:normAutofit/>
          </a:bodyPr>
          <a:lstStyle/>
          <a:p>
            <a:pPr algn="just"/>
            <a:r>
              <a:rPr lang="es-MX" dirty="0"/>
              <a:t>Partidos de estructura indirecta y de estructura </a:t>
            </a:r>
            <a:r>
              <a:rPr lang="es-MX" dirty="0" smtClean="0"/>
              <a:t>directa</a:t>
            </a:r>
            <a:endParaRPr lang="es-MX" dirty="0"/>
          </a:p>
        </p:txBody>
      </p:sp>
      <p:sp>
        <p:nvSpPr>
          <p:cNvPr id="50179" name="2 Marcador de contenido"/>
          <p:cNvSpPr>
            <a:spLocks noGrp="1"/>
          </p:cNvSpPr>
          <p:nvPr>
            <p:ph idx="1"/>
          </p:nvPr>
        </p:nvSpPr>
        <p:spPr>
          <a:xfrm>
            <a:off x="947670" y="2089598"/>
            <a:ext cx="10406130" cy="3657600"/>
          </a:xfrm>
        </p:spPr>
        <p:txBody>
          <a:bodyPr>
            <a:normAutofit/>
          </a:bodyPr>
          <a:lstStyle/>
          <a:p>
            <a:pPr marL="0" indent="0" algn="just">
              <a:buNone/>
            </a:pPr>
            <a:r>
              <a:rPr lang="es-MX" altLang="es-MX" dirty="0"/>
              <a:t>Se consideran </a:t>
            </a:r>
            <a:r>
              <a:rPr lang="es-MX" altLang="es-MX" b="1" i="1" dirty="0"/>
              <a:t>partidos de estructura indirecta </a:t>
            </a:r>
            <a:r>
              <a:rPr lang="es-MX" altLang="es-MX" dirty="0"/>
              <a:t>aquellos que reclutan a sus miembros a través de una organización intermedia, como por ejemplo un sindicato, y en estos casos la membresía se obtiene de manera indirecta. </a:t>
            </a:r>
          </a:p>
        </p:txBody>
      </p:sp>
      <p:pic>
        <p:nvPicPr>
          <p:cNvPr id="4098" name="Picture 2" descr="https://lh3.googleusercontent.com/-ufUgEv-2UOs/T7sUDj3FceI/AAAAAAAAABY/WjZ-syh6134/w288-h288/Nuevo-Logo-NA-alt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3980" y="3918398"/>
            <a:ext cx="2667000" cy="1952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46124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Marcador de contenido"/>
          <p:cNvGraphicFramePr>
            <a:graphicFrameLocks noGrp="1"/>
          </p:cNvGraphicFramePr>
          <p:nvPr>
            <p:ph idx="1"/>
            <p:extLst/>
          </p:nvPr>
        </p:nvGraphicFramePr>
        <p:xfrm>
          <a:off x="620332" y="249892"/>
          <a:ext cx="10751713" cy="57001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Rectángulo"/>
          <p:cNvSpPr/>
          <p:nvPr/>
        </p:nvSpPr>
        <p:spPr>
          <a:xfrm>
            <a:off x="5638800" y="1524000"/>
            <a:ext cx="26670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6" name="5 Rectángulo"/>
          <p:cNvSpPr/>
          <p:nvPr/>
        </p:nvSpPr>
        <p:spPr>
          <a:xfrm>
            <a:off x="5715000" y="2743200"/>
            <a:ext cx="26670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7" name="6 Rectángulo"/>
          <p:cNvSpPr/>
          <p:nvPr/>
        </p:nvSpPr>
        <p:spPr>
          <a:xfrm>
            <a:off x="5867400" y="5029200"/>
            <a:ext cx="26670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
        <p:nvSpPr>
          <p:cNvPr id="8" name="7 Rectángulo"/>
          <p:cNvSpPr/>
          <p:nvPr/>
        </p:nvSpPr>
        <p:spPr>
          <a:xfrm>
            <a:off x="5867400" y="3886200"/>
            <a:ext cx="26670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s-MX"/>
          </a:p>
        </p:txBody>
      </p:sp>
    </p:spTree>
    <p:extLst>
      <p:ext uri="{BB962C8B-B14F-4D97-AF65-F5344CB8AC3E}">
        <p14:creationId xmlns:p14="http://schemas.microsoft.com/office/powerpoint/2010/main" val="276073799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Marcador de contenido"/>
          <p:cNvSpPr txBox="1">
            <a:spLocks noGrp="1"/>
          </p:cNvSpPr>
          <p:nvPr>
            <p:ph idx="1"/>
          </p:nvPr>
        </p:nvSpPr>
        <p:spPr bwMode="auto">
          <a:xfrm>
            <a:off x="373488" y="1410236"/>
            <a:ext cx="10728101" cy="3200400"/>
          </a:xfrm>
          <a:prstGeom prst="rect">
            <a:avLst/>
          </a:prstGeom>
          <a:noFill/>
          <a:ln w="9525">
            <a:noFill/>
            <a:miter lim="800000"/>
            <a:headEnd/>
            <a:tailEnd/>
          </a:ln>
        </p:spPr>
        <p:txBody>
          <a:bodyPr>
            <a:normAutofit/>
          </a:bodyPr>
          <a:lstStyle/>
          <a:p>
            <a:pPr algn="just">
              <a:defRPr/>
            </a:pPr>
            <a:r>
              <a:rPr lang="es-MX" kern="0" dirty="0"/>
              <a:t>Los partidos solamente admiten adhesiones individuales, como sucede la mayoría de las veces, se denominan </a:t>
            </a:r>
            <a:r>
              <a:rPr lang="es-MX" b="1" i="1" kern="0" dirty="0"/>
              <a:t>partidos de estructura directa</a:t>
            </a:r>
            <a:r>
              <a:rPr lang="es-MX" i="1" kern="0" dirty="0"/>
              <a:t>, </a:t>
            </a:r>
            <a:r>
              <a:rPr lang="es-MX" kern="0" dirty="0"/>
              <a:t>porque sus miembros se integran al partido sin que se le añadan otros grupos sociales; es decir, las organizaciones, </a:t>
            </a:r>
            <a:r>
              <a:rPr lang="es-MX" dirty="0"/>
              <a:t>sindicales o de otra índole, no se afilian como tales, sino que cada individuo expresa de manera directa su intención de afiliarse al partido.</a:t>
            </a:r>
            <a:endParaRPr lang="es-MX" kern="0" dirty="0"/>
          </a:p>
        </p:txBody>
      </p:sp>
      <p:pic>
        <p:nvPicPr>
          <p:cNvPr id="5122" name="Picture 2" descr="http://notimundo.com.mx/wp-content/uploads/2014/11/Exigen-j%C3%B3venes-del-PRI-.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4235" y="3841125"/>
            <a:ext cx="3781425" cy="28360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581925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33352" y="365127"/>
            <a:ext cx="8520448" cy="1325563"/>
          </a:xfrm>
        </p:spPr>
        <p:txBody>
          <a:bodyPr>
            <a:normAutofit/>
          </a:bodyPr>
          <a:lstStyle/>
          <a:p>
            <a:pPr algn="just">
              <a:defRPr/>
            </a:pPr>
            <a:r>
              <a:rPr lang="es-MX" sz="3600" b="1" dirty="0">
                <a:latin typeface="+mn-lt"/>
              </a:rPr>
              <a:t>Clasificación Con respecto a su integración social</a:t>
            </a:r>
          </a:p>
        </p:txBody>
      </p:sp>
      <p:sp>
        <p:nvSpPr>
          <p:cNvPr id="49155" name="2 Marcador de contenido"/>
          <p:cNvSpPr>
            <a:spLocks noGrp="1"/>
          </p:cNvSpPr>
          <p:nvPr>
            <p:ph idx="1"/>
          </p:nvPr>
        </p:nvSpPr>
        <p:spPr/>
        <p:txBody>
          <a:bodyPr>
            <a:normAutofit/>
          </a:bodyPr>
          <a:lstStyle/>
          <a:p>
            <a:pPr algn="just"/>
            <a:r>
              <a:rPr lang="es-MX" altLang="es-MX" dirty="0"/>
              <a:t>Los partidos de </a:t>
            </a:r>
            <a:r>
              <a:rPr lang="es-MX" altLang="es-MX" b="1" dirty="0"/>
              <a:t>clase</a:t>
            </a:r>
            <a:r>
              <a:rPr lang="es-MX" altLang="es-MX" dirty="0"/>
              <a:t> buscan representar los intereses de una sola clase social, entre la cual reclutan a sus partidarios y reclaman el poder para los individuos que pertenecen a dicha clase. </a:t>
            </a:r>
          </a:p>
          <a:p>
            <a:pPr algn="just"/>
            <a:r>
              <a:rPr lang="es-MX" altLang="es-MX" dirty="0"/>
              <a:t>En cambio, los partidos </a:t>
            </a:r>
            <a:r>
              <a:rPr lang="es-MX" altLang="es-MX" b="1" dirty="0"/>
              <a:t>pluriclasistas</a:t>
            </a:r>
            <a:r>
              <a:rPr lang="es-MX" altLang="es-MX" dirty="0"/>
              <a:t> tratan de conseguir partidarios entre diversas clases sociales, con propósitos comunes e ideas similares acerca de los problemas nacionales.</a:t>
            </a:r>
          </a:p>
          <a:p>
            <a:endParaRPr lang="es-MX" altLang="es-MX" b="1" i="1" dirty="0"/>
          </a:p>
        </p:txBody>
      </p:sp>
    </p:spTree>
    <p:extLst>
      <p:ext uri="{BB962C8B-B14F-4D97-AF65-F5344CB8AC3E}">
        <p14:creationId xmlns:p14="http://schemas.microsoft.com/office/powerpoint/2010/main" val="18648045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464416" y="365127"/>
            <a:ext cx="7889383" cy="1325563"/>
          </a:xfrm>
        </p:spPr>
        <p:txBody>
          <a:bodyPr>
            <a:normAutofit/>
          </a:bodyPr>
          <a:lstStyle/>
          <a:p>
            <a:pPr algn="just">
              <a:defRPr/>
            </a:pPr>
            <a:r>
              <a:rPr lang="es-MX" sz="3600" b="1" dirty="0">
                <a:latin typeface="+mn-lt"/>
              </a:rPr>
              <a:t>Partidos de cuadros y partidos de masas</a:t>
            </a:r>
          </a:p>
        </p:txBody>
      </p:sp>
      <p:sp>
        <p:nvSpPr>
          <p:cNvPr id="51203" name="2 Marcador de contenido"/>
          <p:cNvSpPr>
            <a:spLocks noGrp="1"/>
          </p:cNvSpPr>
          <p:nvPr>
            <p:ph idx="1"/>
          </p:nvPr>
        </p:nvSpPr>
        <p:spPr/>
        <p:txBody>
          <a:bodyPr>
            <a:normAutofit/>
          </a:bodyPr>
          <a:lstStyle/>
          <a:p>
            <a:pPr marL="0" indent="0" algn="just">
              <a:buNone/>
            </a:pPr>
            <a:r>
              <a:rPr lang="es-MX" altLang="es-MX" dirty="0"/>
              <a:t>Estos partidos, protagonizaron el </a:t>
            </a:r>
            <a:r>
              <a:rPr lang="es-MX" altLang="es-MX" b="1" dirty="0"/>
              <a:t>proceso de evolución de los partidos políticos que se desarrolló de los partidos de cuadros a los partidos de masas</a:t>
            </a:r>
            <a:r>
              <a:rPr lang="es-MX" altLang="es-MX" dirty="0"/>
              <a:t>. En el siglo XX convivieron ambos tipos de partidos, mante­niendo sobre todo la característica relativa al número de miembros y, en conse­cuencia, a la estructura organizativa.</a:t>
            </a:r>
          </a:p>
        </p:txBody>
      </p:sp>
    </p:spTree>
    <p:extLst>
      <p:ext uri="{BB962C8B-B14F-4D97-AF65-F5344CB8AC3E}">
        <p14:creationId xmlns:p14="http://schemas.microsoft.com/office/powerpoint/2010/main" val="304321081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ciudadliberal.cl/wp-content/uploads/2013/05/centro_elcomerc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64558" y="395678"/>
            <a:ext cx="3541713" cy="2513475"/>
          </a:xfrm>
          <a:prstGeom prst="rect">
            <a:avLst/>
          </a:prstGeom>
          <a:noFill/>
          <a:extLst>
            <a:ext uri="{909E8E84-426E-40DD-AFC4-6F175D3DCCD1}">
              <a14:hiddenFill xmlns:a14="http://schemas.microsoft.com/office/drawing/2010/main">
                <a:solidFill>
                  <a:srgbClr val="FFFFFF"/>
                </a:solidFill>
              </a14:hiddenFill>
            </a:ext>
          </a:extLst>
        </p:spPr>
      </p:pic>
      <p:sp>
        <p:nvSpPr>
          <p:cNvPr id="52226" name="2 Marcador de contenido"/>
          <p:cNvSpPr>
            <a:spLocks noGrp="1"/>
          </p:cNvSpPr>
          <p:nvPr>
            <p:ph idx="1"/>
          </p:nvPr>
        </p:nvSpPr>
        <p:spPr>
          <a:xfrm>
            <a:off x="744828" y="3283040"/>
            <a:ext cx="10702344" cy="2435180"/>
          </a:xfrm>
        </p:spPr>
        <p:txBody>
          <a:bodyPr>
            <a:noAutofit/>
          </a:bodyPr>
          <a:lstStyle/>
          <a:p>
            <a:pPr marL="0" indent="0" algn="just">
              <a:buNone/>
            </a:pPr>
            <a:r>
              <a:rPr lang="es-MX" altLang="es-MX" sz="2400" dirty="0" smtClean="0"/>
              <a:t>El Partido </a:t>
            </a:r>
            <a:r>
              <a:rPr lang="es-MX" altLang="es-MX" sz="2400" dirty="0"/>
              <a:t>de Masas trata de realizar la educación política de la clase obrera, de sacar de ella una elite capaz de tomar en sus manos el gobierno y la administración del país. Desde el punto de vista financiero, el partido descansa esencialmente en las cuotas que pagan sus miembros.</a:t>
            </a:r>
          </a:p>
          <a:p>
            <a:pPr marL="0" indent="0" algn="just">
              <a:buNone/>
            </a:pPr>
            <a:r>
              <a:rPr lang="es-MX" altLang="es-MX" sz="2400" dirty="0"/>
              <a:t>Partido de Cuadros responde a una noción diferente. Se trata de reunir notables para preparar las elecciones, conducirlos y mantenerlos en contacto con los candidatos. </a:t>
            </a:r>
          </a:p>
        </p:txBody>
      </p:sp>
    </p:spTree>
    <p:extLst>
      <p:ext uri="{BB962C8B-B14F-4D97-AF65-F5344CB8AC3E}">
        <p14:creationId xmlns:p14="http://schemas.microsoft.com/office/powerpoint/2010/main" val="1056626494"/>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Título"/>
          <p:cNvSpPr>
            <a:spLocks noGrp="1"/>
          </p:cNvSpPr>
          <p:nvPr>
            <p:ph type="title"/>
          </p:nvPr>
        </p:nvSpPr>
        <p:spPr>
          <a:xfrm>
            <a:off x="4765182" y="365127"/>
            <a:ext cx="6588617" cy="1325563"/>
          </a:xfrm>
        </p:spPr>
        <p:txBody>
          <a:bodyPr>
            <a:normAutofit/>
          </a:bodyPr>
          <a:lstStyle/>
          <a:p>
            <a:pPr algn="just" eaLnBrk="1" hangingPunct="1"/>
            <a:r>
              <a:rPr lang="es-MX" altLang="es-MX" sz="4000" b="1" dirty="0"/>
              <a:t>Clasificación POR OBJETIVOS Y ACTIVIDADES</a:t>
            </a:r>
          </a:p>
        </p:txBody>
      </p:sp>
      <p:sp>
        <p:nvSpPr>
          <p:cNvPr id="53251" name="2 Marcador de contenido"/>
          <p:cNvSpPr>
            <a:spLocks noGrp="1"/>
          </p:cNvSpPr>
          <p:nvPr>
            <p:ph idx="1"/>
          </p:nvPr>
        </p:nvSpPr>
        <p:spPr/>
        <p:txBody>
          <a:bodyPr>
            <a:normAutofit/>
          </a:bodyPr>
          <a:lstStyle/>
          <a:p>
            <a:pPr algn="just" eaLnBrk="1" hangingPunct="1"/>
            <a:r>
              <a:rPr lang="es-MX" altLang="es-MX" dirty="0"/>
              <a:t>Aunque la finalidad esencial de los partidos es alcan­zar el ejercicio del poder político, no todos ellos pueden ejercerlo simultánea­mente y, en muchos casos, no existe la posibilidad inmediata de tener acceso al poder. </a:t>
            </a:r>
          </a:p>
          <a:p>
            <a:pPr algn="just"/>
            <a:r>
              <a:rPr lang="es-MX" altLang="es-MX" dirty="0"/>
              <a:t>No obstante, los partidos políticos ejercen cierta influencia sobre el go­bierno, con el objetivo de que éste tome medidas a favor de los intereses que representan.</a:t>
            </a:r>
          </a:p>
          <a:p>
            <a:pPr algn="just" eaLnBrk="1" hangingPunct="1"/>
            <a:endParaRPr lang="es-MX" altLang="es-MX" dirty="0"/>
          </a:p>
        </p:txBody>
      </p:sp>
    </p:spTree>
    <p:extLst>
      <p:ext uri="{BB962C8B-B14F-4D97-AF65-F5344CB8AC3E}">
        <p14:creationId xmlns:p14="http://schemas.microsoft.com/office/powerpoint/2010/main" val="198609344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just">
              <a:defRPr/>
            </a:pPr>
            <a:r>
              <a:rPr lang="es-MX" sz="2000" dirty="0">
                <a:latin typeface="+mn-lt"/>
              </a:rPr>
              <a:t/>
            </a:r>
            <a:br>
              <a:rPr lang="es-MX" sz="2000" dirty="0">
                <a:latin typeface="+mn-lt"/>
              </a:rPr>
            </a:br>
            <a:endParaRPr lang="es-MX" sz="2000" dirty="0">
              <a:latin typeface="+mn-lt"/>
            </a:endParaRPr>
          </a:p>
        </p:txBody>
      </p:sp>
      <p:sp>
        <p:nvSpPr>
          <p:cNvPr id="54275" name="2 Marcador de contenido"/>
          <p:cNvSpPr>
            <a:spLocks noGrp="1"/>
          </p:cNvSpPr>
          <p:nvPr>
            <p:ph sz="half" idx="1"/>
          </p:nvPr>
        </p:nvSpPr>
        <p:spPr>
          <a:xfrm>
            <a:off x="838199" y="4114800"/>
            <a:ext cx="10297446" cy="2239962"/>
          </a:xfrm>
        </p:spPr>
        <p:txBody>
          <a:bodyPr>
            <a:noAutofit/>
          </a:bodyPr>
          <a:lstStyle/>
          <a:p>
            <a:pPr marL="0" indent="0" algn="just">
              <a:buNone/>
            </a:pPr>
            <a:r>
              <a:rPr lang="es-MX" altLang="es-MX" sz="2400" dirty="0"/>
              <a:t>Los partidos de </a:t>
            </a:r>
            <a:r>
              <a:rPr lang="es-MX" altLang="es-MX" sz="2400" b="1" dirty="0"/>
              <a:t>acción</a:t>
            </a:r>
            <a:r>
              <a:rPr lang="es-MX" altLang="es-MX" sz="2400" dirty="0"/>
              <a:t> son partidos fuertes que ejercen efectivamente el poder y pueden ejecutar acciones concretas. Sin embargo, debido a que en su organización se encuentran intereses variados, en ocasiones se ven obligados a sacrificar parte de sus demandas mediante transacciones con otros partidos, con la finalidad de ver cumplidos aunque sea parcialmente sus objetivos.    </a:t>
            </a:r>
          </a:p>
          <a:p>
            <a:pPr marL="0" indent="0">
              <a:buNone/>
            </a:pPr>
            <a:r>
              <a:rPr lang="es-MX" altLang="es-MX" sz="2400" dirty="0"/>
              <a:t> </a:t>
            </a:r>
          </a:p>
          <a:p>
            <a:pPr marL="0" indent="0">
              <a:buNone/>
            </a:pPr>
            <a:endParaRPr lang="es-MX" altLang="es-MX" sz="2400" dirty="0"/>
          </a:p>
        </p:txBody>
      </p:sp>
      <p:sp>
        <p:nvSpPr>
          <p:cNvPr id="3" name="Marcador de contenido 2"/>
          <p:cNvSpPr>
            <a:spLocks noGrp="1"/>
          </p:cNvSpPr>
          <p:nvPr>
            <p:ph sz="half" idx="2"/>
          </p:nvPr>
        </p:nvSpPr>
        <p:spPr>
          <a:xfrm>
            <a:off x="838199" y="1265350"/>
            <a:ext cx="5820177" cy="3039245"/>
          </a:xfrm>
        </p:spPr>
        <p:txBody>
          <a:bodyPr>
            <a:noAutofit/>
          </a:bodyPr>
          <a:lstStyle/>
          <a:p>
            <a:pPr marL="0" indent="0" algn="just">
              <a:buNone/>
            </a:pPr>
            <a:r>
              <a:rPr lang="es-MX" dirty="0"/>
              <a:t>Los partidos de </a:t>
            </a:r>
            <a:r>
              <a:rPr lang="es-MX" b="1" dirty="0"/>
              <a:t>expresión</a:t>
            </a:r>
            <a:r>
              <a:rPr lang="es-MX" dirty="0"/>
              <a:t>, aunque no ejercen directamente el poder, llegan a alcanzar hasta cierto punto la satisfacción de las demandas de sus inte­grantes y simpatizantes, mediante coaliciones con otros partidos mayores.</a:t>
            </a:r>
          </a:p>
        </p:txBody>
      </p:sp>
      <p:pic>
        <p:nvPicPr>
          <p:cNvPr id="7170" name="Picture 2" descr="http://www.insurgentepress.com.mx/wp-content/uploads/2014/12/verd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5846" y="576285"/>
            <a:ext cx="3849799" cy="3008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01947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518598" y="216281"/>
            <a:ext cx="5835202" cy="1609344"/>
          </a:xfrm>
        </p:spPr>
        <p:txBody>
          <a:bodyPr>
            <a:normAutofit/>
          </a:bodyPr>
          <a:lstStyle/>
          <a:p>
            <a:pPr algn="just">
              <a:defRPr/>
            </a:pPr>
            <a:r>
              <a:rPr lang="es-MX" sz="3600" b="1" dirty="0">
                <a:latin typeface="+mn-lt"/>
              </a:rPr>
              <a:t>CLASIFICACIÓN SEGÚN SU ORIENTACIÓN</a:t>
            </a:r>
          </a:p>
        </p:txBody>
      </p:sp>
      <p:sp>
        <p:nvSpPr>
          <p:cNvPr id="55299" name="2 Marcador de contenido"/>
          <p:cNvSpPr>
            <a:spLocks noGrp="1"/>
          </p:cNvSpPr>
          <p:nvPr>
            <p:ph idx="1"/>
          </p:nvPr>
        </p:nvSpPr>
        <p:spPr/>
        <p:txBody>
          <a:bodyPr>
            <a:normAutofit/>
          </a:bodyPr>
          <a:lstStyle/>
          <a:p>
            <a:pPr marL="0" indent="0" algn="just">
              <a:buNone/>
            </a:pPr>
            <a:r>
              <a:rPr lang="es-MX" altLang="es-MX" sz="2400" dirty="0"/>
              <a:t>Los partidos </a:t>
            </a:r>
            <a:r>
              <a:rPr lang="es-MX" altLang="es-MX" sz="2400" b="1" dirty="0"/>
              <a:t>orientados al poder</a:t>
            </a:r>
            <a:r>
              <a:rPr lang="es-MX" altLang="es-MX" sz="2400" dirty="0"/>
              <a:t> se inclinan por la obtención y el mantenimiento del poder. Los objetivos que dicen profesar suelen ser diferentes de los que en realidad desean alcanzar, y se preocupan poco por las leyes y las políticas que se promulguen, siempre que sean ellos quienes se encarguen de hacerlo</a:t>
            </a:r>
            <a:r>
              <a:rPr lang="es-MX" altLang="es-MX" sz="2400" dirty="0" smtClean="0"/>
              <a:t>.</a:t>
            </a:r>
          </a:p>
          <a:p>
            <a:pPr marL="0" indent="0" algn="just">
              <a:buNone/>
            </a:pPr>
            <a:endParaRPr lang="es-MX" altLang="es-MX" sz="2400" dirty="0"/>
          </a:p>
          <a:p>
            <a:pPr marL="0" indent="0" algn="just">
              <a:buNone/>
            </a:pPr>
            <a:r>
              <a:rPr lang="es-MX" altLang="es-MX" sz="2400" dirty="0"/>
              <a:t>Por el contrario, los partidos </a:t>
            </a:r>
            <a:r>
              <a:rPr lang="es-MX" altLang="es-MX" sz="2400" b="1" dirty="0"/>
              <a:t>orientados por las políticas</a:t>
            </a:r>
            <a:r>
              <a:rPr lang="es-MX" altLang="es-MX" sz="2400" b="1" i="1" dirty="0"/>
              <a:t> </a:t>
            </a:r>
            <a:r>
              <a:rPr lang="es-MX" altLang="es-MX" sz="2400" dirty="0"/>
              <a:t>buscarán la adop­ción de las medidas que proponen, sin importarles que sean ellos o no quienes las realicen directamente.</a:t>
            </a:r>
          </a:p>
        </p:txBody>
      </p:sp>
    </p:spTree>
    <p:extLst>
      <p:ext uri="{BB962C8B-B14F-4D97-AF65-F5344CB8AC3E}">
        <p14:creationId xmlns:p14="http://schemas.microsoft.com/office/powerpoint/2010/main" val="622575403"/>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1 Título"/>
          <p:cNvSpPr>
            <a:spLocks noGrp="1"/>
          </p:cNvSpPr>
          <p:nvPr>
            <p:ph type="title"/>
          </p:nvPr>
        </p:nvSpPr>
        <p:spPr>
          <a:xfrm>
            <a:off x="5177306" y="365127"/>
            <a:ext cx="6176493" cy="1325563"/>
          </a:xfrm>
        </p:spPr>
        <p:txBody>
          <a:bodyPr>
            <a:normAutofit/>
          </a:bodyPr>
          <a:lstStyle/>
          <a:p>
            <a:pPr algn="just" eaLnBrk="1" hangingPunct="1"/>
            <a:r>
              <a:rPr lang="es-MX" altLang="es-MX" sz="3200" b="1" dirty="0"/>
              <a:t>Organización directiva de los partidos políticos</a:t>
            </a:r>
          </a:p>
        </p:txBody>
      </p:sp>
      <p:sp>
        <p:nvSpPr>
          <p:cNvPr id="56323" name="2 Marcador de contenido"/>
          <p:cNvSpPr>
            <a:spLocks noGrp="1"/>
          </p:cNvSpPr>
          <p:nvPr>
            <p:ph idx="1"/>
          </p:nvPr>
        </p:nvSpPr>
        <p:spPr>
          <a:xfrm>
            <a:off x="3258354" y="1825625"/>
            <a:ext cx="8095445" cy="4351338"/>
          </a:xfrm>
        </p:spPr>
        <p:txBody>
          <a:bodyPr>
            <a:normAutofit/>
          </a:bodyPr>
          <a:lstStyle/>
          <a:p>
            <a:pPr marL="0" indent="0" algn="just">
              <a:buNone/>
            </a:pPr>
            <a:r>
              <a:rPr lang="es-MX" altLang="es-MX" sz="2400" dirty="0"/>
              <a:t>La organización directiva se presenta como una pirámide jerárquica en cuya cima se encuentra el órgano de dirección nacional, que más comúnmente se denomina </a:t>
            </a:r>
            <a:r>
              <a:rPr lang="es-MX" altLang="es-MX" sz="2400" b="1" i="1" dirty="0"/>
              <a:t>comité ejecutivo</a:t>
            </a:r>
            <a:r>
              <a:rPr lang="es-MX" altLang="es-MX" sz="2400" i="1" dirty="0"/>
              <a:t>. </a:t>
            </a:r>
            <a:r>
              <a:rPr lang="es-MX" altLang="es-MX" sz="2400" dirty="0"/>
              <a:t>Le siguen en orden descendente los comités co­rrespondientes a la demarcación territorial de que se trate.</a:t>
            </a:r>
          </a:p>
          <a:p>
            <a:pPr marL="0" indent="0" algn="just">
              <a:buNone/>
            </a:pPr>
            <a:endParaRPr lang="es-MX" altLang="es-MX" sz="2400" dirty="0"/>
          </a:p>
          <a:p>
            <a:pPr marL="0" indent="0" algn="just">
              <a:buNone/>
            </a:pPr>
            <a:r>
              <a:rPr lang="es-MX" altLang="es-MX" sz="2400" dirty="0"/>
              <a:t> Hay comités regio­nales que dirigen las actividades del partido en alguna zona del país que puede abarcar varios estados, provincias o departamentos, según sea el término usado en cada nación. </a:t>
            </a:r>
          </a:p>
        </p:txBody>
      </p:sp>
    </p:spTree>
    <p:extLst>
      <p:ext uri="{BB962C8B-B14F-4D97-AF65-F5344CB8AC3E}">
        <p14:creationId xmlns:p14="http://schemas.microsoft.com/office/powerpoint/2010/main" val="255859649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2 Marcador de contenido"/>
          <p:cNvSpPr>
            <a:spLocks noGrp="1"/>
          </p:cNvSpPr>
          <p:nvPr>
            <p:ph sz="half" idx="1"/>
          </p:nvPr>
        </p:nvSpPr>
        <p:spPr>
          <a:xfrm>
            <a:off x="643943" y="1068946"/>
            <a:ext cx="5795493" cy="5027054"/>
          </a:xfrm>
        </p:spPr>
        <p:txBody>
          <a:bodyPr>
            <a:noAutofit/>
          </a:bodyPr>
          <a:lstStyle/>
          <a:p>
            <a:pPr marL="0" indent="0" algn="just">
              <a:buNone/>
            </a:pPr>
            <a:r>
              <a:rPr lang="es-MX" altLang="es-MX" dirty="0"/>
              <a:t>Después de los comités dirigentes de esas divisiones territo­riales, están los comités de poblados o municipios y; dentro de éstos, se en­cuentran las unidades básicas del partido, grupo mínimo de militantes que se encuentran en el nivel jerárquico inferior </a:t>
            </a:r>
            <a:r>
              <a:rPr lang="es-MX" altLang="es-MX" dirty="0" smtClean="0"/>
              <a:t>.</a:t>
            </a:r>
          </a:p>
          <a:p>
            <a:pPr marL="0" indent="0" algn="just">
              <a:buNone/>
            </a:pPr>
            <a:endParaRPr lang="es-MX" altLang="es-MX" dirty="0"/>
          </a:p>
          <a:p>
            <a:pPr marL="0" indent="0" algn="just">
              <a:buNone/>
            </a:pPr>
            <a:r>
              <a:rPr lang="es-MX" altLang="es-MX" b="1" dirty="0"/>
              <a:t>Las unidades básicas de organización partidista</a:t>
            </a:r>
            <a:r>
              <a:rPr lang="es-MX" altLang="es-MX" dirty="0"/>
              <a:t>, </a:t>
            </a:r>
            <a:r>
              <a:rPr lang="es-MX" altLang="es-MX" dirty="0" err="1"/>
              <a:t>Duverger</a:t>
            </a:r>
            <a:r>
              <a:rPr lang="es-MX" altLang="es-MX" dirty="0"/>
              <a:t> los llama "elementos de base", son de diversa índole y se dis­tinguen principalmente cuatro:</a:t>
            </a:r>
            <a:endParaRPr lang="es-MX" altLang="es-MX" b="1" dirty="0"/>
          </a:p>
        </p:txBody>
      </p:sp>
      <p:graphicFrame>
        <p:nvGraphicFramePr>
          <p:cNvPr id="6" name="Marcador de contenido 5"/>
          <p:cNvGraphicFramePr>
            <a:graphicFrameLocks noGrp="1"/>
          </p:cNvGraphicFramePr>
          <p:nvPr>
            <p:ph sz="half" idx="2"/>
            <p:extLst/>
          </p:nvPr>
        </p:nvGraphicFramePr>
        <p:xfrm>
          <a:off x="6938281" y="2245442"/>
          <a:ext cx="4411438" cy="3978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http://definicion.mx/wp-content/uploads/2014/03/partidopolitico-350x317.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84017" y="254359"/>
            <a:ext cx="1981200" cy="179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9892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a 2"/>
          <p:cNvGraphicFramePr/>
          <p:nvPr>
            <p:extLst>
              <p:ext uri="{D42A27DB-BD31-4B8C-83A1-F6EECF244321}">
                <p14:modId xmlns:p14="http://schemas.microsoft.com/office/powerpoint/2010/main" val="2805533916"/>
              </p:ext>
            </p:extLst>
          </p:nvPr>
        </p:nvGraphicFramePr>
        <p:xfrm>
          <a:off x="25758" y="103031"/>
          <a:ext cx="12067504" cy="661974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322257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2435179" y="810295"/>
            <a:ext cx="7085013" cy="1066800"/>
          </a:xfrm>
        </p:spPr>
        <p:txBody>
          <a:bodyPr>
            <a:normAutofit fontScale="90000"/>
          </a:bodyPr>
          <a:lstStyle/>
          <a:p>
            <a:pPr algn="ctr" eaLnBrk="1" hangingPunct="1"/>
            <a:r>
              <a:rPr lang="es-MX" altLang="es-MX" b="1" i="1" dirty="0" smtClean="0"/>
              <a:t>ANTECEDENTES:</a:t>
            </a:r>
            <a:br>
              <a:rPr lang="es-MX" altLang="es-MX" b="1" i="1" dirty="0" smtClean="0"/>
            </a:br>
            <a:r>
              <a:rPr lang="es-MX" altLang="es-MX" b="1" i="1" dirty="0" smtClean="0"/>
              <a:t>EL ESTADO-NACIÓN</a:t>
            </a:r>
          </a:p>
        </p:txBody>
      </p:sp>
      <p:pic>
        <p:nvPicPr>
          <p:cNvPr id="1026" name="Picture 2" descr="http://www.sheratonvallarta.com/es/blog/wp-content/uploads/2014/09/635x370.jpe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3225" y="2070279"/>
            <a:ext cx="7418179" cy="4322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0422719"/>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Título"/>
          <p:cNvSpPr>
            <a:spLocks noGrp="1"/>
          </p:cNvSpPr>
          <p:nvPr>
            <p:ph type="title"/>
          </p:nvPr>
        </p:nvSpPr>
        <p:spPr>
          <a:xfrm>
            <a:off x="6812924" y="365127"/>
            <a:ext cx="4540876" cy="1325563"/>
          </a:xfrm>
        </p:spPr>
        <p:txBody>
          <a:bodyPr>
            <a:normAutofit/>
          </a:bodyPr>
          <a:lstStyle/>
          <a:p>
            <a:pPr eaLnBrk="1" hangingPunct="1"/>
            <a:r>
              <a:rPr lang="es-MX" altLang="es-MX" sz="4000" b="1" dirty="0"/>
              <a:t>Sistema de partidos </a:t>
            </a:r>
          </a:p>
        </p:txBody>
      </p:sp>
      <p:sp>
        <p:nvSpPr>
          <p:cNvPr id="61443" name="2 Marcador de contenido"/>
          <p:cNvSpPr>
            <a:spLocks noGrp="1"/>
          </p:cNvSpPr>
          <p:nvPr>
            <p:ph idx="1"/>
          </p:nvPr>
        </p:nvSpPr>
        <p:spPr/>
        <p:txBody>
          <a:bodyPr>
            <a:normAutofit/>
          </a:bodyPr>
          <a:lstStyle/>
          <a:p>
            <a:pPr marL="0" indent="0" algn="just">
              <a:buNone/>
            </a:pPr>
            <a:r>
              <a:rPr lang="es-MX" altLang="es-MX" sz="2400" dirty="0"/>
              <a:t>Se entiende por sistema de partidos el conjunto de partidos políticos que, dentro de cada país, establecen relaciones más o menos duraderas entre sí, con base en el régimen político imperante.</a:t>
            </a:r>
          </a:p>
          <a:p>
            <a:pPr marL="0" indent="0" algn="just">
              <a:buNone/>
            </a:pPr>
            <a:r>
              <a:rPr lang="es-MX" altLang="es-MX" sz="2400" dirty="0"/>
              <a:t>En los sistemas de partidos influyen diversos factores tanto generales como específicos de cada país. Entre estos últimos los principales son la tradición y la historia, la estructura económica y social, así como las creencias religiosas, la composición étnica y las rivalidades nacionales.</a:t>
            </a:r>
          </a:p>
        </p:txBody>
      </p:sp>
      <p:pic>
        <p:nvPicPr>
          <p:cNvPr id="9218" name="Picture 2" descr="https://sentirjoven.files.wordpress.com/2013/05/elecciones-2.jpg?w=64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44239" y="4373819"/>
            <a:ext cx="4287637" cy="2315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41512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579550" y="3465490"/>
            <a:ext cx="9338256" cy="3200400"/>
          </a:xfrm>
        </p:spPr>
        <p:txBody>
          <a:bodyPr>
            <a:normAutofit/>
          </a:bodyPr>
          <a:lstStyle/>
          <a:p>
            <a:pPr marL="0" indent="0" algn="just">
              <a:buNone/>
            </a:pPr>
            <a:r>
              <a:rPr lang="es-MX" dirty="0"/>
              <a:t>En cuanto a los factores generales, el más importante es </a:t>
            </a:r>
            <a:r>
              <a:rPr lang="es-MX" b="1" dirty="0"/>
              <a:t>el régimen electoral</a:t>
            </a:r>
            <a:r>
              <a:rPr lang="es-MX" dirty="0"/>
              <a:t>, pues ejerce una gran influencia sobre la estructura partidista: el número, la dimensión, las alianzas y la representación. En sentido inverso, el sistema de partidos desempeña un papel pre­ponderante en el régimen electoral.</a:t>
            </a:r>
          </a:p>
        </p:txBody>
      </p:sp>
      <p:pic>
        <p:nvPicPr>
          <p:cNvPr id="9218" name="Picture 2" descr="http://www.portalpolitico.tv/site_resources/photos/00025046-original.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5148" y="807076"/>
            <a:ext cx="3276600" cy="2113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517070"/>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928056" y="365127"/>
            <a:ext cx="7425743" cy="1325563"/>
          </a:xfrm>
        </p:spPr>
        <p:txBody>
          <a:bodyPr/>
          <a:lstStyle/>
          <a:p>
            <a:r>
              <a:rPr lang="es-MX" b="1" dirty="0" smtClean="0"/>
              <a:t>INSTITUTO FEDERAL ELECTORAL</a:t>
            </a:r>
            <a:endParaRPr lang="es-MX" b="1" dirty="0"/>
          </a:p>
        </p:txBody>
      </p:sp>
      <p:sp>
        <p:nvSpPr>
          <p:cNvPr id="3" name="Marcador de contenido 2"/>
          <p:cNvSpPr>
            <a:spLocks noGrp="1"/>
          </p:cNvSpPr>
          <p:nvPr>
            <p:ph idx="1"/>
          </p:nvPr>
        </p:nvSpPr>
        <p:spPr/>
        <p:txBody>
          <a:bodyPr>
            <a:normAutofit/>
          </a:bodyPr>
          <a:lstStyle/>
          <a:p>
            <a:pPr algn="just"/>
            <a:r>
              <a:rPr lang="es-MX" dirty="0"/>
              <a:t>1946: El Presidente Manuel Ávila Camacho promulga la Ley Federal Electoral y crea la Comisión Federal de Vigilancia Electoral, conformada por el Secretario de </a:t>
            </a:r>
            <a:r>
              <a:rPr lang="es-MX" dirty="0" smtClean="0"/>
              <a:t>Gobernación, un </a:t>
            </a:r>
            <a:r>
              <a:rPr lang="es-MX" dirty="0"/>
              <a:t>diputado, un senador y dos representantes de los partidos </a:t>
            </a:r>
            <a:r>
              <a:rPr lang="es-MX" dirty="0" smtClean="0"/>
              <a:t>políticos.</a:t>
            </a:r>
          </a:p>
          <a:p>
            <a:pPr algn="just"/>
            <a:r>
              <a:rPr lang="es-MX" dirty="0"/>
              <a:t>1990: E</a:t>
            </a:r>
            <a:r>
              <a:rPr lang="es-MX" dirty="0" smtClean="0"/>
              <a:t>l Congreso </a:t>
            </a:r>
            <a:r>
              <a:rPr lang="es-MX" dirty="0"/>
              <a:t>de la Unión expidió el Código Federal de Instituciones y Procedimientos Electorales (COFIPE) y ordena la creación del Instituto Federal Electoral (IFE), a fin de contar con una institución imparcial que dé certeza, transparencia y legalidad a las elecciones federales</a:t>
            </a:r>
            <a:r>
              <a:rPr lang="es-MX" dirty="0" smtClean="0"/>
              <a:t>.</a:t>
            </a:r>
          </a:p>
        </p:txBody>
      </p:sp>
    </p:spTree>
    <p:extLst>
      <p:ext uri="{BB962C8B-B14F-4D97-AF65-F5344CB8AC3E}">
        <p14:creationId xmlns:p14="http://schemas.microsoft.com/office/powerpoint/2010/main" val="148986673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528810" y="365127"/>
            <a:ext cx="7824989" cy="1325563"/>
          </a:xfrm>
        </p:spPr>
        <p:txBody>
          <a:bodyPr/>
          <a:lstStyle/>
          <a:p>
            <a:r>
              <a:rPr lang="es-MX" dirty="0" smtClean="0"/>
              <a:t>INSTITUTO NACIONAL ELECTORAL</a:t>
            </a:r>
            <a:endParaRPr lang="es-MX" dirty="0"/>
          </a:p>
        </p:txBody>
      </p:sp>
      <p:sp>
        <p:nvSpPr>
          <p:cNvPr id="3" name="Marcador de contenido 2"/>
          <p:cNvSpPr>
            <a:spLocks noGrp="1"/>
          </p:cNvSpPr>
          <p:nvPr>
            <p:ph idx="1"/>
          </p:nvPr>
        </p:nvSpPr>
        <p:spPr/>
        <p:txBody>
          <a:bodyPr/>
          <a:lstStyle/>
          <a:p>
            <a:pPr algn="just"/>
            <a:r>
              <a:rPr lang="es-MX" dirty="0"/>
              <a:t>La reforma constitucional en materia política-electoral, publicada el 10 de febrero de 2014 rediseñó el régimen electoral mexicano y transformó el Instituto Federal Electoral (IFE) en una autoridad de carácter nacional: el Instituto Nacional Electoral (INE), a fin de homologar los estándares con los que se organizan los procesos electorales federales y locales para garantizar altos niveles de calidad en nuestra democracia electoral.</a:t>
            </a:r>
          </a:p>
        </p:txBody>
      </p:sp>
      <p:pic>
        <p:nvPicPr>
          <p:cNvPr id="15362" name="Picture 2" descr="http://ciudadania-express.com/wp-content/uploads/2014/06/logoi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3650" y="4644698"/>
            <a:ext cx="5010150" cy="1532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515748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a 4"/>
          <p:cNvGraphicFramePr>
            <a:graphicFrameLocks noGrp="1"/>
          </p:cNvGraphicFramePr>
          <p:nvPr>
            <p:extLst/>
          </p:nvPr>
        </p:nvGraphicFramePr>
        <p:xfrm>
          <a:off x="1427409" y="750195"/>
          <a:ext cx="9107512" cy="4856480"/>
        </p:xfrm>
        <a:graphic>
          <a:graphicData uri="http://schemas.openxmlformats.org/drawingml/2006/table">
            <a:tbl>
              <a:tblPr firstRow="1" bandRow="1">
                <a:tableStyleId>{284E427A-3D55-4303-BF80-6455036E1DE7}</a:tableStyleId>
              </a:tblPr>
              <a:tblGrid>
                <a:gridCol w="2276878"/>
                <a:gridCol w="2276878"/>
                <a:gridCol w="2276878"/>
                <a:gridCol w="2276878"/>
              </a:tblGrid>
              <a:tr h="370840">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MX" sz="2400" dirty="0" smtClean="0"/>
                        <a:t>Sistema Unipartidista</a:t>
                      </a:r>
                      <a:r>
                        <a:rPr lang="es-MX" sz="2400" baseline="0" dirty="0" smtClean="0"/>
                        <a:t> </a:t>
                      </a:r>
                      <a:endParaRPr lang="es-MX" sz="2400" dirty="0">
                        <a:latin typeface="Baskerville Old Face" panose="02020602080505020303" pitchFamily="18" charset="0"/>
                      </a:endParaRPr>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MX" sz="2400" dirty="0" smtClean="0"/>
                        <a:t>Sistema Bipartidista</a:t>
                      </a:r>
                      <a:endParaRPr lang="es-MX" sz="2400" dirty="0">
                        <a:latin typeface="Baskerville Old Face" panose="02020602080505020303" pitchFamily="18" charset="0"/>
                      </a:endParaRPr>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MX" sz="2400" dirty="0" smtClean="0"/>
                        <a:t>Sistema </a:t>
                      </a:r>
                    </a:p>
                    <a:p>
                      <a:pPr algn="ctr"/>
                      <a:r>
                        <a:rPr lang="es-MX" sz="2400" dirty="0" smtClean="0"/>
                        <a:t>Multipartidista</a:t>
                      </a:r>
                      <a:endParaRPr lang="es-MX" sz="2400" dirty="0">
                        <a:latin typeface="Baskerville Old Face" panose="02020602080505020303" pitchFamily="18" charset="0"/>
                      </a:endParaRPr>
                    </a:p>
                  </a:txBody>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MX" sz="2400" dirty="0" smtClean="0"/>
                        <a:t>Sistema </a:t>
                      </a:r>
                    </a:p>
                    <a:p>
                      <a:pPr algn="ctr"/>
                      <a:r>
                        <a:rPr lang="es-MX" sz="2400" dirty="0" smtClean="0"/>
                        <a:t>Dominante</a:t>
                      </a:r>
                      <a:r>
                        <a:rPr lang="es-MX" sz="2400" baseline="0" dirty="0" smtClean="0"/>
                        <a:t> </a:t>
                      </a:r>
                      <a:endParaRPr lang="es-MX" sz="2400" dirty="0">
                        <a:latin typeface="Baskerville Old Face" panose="02020602080505020303" pitchFamily="18" charset="0"/>
                      </a:endParaRPr>
                    </a:p>
                  </a:txBody>
                  <a:tcPr/>
                </a:tc>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MX" dirty="0" smtClean="0"/>
                        <a:t>Un solo partido tiene el poder</a:t>
                      </a:r>
                      <a:endParaRPr lang="es-MX" dirty="0">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MX" dirty="0" smtClean="0"/>
                        <a:t>Países donde varios</a:t>
                      </a:r>
                      <a:r>
                        <a:rPr lang="es-MX" baseline="0" dirty="0" smtClean="0"/>
                        <a:t> partidos se unen</a:t>
                      </a:r>
                      <a:endParaRPr lang="es-MX" dirty="0">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MX" dirty="0" smtClean="0"/>
                        <a:t>Existen</a:t>
                      </a:r>
                      <a:r>
                        <a:rPr lang="es-MX" baseline="0" dirty="0" smtClean="0"/>
                        <a:t> tres o mas partidos </a:t>
                      </a:r>
                      <a:endParaRPr lang="es-MX" dirty="0">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MX" dirty="0" smtClean="0"/>
                        <a:t>Existen varios partidos</a:t>
                      </a:r>
                      <a:endParaRPr lang="es-MX" dirty="0">
                        <a:latin typeface="Baskerville Old Face" panose="02020602080505020303" pitchFamily="18" charset="0"/>
                      </a:endParaRPr>
                    </a:p>
                  </a:txBody>
                  <a:tcPr/>
                </a:tc>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s-MX" dirty="0">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s-MX">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s-MX" dirty="0">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s-MX" dirty="0">
                        <a:latin typeface="Baskerville Old Face" panose="02020602080505020303" pitchFamily="18" charset="0"/>
                      </a:endParaRPr>
                    </a:p>
                  </a:txBody>
                  <a:tcPr/>
                </a:tc>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MX" baseline="0" dirty="0" smtClean="0"/>
                        <a:t>Solo dicho partido puede opinar en asuntos políticos  </a:t>
                      </a:r>
                      <a:endParaRPr lang="es-MX" dirty="0">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MX" dirty="0" smtClean="0"/>
                        <a:t>Estos</a:t>
                      </a:r>
                      <a:r>
                        <a:rPr lang="es-MX" baseline="0" dirty="0" smtClean="0"/>
                        <a:t> tienen los mismos intereses </a:t>
                      </a:r>
                      <a:endParaRPr lang="es-MX" dirty="0">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MX" dirty="0" smtClean="0"/>
                        <a:t>Es</a:t>
                      </a:r>
                      <a:r>
                        <a:rPr lang="es-MX" baseline="0" dirty="0" smtClean="0"/>
                        <a:t> una variada formación clasista</a:t>
                      </a:r>
                      <a:endParaRPr lang="es-MX" dirty="0">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MX" dirty="0" smtClean="0"/>
                        <a:t>Solo uno predomina</a:t>
                      </a:r>
                      <a:r>
                        <a:rPr lang="es-MX" baseline="0" dirty="0" smtClean="0"/>
                        <a:t> en el poder durante un largo periodo </a:t>
                      </a:r>
                      <a:endParaRPr lang="es-MX" dirty="0">
                        <a:latin typeface="Baskerville Old Face" panose="02020602080505020303" pitchFamily="18" charset="0"/>
                      </a:endParaRPr>
                    </a:p>
                  </a:txBody>
                  <a:tcPr/>
                </a:tc>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s-MX">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s-MX">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s-MX">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endParaRPr lang="es-MX" dirty="0">
                        <a:latin typeface="Baskerville Old Face" panose="02020602080505020303" pitchFamily="18" charset="0"/>
                      </a:endParaRPr>
                    </a:p>
                  </a:txBody>
                  <a:tcPr/>
                </a:tc>
              </a:tr>
              <a:tr h="370840">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MX" dirty="0" smtClean="0"/>
                        <a:t>La</a:t>
                      </a:r>
                      <a:r>
                        <a:rPr lang="es-MX" baseline="0" dirty="0" smtClean="0"/>
                        <a:t> única manera de ingresar a la política es unirse a este.</a:t>
                      </a:r>
                    </a:p>
                    <a:p>
                      <a:pPr algn="ctr"/>
                      <a:r>
                        <a:rPr lang="es-MX" dirty="0" smtClean="0"/>
                        <a:t>No existe alternancia.</a:t>
                      </a:r>
                      <a:endParaRPr lang="es-MX" dirty="0">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MX" dirty="0" smtClean="0"/>
                        <a:t>Se enfrentan corrientes</a:t>
                      </a:r>
                      <a:r>
                        <a:rPr lang="es-MX" baseline="0" dirty="0" smtClean="0"/>
                        <a:t> antagónicas</a:t>
                      </a:r>
                      <a:endParaRPr lang="es-MX" dirty="0">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MX" dirty="0" smtClean="0"/>
                        <a:t>Generan</a:t>
                      </a:r>
                      <a:r>
                        <a:rPr lang="es-MX" baseline="0" dirty="0" smtClean="0"/>
                        <a:t> una participación importante en la representación nacional </a:t>
                      </a:r>
                      <a:endParaRPr lang="es-MX" dirty="0">
                        <a:latin typeface="Baskerville Old Face" panose="02020602080505020303" pitchFamily="18" charset="0"/>
                      </a:endParaRPr>
                    </a:p>
                  </a:txBody>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MX" dirty="0" smtClean="0"/>
                        <a:t>Tal</a:t>
                      </a:r>
                      <a:r>
                        <a:rPr lang="es-MX" baseline="0" dirty="0" smtClean="0"/>
                        <a:t> partido obtiene una ventaja electoral constante sobre los demás</a:t>
                      </a:r>
                    </a:p>
                    <a:p>
                      <a:pPr algn="ctr"/>
                      <a:r>
                        <a:rPr lang="es-MX" baseline="0" dirty="0" smtClean="0"/>
                        <a:t>Solo transición del poder.</a:t>
                      </a:r>
                      <a:endParaRPr lang="es-MX" dirty="0">
                        <a:latin typeface="Baskerville Old Face" panose="02020602080505020303" pitchFamily="18" charset="0"/>
                      </a:endParaRPr>
                    </a:p>
                  </a:txBody>
                  <a:tcPr/>
                </a:tc>
              </a:tr>
            </a:tbl>
          </a:graphicData>
        </a:graphic>
      </p:graphicFrame>
    </p:spTree>
    <p:extLst>
      <p:ext uri="{BB962C8B-B14F-4D97-AF65-F5344CB8AC3E}">
        <p14:creationId xmlns:p14="http://schemas.microsoft.com/office/powerpoint/2010/main" val="3881724050"/>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1 Título"/>
          <p:cNvSpPr>
            <a:spLocks noGrp="1"/>
          </p:cNvSpPr>
          <p:nvPr>
            <p:ph type="title"/>
          </p:nvPr>
        </p:nvSpPr>
        <p:spPr>
          <a:xfrm>
            <a:off x="3760631" y="184229"/>
            <a:ext cx="7593170" cy="1325563"/>
          </a:xfrm>
        </p:spPr>
        <p:txBody>
          <a:bodyPr>
            <a:normAutofit/>
          </a:bodyPr>
          <a:lstStyle/>
          <a:p>
            <a:r>
              <a:rPr lang="es-MX" altLang="es-MX" sz="3600" b="1" dirty="0"/>
              <a:t>El sistema de partidos entre 1929 y 1946</a:t>
            </a:r>
          </a:p>
        </p:txBody>
      </p:sp>
      <p:sp>
        <p:nvSpPr>
          <p:cNvPr id="5" name="Marcador de contenido 4"/>
          <p:cNvSpPr>
            <a:spLocks noGrp="1"/>
          </p:cNvSpPr>
          <p:nvPr>
            <p:ph idx="1"/>
          </p:nvPr>
        </p:nvSpPr>
        <p:spPr>
          <a:xfrm>
            <a:off x="412123" y="1509792"/>
            <a:ext cx="7366715" cy="4680605"/>
          </a:xfrm>
        </p:spPr>
        <p:txBody>
          <a:bodyPr>
            <a:normAutofit/>
          </a:bodyPr>
          <a:lstStyle/>
          <a:p>
            <a:pPr marL="0" indent="0" algn="just">
              <a:buNone/>
            </a:pPr>
            <a:r>
              <a:rPr lang="es-MX" b="1" dirty="0"/>
              <a:t>PNR</a:t>
            </a:r>
          </a:p>
          <a:p>
            <a:pPr marL="0" indent="0" algn="just">
              <a:buNone/>
            </a:pPr>
            <a:r>
              <a:rPr lang="es-MX" dirty="0"/>
              <a:t>En 1928 la crisis provocada por la muerte de Obregón, siendo presidente electo, otorgó a Plutarco Elías Calles, entonces presidente en funciones la oportunidad de concretar un proyecto político de grandes alcances. Al rendir su ultimo informe de gobierno, tras lamentar el vacío de poder dejado por la muerte “del ultimo caudillo“, Calles señalo que era necesario que México dejara de ser el país de un solo hombre, para convertirse en un “país de instituciones”. </a:t>
            </a:r>
          </a:p>
        </p:txBody>
      </p:sp>
      <p:pic>
        <p:nvPicPr>
          <p:cNvPr id="10242" name="Picture 2" descr="http://www.vmexicoalmaximo.com/sonora/img/galleries/personajes-g01-p02-alvaro-obreg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65995" y="1509792"/>
            <a:ext cx="3187805" cy="4194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94883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7" name="2 Marcador de contenido"/>
          <p:cNvSpPr>
            <a:spLocks noGrp="1"/>
          </p:cNvSpPr>
          <p:nvPr>
            <p:ph idx="1"/>
          </p:nvPr>
        </p:nvSpPr>
        <p:spPr>
          <a:xfrm>
            <a:off x="2627291" y="1184855"/>
            <a:ext cx="6645498" cy="5020389"/>
          </a:xfrm>
        </p:spPr>
        <p:txBody>
          <a:bodyPr>
            <a:noAutofit/>
          </a:bodyPr>
          <a:lstStyle/>
          <a:p>
            <a:pPr marL="0" indent="0" algn="just">
              <a:buNone/>
            </a:pPr>
            <a:r>
              <a:rPr lang="es-MX" altLang="es-MX" sz="2400" dirty="0"/>
              <a:t>Este preámbulo servía para anuncia su proyecto de crear un partido político unificador, un gran partido revolucionario que permitiera “pasar de un sistemas más o menos velado de gobierno de caudillos”, a un régimen de instituciones más franco.</a:t>
            </a:r>
          </a:p>
          <a:p>
            <a:pPr marL="0" indent="0" algn="just">
              <a:buNone/>
            </a:pPr>
            <a:r>
              <a:rPr lang="es-MX" altLang="es-MX" sz="2400" dirty="0" smtClean="0"/>
              <a:t>El </a:t>
            </a:r>
            <a:r>
              <a:rPr lang="es-MX" altLang="es-MX" sz="2400" dirty="0"/>
              <a:t>4 de marzo de 1929 nació el nuevo partido político. El Partido Nacional Revolucionario (PNR) buscaba aglutinar a todos los miembros de la llamada familia revolucionaria – </a:t>
            </a:r>
            <a:r>
              <a:rPr lang="es-MX" altLang="es-MX" sz="2400" i="1" dirty="0"/>
              <a:t>ya fueran disidentes individuales o pertenecientes a partidos políticos</a:t>
            </a:r>
            <a:r>
              <a:rPr lang="es-MX" altLang="es-MX" sz="2400" dirty="0"/>
              <a:t> – en una sola organización con carácter nacional.</a:t>
            </a:r>
          </a:p>
        </p:txBody>
      </p:sp>
      <p:pic>
        <p:nvPicPr>
          <p:cNvPr id="11266" name="Picture 2" descr="http://upload.wikimedia.org/wikipedia/commons/thumb/4/49/Plutarco_El%C3%ADas_Calles.jpg/220px-Plutarco_El%C3%ADas_Calle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69" y="3271545"/>
            <a:ext cx="2095500" cy="3000376"/>
          </a:xfrm>
          <a:prstGeom prst="rect">
            <a:avLst/>
          </a:prstGeom>
          <a:noFill/>
          <a:extLst>
            <a:ext uri="{909E8E84-426E-40DD-AFC4-6F175D3DCCD1}">
              <a14:hiddenFill xmlns:a14="http://schemas.microsoft.com/office/drawing/2010/main">
                <a:solidFill>
                  <a:srgbClr val="FFFFFF"/>
                </a:solidFill>
              </a14:hiddenFill>
            </a:ext>
          </a:extLst>
        </p:spPr>
      </p:pic>
      <p:pic>
        <p:nvPicPr>
          <p:cNvPr id="11268" name="Picture 4" descr="http://3.bp.blogspot.com/-8ZM3WjjteSo/TZpE0NDSqmI/AAAAAAAAAKE/mA1LI2R1a9w/s1600/PN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99812" y="1090319"/>
            <a:ext cx="2181226" cy="2181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31390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sz="half" idx="1"/>
          </p:nvPr>
        </p:nvSpPr>
        <p:spPr>
          <a:xfrm>
            <a:off x="695459" y="1678546"/>
            <a:ext cx="4813479" cy="3977640"/>
          </a:xfrm>
        </p:spPr>
        <p:txBody>
          <a:bodyPr>
            <a:normAutofit fontScale="92500" lnSpcReduction="20000"/>
          </a:bodyPr>
          <a:lstStyle/>
          <a:p>
            <a:pPr algn="just"/>
            <a:r>
              <a:rPr lang="es-MX" dirty="0" smtClean="0"/>
              <a:t>La </a:t>
            </a:r>
            <a:r>
              <a:rPr lang="es-MX" dirty="0"/>
              <a:t>transmisión del poder </a:t>
            </a:r>
            <a:r>
              <a:rPr lang="es-MX" dirty="0" smtClean="0"/>
              <a:t>evitaba el </a:t>
            </a:r>
            <a:r>
              <a:rPr lang="es-MX" dirty="0"/>
              <a:t>riesgo para México </a:t>
            </a:r>
            <a:r>
              <a:rPr lang="es-MX" dirty="0" smtClean="0"/>
              <a:t> que se </a:t>
            </a:r>
            <a:r>
              <a:rPr lang="es-MX" dirty="0"/>
              <a:t>encontrara al borde de la guerra civil, cada vez que terminaba un periodo presidencial</a:t>
            </a:r>
            <a:r>
              <a:rPr lang="es-MX" dirty="0" smtClean="0"/>
              <a:t>.</a:t>
            </a:r>
          </a:p>
          <a:p>
            <a:pPr algn="just"/>
            <a:r>
              <a:rPr lang="es-MX" dirty="0"/>
              <a:t>La declaración de principios señalaba que el PNR se comprometía a luchar </a:t>
            </a:r>
            <a:r>
              <a:rPr lang="es-MX" dirty="0" smtClean="0"/>
              <a:t>por:</a:t>
            </a:r>
            <a:endParaRPr lang="es-MX" dirty="0"/>
          </a:p>
        </p:txBody>
      </p:sp>
      <p:sp>
        <p:nvSpPr>
          <p:cNvPr id="6" name="Marcador de contenido 5"/>
          <p:cNvSpPr>
            <a:spLocks noGrp="1"/>
          </p:cNvSpPr>
          <p:nvPr>
            <p:ph sz="half" idx="2"/>
          </p:nvPr>
        </p:nvSpPr>
        <p:spPr>
          <a:xfrm>
            <a:off x="6172200" y="914400"/>
            <a:ext cx="5096814" cy="3977640"/>
          </a:xfrm>
        </p:spPr>
        <p:txBody>
          <a:bodyPr>
            <a:normAutofit fontScale="92500" lnSpcReduction="20000"/>
          </a:bodyPr>
          <a:lstStyle/>
          <a:p>
            <a:pPr marL="0" indent="0" algn="just">
              <a:buNone/>
            </a:pPr>
            <a:r>
              <a:rPr lang="es-MX" dirty="0" smtClean="0"/>
              <a:t>“la </a:t>
            </a:r>
            <a:r>
              <a:rPr lang="es-MX" dirty="0"/>
              <a:t>libertad del sufragio y el triunfo de las mayorías en los </a:t>
            </a:r>
            <a:r>
              <a:rPr lang="es-MX" dirty="0" smtClean="0"/>
              <a:t>comicios”</a:t>
            </a:r>
          </a:p>
          <a:p>
            <a:pPr marL="0" indent="0" algn="just">
              <a:buNone/>
            </a:pPr>
            <a:r>
              <a:rPr lang="es-MX" dirty="0" smtClean="0"/>
              <a:t>Pleno cumplimiento </a:t>
            </a:r>
            <a:r>
              <a:rPr lang="es-MX" dirty="0"/>
              <a:t>de los artículos 27 y 123 de la constitución, </a:t>
            </a:r>
            <a:r>
              <a:rPr lang="es-MX" dirty="0" smtClean="0"/>
              <a:t>ya que </a:t>
            </a:r>
            <a:r>
              <a:rPr lang="es-MX" dirty="0"/>
              <a:t>los obreros y campesinos eran “ el factor social más importante de la colectividad mexicana</a:t>
            </a:r>
            <a:r>
              <a:rPr lang="es-MX" dirty="0" smtClean="0"/>
              <a:t>”</a:t>
            </a:r>
          </a:p>
          <a:p>
            <a:pPr marL="0" indent="0" algn="just">
              <a:buNone/>
            </a:pPr>
            <a:r>
              <a:rPr lang="es-MX" dirty="0" smtClean="0"/>
              <a:t>También establecía </a:t>
            </a:r>
            <a:r>
              <a:rPr lang="es-MX" dirty="0"/>
              <a:t>como fundamental la “lucha de clases” y el cumplimiento de las leyes como “ garantía de los derechos del proletariado</a:t>
            </a:r>
            <a:r>
              <a:rPr lang="es-MX" dirty="0" smtClean="0"/>
              <a:t>”.</a:t>
            </a:r>
            <a:endParaRPr lang="es-MX" dirty="0"/>
          </a:p>
        </p:txBody>
      </p:sp>
      <p:sp>
        <p:nvSpPr>
          <p:cNvPr id="7" name="Abrir llave 6"/>
          <p:cNvSpPr/>
          <p:nvPr/>
        </p:nvSpPr>
        <p:spPr>
          <a:xfrm>
            <a:off x="5791200" y="457200"/>
            <a:ext cx="304800" cy="4572000"/>
          </a:xfrm>
          <a:prstGeom prst="leftBrace">
            <a:avLst/>
          </a:prstGeom>
          <a:ln w="57150"/>
        </p:spPr>
        <p:style>
          <a:lnRef idx="2">
            <a:schemeClr val="dk1"/>
          </a:lnRef>
          <a:fillRef idx="0">
            <a:schemeClr val="dk1"/>
          </a:fillRef>
          <a:effectRef idx="1">
            <a:schemeClr val="dk1"/>
          </a:effectRef>
          <a:fontRef idx="minor">
            <a:schemeClr val="tx1"/>
          </a:fontRef>
        </p:style>
        <p:txBody>
          <a:bodyPr rtlCol="0" anchor="ctr"/>
          <a:lstStyle/>
          <a:p>
            <a:pPr algn="ctr"/>
            <a:endParaRPr lang="es-MX"/>
          </a:p>
        </p:txBody>
      </p:sp>
    </p:spTree>
    <p:extLst>
      <p:ext uri="{BB962C8B-B14F-4D97-AF65-F5344CB8AC3E}">
        <p14:creationId xmlns:p14="http://schemas.microsoft.com/office/powerpoint/2010/main" val="167906690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Título"/>
          <p:cNvSpPr>
            <a:spLocks noGrp="1"/>
          </p:cNvSpPr>
          <p:nvPr>
            <p:ph type="title"/>
          </p:nvPr>
        </p:nvSpPr>
        <p:spPr>
          <a:xfrm>
            <a:off x="3889420" y="365127"/>
            <a:ext cx="7464380" cy="1325563"/>
          </a:xfrm>
        </p:spPr>
        <p:txBody>
          <a:bodyPr>
            <a:normAutofit/>
          </a:bodyPr>
          <a:lstStyle/>
          <a:p>
            <a:r>
              <a:rPr lang="es-MX" altLang="es-MX" sz="3600" b="1" dirty="0"/>
              <a:t>Partido de la Revolución Mexicana </a:t>
            </a:r>
          </a:p>
        </p:txBody>
      </p:sp>
      <p:sp>
        <p:nvSpPr>
          <p:cNvPr id="75779" name="2 Marcador de contenido"/>
          <p:cNvSpPr>
            <a:spLocks noGrp="1"/>
          </p:cNvSpPr>
          <p:nvPr>
            <p:ph idx="1"/>
          </p:nvPr>
        </p:nvSpPr>
        <p:spPr>
          <a:xfrm>
            <a:off x="838200" y="2095650"/>
            <a:ext cx="6262352" cy="3918784"/>
          </a:xfrm>
        </p:spPr>
        <p:txBody>
          <a:bodyPr>
            <a:normAutofit/>
          </a:bodyPr>
          <a:lstStyle/>
          <a:p>
            <a:pPr marL="0" indent="0" algn="just">
              <a:buNone/>
            </a:pPr>
            <a:r>
              <a:rPr lang="es-MX" altLang="es-MX" dirty="0"/>
              <a:t>La transformación del PRN en Partido de la Revolución Mexicana (PRM), formalizaba en marzo en </a:t>
            </a:r>
            <a:r>
              <a:rPr lang="es-MX" altLang="es-MX" b="1" dirty="0"/>
              <a:t>1938</a:t>
            </a:r>
            <a:r>
              <a:rPr lang="es-MX" altLang="es-MX" dirty="0"/>
              <a:t>, se origino años atrás debido a la presión de un movimiento de obreros y campesinos, encabezado originalmente por lideres y organizaciones político-militares de base campesina.</a:t>
            </a:r>
          </a:p>
        </p:txBody>
      </p:sp>
      <p:pic>
        <p:nvPicPr>
          <p:cNvPr id="12290" name="Picture 2" descr="http://email.priveracruz.org.mx/Resources/historia/prm.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22060" y="1969394"/>
            <a:ext cx="3422270" cy="33924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02076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1 Título"/>
          <p:cNvSpPr>
            <a:spLocks noGrp="1"/>
          </p:cNvSpPr>
          <p:nvPr>
            <p:ph type="title"/>
          </p:nvPr>
        </p:nvSpPr>
        <p:spPr>
          <a:xfrm>
            <a:off x="4971245" y="190538"/>
            <a:ext cx="5982234" cy="1325563"/>
          </a:xfrm>
        </p:spPr>
        <p:txBody>
          <a:bodyPr>
            <a:normAutofit/>
          </a:bodyPr>
          <a:lstStyle/>
          <a:p>
            <a:r>
              <a:rPr lang="es-MX" altLang="es-MX" sz="3200" b="1" dirty="0"/>
              <a:t>Partido Revolucionario Institucional</a:t>
            </a:r>
          </a:p>
        </p:txBody>
      </p:sp>
      <p:sp>
        <p:nvSpPr>
          <p:cNvPr id="76803" name="2 Marcador de contenido"/>
          <p:cNvSpPr>
            <a:spLocks noGrp="1"/>
          </p:cNvSpPr>
          <p:nvPr>
            <p:ph idx="1"/>
          </p:nvPr>
        </p:nvSpPr>
        <p:spPr>
          <a:xfrm>
            <a:off x="437880" y="1516101"/>
            <a:ext cx="7727325" cy="4050792"/>
          </a:xfrm>
        </p:spPr>
        <p:txBody>
          <a:bodyPr>
            <a:noAutofit/>
          </a:bodyPr>
          <a:lstStyle/>
          <a:p>
            <a:pPr marL="0" indent="0" algn="just">
              <a:buNone/>
            </a:pPr>
            <a:r>
              <a:rPr lang="es-MX" altLang="es-MX" sz="2400" dirty="0"/>
              <a:t>La transformación del PRM en PRI siguió un largo proceso de acuerdo con la lógica del poder. </a:t>
            </a:r>
          </a:p>
          <a:p>
            <a:pPr marL="0" indent="0" algn="just">
              <a:buNone/>
            </a:pPr>
            <a:r>
              <a:rPr lang="es-MX" altLang="es-MX" sz="2400" dirty="0"/>
              <a:t>En el sexenio de Manuel Ávila Camacho, hubo un cambio de proyecto histórico, ideológico y estructural.</a:t>
            </a:r>
          </a:p>
          <a:p>
            <a:pPr marL="0" indent="0" algn="just">
              <a:buNone/>
            </a:pPr>
            <a:r>
              <a:rPr lang="es-MX" altLang="es-MX" sz="2400" dirty="0" smtClean="0"/>
              <a:t>18 de enero de 1846 instauración del Partido Revolucionario Institucional en </a:t>
            </a:r>
            <a:r>
              <a:rPr lang="es-MX" altLang="es-MX" sz="2400" dirty="0"/>
              <a:t>el gobierno de Manuel Ávila </a:t>
            </a:r>
            <a:r>
              <a:rPr lang="es-MX" altLang="es-MX" sz="2400" dirty="0" smtClean="0"/>
              <a:t>Camacho.</a:t>
            </a:r>
          </a:p>
          <a:p>
            <a:pPr marL="0" indent="0" algn="just">
              <a:buNone/>
            </a:pPr>
            <a:r>
              <a:rPr lang="es-MX" altLang="es-MX" sz="2400" dirty="0"/>
              <a:t>La Reforma de 1977, amparada por la Ley Federal de Organizaciones Políticas y Procesos Electorales (LFOPPE), planteó importantes modificaciones para institucionalizar a las fuerzas políticas opositoras, ofreciéndoles mayores posibilidades de representación en la Cámara de Diputados</a:t>
            </a:r>
            <a:r>
              <a:rPr lang="es-MX" altLang="es-MX" sz="2400" dirty="0" smtClean="0"/>
              <a:t>.</a:t>
            </a:r>
            <a:endParaRPr lang="es-MX" altLang="es-MX" sz="2400" dirty="0"/>
          </a:p>
        </p:txBody>
      </p:sp>
      <p:sp>
        <p:nvSpPr>
          <p:cNvPr id="2" name="AutoShape 2" descr="data:image/jpeg;base64,/9j/4AAQSkZJRgABAQAAAQABAAD/2wCEAAkGBhQSEBUUEBQUFRQQFBQVEBQUFBQUFBQUFBQVFBUXFRYYHCYeFxojGRQUHzAgIycpLC0sFR4xNTAqNSYrLCkBCQoKDgwOFw8PFCkYFBgpKSkpKSkpKSopKSkpKSkpKSkpKTIpKSkpKSkpKSkpKSkpKSkpKSkpKSkpKSkpKSkpKf/AABEIAMgAoAMBIgACEQEDEQH/xAAcAAAABwEBAAAAAAAAAAAAAAAAAQIDBQYHBAj/xABCEAABAwEFBQYDBQYDCQAAAAABAAIDEQQFEiExBkFRcZEHEyJhgbEjMqEUQlJi0SQzcsHh8EOS0hYlU2ODorLC8f/EABgBAQEBAQEAAAAAAAAAAAAAAAABAgME/8QAGxEBAQEBAQEBAQAAAAAAAAAAAAERMQISQSH/2gAMAwEAAhEDEQA/ANYRYkaSvO6FCRAyImhE4IB3iV3ibRYkDvepElrDRVzmtA1LnBo6kqpbQbeshJjgAkkFQ5xr3bDwqPmPkMvNZ3e1+y2h2KVxJ+7wZ5BujffJNMbKNorOD+/hz/5jP1XVFecb/kex/wDC5rvYrBBjcf65dUeNwFaZeevXiEXG/wDfou/WGWXa60wOo2V1BoHEuaebXVCveyXaALQ4R2gNa8jwvrRriNxr8p9aJ/UxeBOh36ajCFE0w93yp23MvyfxK1lVDbjRn8SlqxTLU/x1z6lP2Z1GOOdSFzWludU/D8h5KNIu7pD3pz0PmFcrM6jRru1NVSLu/euHmrdZn5U80pGmlJSiUkFaZKCIlCqIhEFVVXby+3QxCON2F82Krh92NuTqeZJA6q1UWW7fWsvtr2nSJsbB/lDz9XHoosRtyXBLanERDIZPccm0Ogrx8lZo+zR4NXFp4+auWy9ztgszGAZkYnni51Cf5D0UyY1cPpQ7JsGGkV06kH9F0WnYOIjeFc+7TD2J8p9Mn2h2IwCrKmoPMU91SLQXRGnXLP1W83rZqtJ30WP7WWShOWhyU1pI7GbfuhIZKS6He05lg0xR/wCnf5LXYZmvaHMIc14DmuGhB3heZ4nlrxz6LWeyu/i5rrM86AvirqB99vsfRyqNCw5Ko7aMyb/Ere4qqbYjwt/iWasU23N0S7OzwHknrziyCdu6zVjPJTWlYsLPju5hW6yxZKs2Fv7S7LerpY48kqReXFECg5yAWmSgUbimwUHOVC1m2112VvAHdN3TulGkdR9Vo9VUNrID9ssrx94hhPAh4I91KsXyziiex+SjprwZEB3jg2ppmUcF+wO+WRh5ELesY7Cud6ddahhruOnuqlfW2wY/u4Y3SP0y0rWmQGZS0kTVueMJ9Vle1UWIvopu27Q2tgxzQuDSDq0iihvtne1duK5/rpjP7STjNddequXZm4/b4qZA48v+m6oVTvWLDM8easfZ3IReEHm/3a4H3W6w3J2iq+1zfCOY91aaKu7Vs8I5j3CxWoqd7ZNH97k9dObDTgk343wD+9yduEeArLStWOOtqIHH9VeIYKBVS6Yq24jn7q+NhVoljIlsemC1G0rTB8FLommOTwQJKgNsYT3DZB/gyMceVaV9lYKKOvWUUETmOe20VjxAjwVaczXkg4r9gZR0szXSDwiNjK1cXDID1JzUFFck7paMszImgA17yR1QRUDHi13aZHkr7YI/hsxahrQeYABXbgCvyai3VZZ6fhbpXgM1AXDdQkxOxYdahhLXkkb3jd5BWO8R8J3I+yr2ylsGLCCK0OXqs3qzjjZsnaYz++Mja+JjySHCprqTQ0XHbNme7DiKZ504VWgvFN390UBf7/CUsJWM35d7jOAATjIA56KbuS7jZZWSjxSMNWt+7pv45J22mkgPA1+qk4KkNLgKtDqUzxF4OEnzS1caVYrQJI2vGj2hw8qgZKF2rHgHMKVuqzmOCNh1awA89T9So3aofDHNX1xmdVe/mfDBTlwD4ZRX8fgjkj2b/dlYbR1yw/tzvVX8RqkXIf293JX9oWolMOeiYUTgjYiFtK6WPyXOHJ2NEOpt7ap3ckkKh2y6Lol0yXLBr9U+6RaZQl8X0WWckxvBIIpStDmM8Naf1VIuy1y4wGto4OxMcK1B/MT/AHmtHntIbm5zW8ammShp7yhL6iRtTvJAB5VWK3FiDqtBOpAqBpWmdPKqrO0Zo0qYgtNRrUU1BqFX9qJ/DRLSKJbDmeasGzTBLPGDmAWuIIp8ja0yyp+qrtpZmrVsAcc1HU+DGcFNfEcOfoUVf6qD2q/deoU2oLakfC9Qr64zOq7fTPgeiTsyPhlHfQP2f0C59lZvCQsNhcjKXg4eRV/aqBdMgF4nzqFoLQtRmuN2h5FGEh7skYO9QAHNPwlcoXVArB0BAFFVEqhWKhH1S5QXDIkfVMnRNRWsA0OqaYU2wtFfCHEmpc/xE9dOQTNpsgcKOa0jcMLaeykmOBFUxPIAClEa0tjZQAAcBkFVL8twc4jzXbft70yBVWlcTmc6rLRi1vzyVi7PX0tLvOJ30cxVl0ZJ5q33fdz7FZJLW7D3gaMLXVAwYhWtMwXZU4ZcVoq9gKG2qPwap64b+jtUIkjI4PZXNjhuPTI71zbVn9ndyS8ZnVdvaYGz+gUZs3JqjvGf9nC5tnH/ADLDZ+7Hf7xHqtHY/JZfd01LeM9Sf5rSGyZLUZplz0ppyTZH0TrFFLbonokynYlYh4IFyKqFFUHRRd8MpRwyI15bypYKqbS7StE8dmjGJ73tE2/ADo3zdx4BKpuW+5G1pnSnl5UXBNtFKciCKrpls54Lkks9TRc9acLiSanOqRIyoyUvZ7sc4gAEk6BWu49lmx0fKAX1qG6hvPiVqS1LUVspsjQiaccDGwiuf4neXAeqg+17aQNa2yxnMkST+nyNPXF/lV82nv1tks7pHUJ0jb+J50HIanyC86X1eDppXve7E57iXE7yTUrox13bNbVSWSYPjNRo9p+V7a6O/Va3NfcdssXexHIjxNJ8THDVrh7HesEon4LY9h8DnN8wSDyyOilitNvFnwAoy4pKEquM2smwYJMMjRoSKOHqNeikbkveMuzcG13Oy+uizi67opv21p5+60aO1igzFTRZbJN+1MI99c1fGWqjRTgpVWEDI8inB+qbAy9CnQP5ohQS40gJyNWB1KRBRO0u0LLHAZHULnZRs/E7/TxKqGtqtp2WSIkkd44Hum7yfxH8oPVZfsdbg+8oHyv/AMdrnOO81qSfVQF8Xy+eR0kji5zjUk/QDgPJFcTviE8Af5Kj0RtFd8bI3SlzY8Iq7EQGnkeJ+qy//aNnfANJLS4YjhzA30BpVc+020s08UDX5tia4E8XGmEu88IArzVagDsQpqfUlLIsejbosEQja6HNrwHB4+8CAQu8xgKr9ntnnis2CdpA+eKurQ7MtI3Z1NPzKP7TdrhBEYIz45W1lI1Yw7ubvavFdJZmufao/aftWLRNhjPwoatZ+Y18TuRyp5AcVnMpzXVbLQXH1XKQstG0kpzCkOQGEdUaIoHrPanNILTQhXC6duhQNnZwAczfzbu9FSUbDmOY91LJV16NP6pwfqmyUi1WxkbC+Rwa0Vq4nILmroQEoaCXEADUk0A5ncqbefadZ42nusUj9Giha3mXHOnos6vza6e0uJkeabmA0YPT9VcGl7R9psMFWWekr8xir8Np/wDbkMllt97Qy2l+OZ5cdBXRo4NGgCinSEpJK3iDcVL7PWMuxOoaUpzOvt7qJaNFrmx2zMccEL3MfK6ZrZGhocGNOMjxkA1ILWZZ6Go0So6Ln2ZOAtmjqJAGlpyIGIgniD4XEei69nthRBb3Of4444y+FxpXGXBoDm/ibn5ZgqwwWyR376GgO8FzXNOtSCM61PVI2ivdlkhMzjkTRtKVe41dQV0GvLP1ytdm1u1LLDBXIyuB7pp+rnflB6mgWA33fDpXuc9xcXElxOZJNKlO3/tLLapHPldic7oANABuA/qoJz1tBuciqk1RhAHBFRBxRBAookEEBI2HMcwklyNmo5hB6Lqss7TL/L7R3LT4IMiNxecz0GS0+WUNa5x0a1xPIAlef7ytRkkc91ayOLjzcSf0XPy1XMXpJQQXRkaMJISggei+YcwvReyGd32cbhEB4q0qC7Qa+q84NdQj0W8dndsElgYBX4bnNdzrib9HjopRY7xtzI8pKCtCTiDRTRzg7gBmarENtNpftE2FhIhjxCJpFPCXVxGu86+WQ3K79p+0rY4fssZq99DN+VuRDQeLqAnyA4rIZH1PNJFILkSCAKqAQkkoyeCMBAAERKUGod2gSCjTrbMeB6Jt7aIGnpUZzHMJDkqPdzHuhW/3zKG2aZx3RSf+JH81gU2q2ftBtBZYJaffcxh5E1PssWec1jytJQRIwtoARoIBAe8LZuznaGzwWB73uoYR42V+d1Tho38RxAf/ABYw8roinIbqeVcq8eaCRv69nWid8jzVz3Fx4ZnQeVMvQKKJQxJKBVUk5oga8ktAAE7HCSU21Xq4rwuyKzt76GaacisgxiOJpJOTaOqaCmdM0EO3Y+f7O20GN3cu0eKEDxFudD4cwRmrTd/Zc+SwtmFe9ecTYjQVjyAIJOTjm4A7ua6T2n2eOAwQ2Qd1RzcEkpe0h5JcCMOYzOVVyz9sc9AGMhYAA1oDXOoBkKYjuQXPZ/s1ggYPtDGzSuHiBFY2Dg0bz+bpRY/trdIs1slhGjHnDxwmjm186Gnou+8+0e1zVxTyUI0a4sb0ZTJVO1WoucSd6BhxTjDmPRMp5hzHMINb7UZ6WJrd75W/9ocT/JZCVova3bPHDH+Frnnm44fYHqs5Kz54tBBGgtINBBBAHpQ+XyrQ9KpL0TTkgW5ybrVESlMCBxqFUKoqoFNKIvRVRFAZeiLkSCAiUkpRSCgJOs1HomU7HqOYQW7tMtBfb3j/AIYYwegqfqSqjhPA9CiQUnArAeB6FDCeB6FBBUHhPA9CiwHgehQQQAtPA9CiwngehRIIFCM8D0KXgPA9CgggGA8D0KLCeB6FBBAMJ4HoUWE8D0KCCABp4HoUWE8D0KCCAi08D0KSWHgehQQQJLDwPQpxjDlkdRuQQQr/2Q=="/>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3318" name="Picture 6" descr="http://galeon.hispavista.com/cronologiademexico/img/avil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3208" y="1516101"/>
            <a:ext cx="2700271" cy="41207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4790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4876755" y="266084"/>
            <a:ext cx="6675594" cy="1325563"/>
          </a:xfrm>
        </p:spPr>
        <p:txBody>
          <a:bodyPr/>
          <a:lstStyle/>
          <a:p>
            <a:pPr eaLnBrk="1" hangingPunct="1"/>
            <a:r>
              <a:rPr lang="es-MX" altLang="es-MX" sz="2800" b="1" dirty="0" smtClean="0"/>
              <a:t>ORIGEN Y DESARROLLO DEL ESTADO-NACIÓN MODERNO</a:t>
            </a:r>
            <a:endParaRPr lang="es-MX" altLang="es-MX" sz="2800" b="1" dirty="0"/>
          </a:p>
        </p:txBody>
      </p:sp>
      <p:sp>
        <p:nvSpPr>
          <p:cNvPr id="6147" name="2 Marcador de contenido"/>
          <p:cNvSpPr>
            <a:spLocks noGrp="1"/>
          </p:cNvSpPr>
          <p:nvPr>
            <p:ph idx="1"/>
          </p:nvPr>
        </p:nvSpPr>
        <p:spPr>
          <a:xfrm>
            <a:off x="426076" y="1690690"/>
            <a:ext cx="4450679" cy="4351338"/>
          </a:xfrm>
        </p:spPr>
        <p:txBody>
          <a:bodyPr>
            <a:noAutofit/>
          </a:bodyPr>
          <a:lstStyle/>
          <a:p>
            <a:pPr marL="0" indent="0" algn="just" eaLnBrk="1" hangingPunct="1">
              <a:buNone/>
            </a:pPr>
            <a:r>
              <a:rPr lang="es-MX" altLang="es-MX" dirty="0">
                <a:cs typeface="Times New Roman" panose="02020603050405020304" pitchFamily="18" charset="0"/>
              </a:rPr>
              <a:t>La unidad política que hoy se conoce como </a:t>
            </a:r>
            <a:r>
              <a:rPr lang="es-MX" altLang="es-MX" b="1" i="1" dirty="0">
                <a:cs typeface="Times New Roman" panose="02020603050405020304" pitchFamily="18" charset="0"/>
              </a:rPr>
              <a:t>Estado-nación</a:t>
            </a:r>
            <a:r>
              <a:rPr lang="es-MX" altLang="es-MX" i="1" dirty="0">
                <a:cs typeface="Times New Roman" panose="02020603050405020304" pitchFamily="18" charset="0"/>
              </a:rPr>
              <a:t> moderno </a:t>
            </a:r>
            <a:r>
              <a:rPr lang="es-MX" altLang="es-MX" dirty="0">
                <a:cs typeface="Times New Roman" panose="02020603050405020304" pitchFamily="18" charset="0"/>
              </a:rPr>
              <a:t>tuvo su origen en la Europa de finales del siglo XV, como resultado de la decadencia de las instituciones medievales en que se había sostenido el orden feudal: l</a:t>
            </a:r>
            <a:r>
              <a:rPr lang="es-MX" altLang="es-MX" dirty="0" smtClean="0">
                <a:cs typeface="Times New Roman" panose="02020603050405020304" pitchFamily="18" charset="0"/>
              </a:rPr>
              <a:t>a </a:t>
            </a:r>
            <a:r>
              <a:rPr lang="es-MX" altLang="es-MX" dirty="0">
                <a:cs typeface="Times New Roman" panose="02020603050405020304" pitchFamily="18" charset="0"/>
              </a:rPr>
              <a:t>nobleza y el clero. </a:t>
            </a:r>
          </a:p>
        </p:txBody>
      </p:sp>
      <p:pic>
        <p:nvPicPr>
          <p:cNvPr id="1026" name="Picture 2" descr="https://belengandia.files.wordpress.com/2014/02/b0907-piramidefeuda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5075304" y="1591647"/>
            <a:ext cx="6477045" cy="48577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093773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MX" dirty="0" smtClean="0"/>
              <a:t>Investigar:</a:t>
            </a:r>
          </a:p>
          <a:p>
            <a:r>
              <a:rPr lang="es-MX" dirty="0" smtClean="0"/>
              <a:t>Cuantos partidos existen en México</a:t>
            </a:r>
          </a:p>
          <a:p>
            <a:r>
              <a:rPr lang="es-MX" dirty="0" smtClean="0"/>
              <a:t>Crear una tabla en donde se observen los siguientes criterios:</a:t>
            </a:r>
          </a:p>
          <a:p>
            <a:endParaRPr lang="es-MX" dirty="0"/>
          </a:p>
        </p:txBody>
      </p:sp>
      <p:graphicFrame>
        <p:nvGraphicFramePr>
          <p:cNvPr id="4" name="Tabla 3"/>
          <p:cNvGraphicFramePr>
            <a:graphicFrameLocks noGrp="1"/>
          </p:cNvGraphicFramePr>
          <p:nvPr>
            <p:extLst/>
          </p:nvPr>
        </p:nvGraphicFramePr>
        <p:xfrm>
          <a:off x="2286000" y="3657600"/>
          <a:ext cx="6934200" cy="640080"/>
        </p:xfrm>
        <a:graphic>
          <a:graphicData uri="http://schemas.openxmlformats.org/drawingml/2006/table">
            <a:tbl>
              <a:tblPr firstRow="1" bandRow="1">
                <a:tableStyleId>{5C22544A-7EE6-4342-B048-85BDC9FD1C3A}</a:tableStyleId>
              </a:tblPr>
              <a:tblGrid>
                <a:gridCol w="1733550"/>
                <a:gridCol w="1733550"/>
                <a:gridCol w="1733550"/>
                <a:gridCol w="1733550"/>
              </a:tblGrid>
              <a:tr h="370840">
                <a:tc>
                  <a:txBody>
                    <a:bodyPr/>
                    <a:lstStyle/>
                    <a:p>
                      <a:r>
                        <a:rPr lang="es-MX" dirty="0" smtClean="0"/>
                        <a:t>NOMBRE</a:t>
                      </a:r>
                      <a:endParaRPr lang="es-MX" dirty="0"/>
                    </a:p>
                  </a:txBody>
                  <a:tcPr/>
                </a:tc>
                <a:tc>
                  <a:txBody>
                    <a:bodyPr/>
                    <a:lstStyle/>
                    <a:p>
                      <a:r>
                        <a:rPr lang="es-MX" dirty="0" smtClean="0"/>
                        <a:t>FECHA DE CREACIÓN</a:t>
                      </a:r>
                      <a:endParaRPr lang="es-MX" dirty="0"/>
                    </a:p>
                  </a:txBody>
                  <a:tcPr/>
                </a:tc>
                <a:tc>
                  <a:txBody>
                    <a:bodyPr/>
                    <a:lstStyle/>
                    <a:p>
                      <a:r>
                        <a:rPr lang="es-MX" dirty="0" smtClean="0"/>
                        <a:t>CREADOR</a:t>
                      </a:r>
                      <a:endParaRPr lang="es-MX" dirty="0"/>
                    </a:p>
                  </a:txBody>
                  <a:tcPr/>
                </a:tc>
                <a:tc>
                  <a:txBody>
                    <a:bodyPr/>
                    <a:lstStyle/>
                    <a:p>
                      <a:r>
                        <a:rPr lang="es-MX" dirty="0" smtClean="0"/>
                        <a:t>TENDENCIA</a:t>
                      </a:r>
                      <a:endParaRPr lang="es-MX" dirty="0"/>
                    </a:p>
                  </a:txBody>
                  <a:tcPr/>
                </a:tc>
              </a:tr>
            </a:tbl>
          </a:graphicData>
        </a:graphic>
      </p:graphicFrame>
    </p:spTree>
    <p:extLst>
      <p:ext uri="{BB962C8B-B14F-4D97-AF65-F5344CB8AC3E}">
        <p14:creationId xmlns:p14="http://schemas.microsoft.com/office/powerpoint/2010/main" val="6727319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1849" y="3396871"/>
            <a:ext cx="10515600" cy="2852737"/>
          </a:xfrm>
        </p:spPr>
        <p:txBody>
          <a:bodyPr/>
          <a:lstStyle/>
          <a:p>
            <a:pPr algn="ctr"/>
            <a:r>
              <a:rPr lang="es-MX" b="1" dirty="0" smtClean="0"/>
              <a:t>LOS PARTIDOS POLÍTICOS EN MÉXICO</a:t>
            </a:r>
            <a:endParaRPr lang="es-MX" b="1" dirty="0"/>
          </a:p>
        </p:txBody>
      </p:sp>
      <p:pic>
        <p:nvPicPr>
          <p:cNvPr id="1026" name="Picture 2" descr="http://www.monografias.com/trabajos94/partidos-politicos-mexicanos-ife-tribunal-electoral-y-juridico-y-elecciones-presidenciales/image00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7235" y="171592"/>
            <a:ext cx="4064828" cy="4263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3018773"/>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p:txBody>
          <a:bodyPr/>
          <a:lstStyle/>
          <a:p>
            <a:r>
              <a:rPr lang="es-MX" b="1" dirty="0" smtClean="0"/>
              <a:t>PARTIDO ACCIÓN NACIONAL</a:t>
            </a:r>
            <a:endParaRPr lang="es-MX" b="1" dirty="0"/>
          </a:p>
        </p:txBody>
      </p:sp>
      <p:sp>
        <p:nvSpPr>
          <p:cNvPr id="5" name="Marcador de contenido 4"/>
          <p:cNvSpPr>
            <a:spLocks noGrp="1"/>
          </p:cNvSpPr>
          <p:nvPr>
            <p:ph idx="1"/>
          </p:nvPr>
        </p:nvSpPr>
        <p:spPr>
          <a:xfrm>
            <a:off x="656823" y="1825625"/>
            <a:ext cx="7366715" cy="3789564"/>
          </a:xfrm>
        </p:spPr>
        <p:txBody>
          <a:bodyPr>
            <a:normAutofit/>
          </a:bodyPr>
          <a:lstStyle/>
          <a:p>
            <a:pPr marL="0" indent="0" algn="just">
              <a:buNone/>
            </a:pPr>
            <a:r>
              <a:rPr lang="es-MX" dirty="0"/>
              <a:t>Manuel Gómez </a:t>
            </a:r>
            <a:r>
              <a:rPr lang="es-MX" dirty="0" smtClean="0"/>
              <a:t>Morín, </a:t>
            </a:r>
            <a:r>
              <a:rPr lang="es-MX" dirty="0"/>
              <a:t>junto con un grupo de </a:t>
            </a:r>
            <a:r>
              <a:rPr lang="es-MX" dirty="0" smtClean="0"/>
              <a:t>semejantes, </a:t>
            </a:r>
            <a:r>
              <a:rPr lang="es-MX" dirty="0"/>
              <a:t>funda en </a:t>
            </a:r>
            <a:r>
              <a:rPr lang="es-MX" dirty="0" smtClean="0"/>
              <a:t>enero de </a:t>
            </a:r>
            <a:r>
              <a:rPr lang="es-MX" dirty="0"/>
              <a:t>1939 el Partido Acción </a:t>
            </a:r>
            <a:r>
              <a:rPr lang="es-MX" dirty="0" smtClean="0"/>
              <a:t>Nacional.</a:t>
            </a:r>
          </a:p>
          <a:p>
            <a:pPr marL="0" indent="0" algn="just">
              <a:buNone/>
            </a:pPr>
            <a:r>
              <a:rPr lang="es-MX" dirty="0"/>
              <a:t>Uno de sus primeros objetivos fue formular para México una doctrina congruente y concreta, postulada como norma y guía  para alcanzar sus metas. </a:t>
            </a:r>
            <a:r>
              <a:rPr lang="es-MX" dirty="0" smtClean="0"/>
              <a:t>“una </a:t>
            </a:r>
            <a:r>
              <a:rPr lang="es-MX" dirty="0"/>
              <a:t>acción permanente que, basada en una actitud espiritual dinámica, hiciera valer en la vida pública la convivencia del hombre </a:t>
            </a:r>
            <a:r>
              <a:rPr lang="es-MX" dirty="0" smtClean="0"/>
              <a:t>integral</a:t>
            </a:r>
            <a:r>
              <a:rPr lang="es-MX" dirty="0"/>
              <a:t>.</a:t>
            </a:r>
            <a:endParaRPr lang="es-MX" dirty="0" smtClean="0"/>
          </a:p>
        </p:txBody>
      </p:sp>
      <p:sp>
        <p:nvSpPr>
          <p:cNvPr id="2" name="AutoShape 4" descr="data:image/jpeg;base64,/9j/4AAQSkZJRgABAQAAAQABAAD/2wCEAAkGBxQSEhQUERQVFhUUGBUYFxcVFBcXGhgXGBgYFhUbFhccHCggGB0lGxQVITEhJikrLi4uGB8zODMsNygtLisBCgoKDg0OGxAQGywkICU0LDQvLCw0LCwsLCwsLCwsLCwsLCwsLCwsLCwsLCwsLCwsLCwsLCwsLCwsLCwsLCwsLP/AABEIAOEA4AMBIgACEQEDEQH/xAAcAAACAgMBAQAAAAAAAAAAAAAABwYIAwQFAgH/xABQEAABAgMEBgQHDQUHAgcAAAABAgMABBEHEiExBQYTQVFxYXKBkRQiMpKhsbIjMzQ1QlJTYnOCorPRF1TCw9IkQ0Rjg8HwdOMVFiWTlKTh/8QAGgEAAgMBAQAAAAAAAAAAAAAABAUAAgMBBv/EAC8RAAICAgECBAUEAgMBAAAAAAABAgMEESESMTIzUXEFE0FhgRSRsfAiI0LR8aH/2gAMAwEAAhEDEQA/AO5aXaC406qVk1XFIptXaAmpFbiK1pgRU9kK13SDyjVTzqjxU4snvJj5pJwqedUc1OOE8yokxrw+oohCC4Et10pyM3hbn0i/PV+sHhbn0i/PV+sYYI26I+hjtmbwtz6Rfnq/WDwtz6Rfnq/WMMEToXoTbM3hbn0i/PV+sHhbn0i/PV+sYY8qVTE4DpidMfQ7tmx4W59Ivz1frB4Y59Ivz1frEm1es8nZqii3sWz8t3AnPJvyjlvAzhkaFsqk2aKevvq+ubqOxCf9yYFsyaYcd/YIrxrJfYSTMy6tQQhbilqySlSio78AMTEl0fqZpR7yWnkj/NWW/Qo19EP2Tk22k3WkIQkUFEJCRgKDAdEZ4ElnP/jFIKjhr/kxJMWYaTVS880n/XdJHcinpjot2TzXyp4Dklw/xCGw++lAqtSUjiogDvMcx3WmSSaKm5YEbi+2P4oz/VXS7fwafp6l/wCi6csnmt08DzS4P4zHPesv0mK0eaVSuT7oJ4YFFPTDVb1pklGiZuWJ6H2/6o6bEwlYqhSVDikgjvET9Vcu/wDBP09T7fyV/wBIal6UZFVNOrH+U5tPQk19ERuYfdbWUOKdQsZpUpaVDmDiItRGGalUOJuuIStPBaQocMjF4ZzXiimZyw19Gyrfhjn0i/PV+sHhjn0i/PV+sO/TVlck9i1fl1Uw2ZqjtQqvoIhcaw2czsrVSUbdsUN9rMcatnxu6sGV5VM+O3uC2Y1kPuRfwtz6Rfnq/WDwtz6Rfnq/WMFY+wV0xB9szeFufSL89X6weFufSL89X6xhgidC9Dm2ZvC3PpF+er9YPC3PpF+er9YwwROhehNs2G9IPJNUvOpPFLiwe8GGdZraE4t1MrOqKy4QGnTSt7HxXKUrWmCs64GtYVMfUPFBC0mikEKSeCkm8D3gRjfjxsjrXJtVdKEjLO++OddftGMMZpz3xzrr9oxhjavwoyl3CCCCLFQgj4TDB1Bs4VNBL83VEuoVS2KhboORJ+QjfxPQMTlbdGqO5GtdUrHpEZ1Y1VmZ9dJdIuA0W6o0QjormpXQO2mcOjVSz+VkglRSHnhm64kGh/y0nBHMY8TEolZZDSEobSlCEiiUpAAA4ADKI5rdr1LSAuqO0e3NIIqOBWfkD09BhTbkWXvpX7DOFNdS2/3JQTES0/aLJStU7TbOD5DNF0PBSq3UnoJrCh1m13m50kLWW2jk02aJyp4xzXmc8OiI1G9WA+82Y2Zv0ghi6XtdmnKiXabZGIqol1fMHxUp5EGIjpDWecfNXZl1XQFlA81FB6I0JCRdfVcYbW6qlSltJUQOJAyETCQsrn3KFYaaBpXaOVIBzwQFYjgSIJ6cen0B93W+pBdmMTQVOeGfOPUNmTsZxBenKjeltm6exSln2Y6yLIZKmLkwTxvoH8EcedUux39Ja+4kI8ltJxIHcIeK7IZKmDkwDxvoPouRypyxkE1anCkcHGQo+cFpp3RFm0vuR4lq7C6kNZZtg1ZmXk4U8sqHmrqn0RL9E2uzTdBMNNvJwFU1aX0knxknldEamkLKp9upRsnQK0uOEKNPqrSBU8KmIfpGQdl1XH21tKOQWkpJpmRXMdIi3Tj2+hzd9XqPnQFo0lNUSXNi4fkPUTU7rq63Vcq16IlySCKjEboqfEh1a1zm5GiWnLzQp7k54yaDcnejDgYFtwPrB/g3rzfpNDl1r1ClZ4FRTsnsaOtpANT9InJwYb8c6EQlta9U5jR6ht0gtqNEuoNUHoNcUq6DxwJh0an6+y0/4oq08M2lkVPS2rJY7j0RJ5mXS4hSHEpWhQIUlQCkqBwIIOBED132UPpfb0N5012raKqQQxNfrNlS95+SBWyBVbWJW3jiUfPRTdmKbxkukqrDeq6Nq3EWW1SremfYIII1Mgjy7keRj1Hl3I8jEOx7mxO++OddftGMMZpz3xzrr9oxhitfhR2XcI+Ex9hg2Wal+FL8JmE+4NkbNJr7o4DWp+omg5k03GtLrVXHqZeqt2S0joWZ2fX7s3OJ8XNplQz4LcHDeE9phvE0xj4pQSKmgAzJwAEJK0rX4zRVLSqqS4JC1g+/biB/l+1yzT6sybP7wNNwogdPX204kqY0eoUxC5gGtcMme/y+jDOsKs4kkkkkkkk1JJNSSTiSSSax8JAzwifajWbOTdHpu83L5pSCUuO+jxEdNandTAwySqxo/wB2wBuzIkRPQegpicXclm1LIzVQhCess4Dln0Q2NXLJpdq6qcWX1jG6PFa7RmqnSeyJ7o7R7cu2ltlCUITklIoP/wBPScY2oX3Zk58LhB1WLCHL5ZhlZZDaQhtKUJGSUgADsEZoIIECQgggiECCCCIQIxTEulxJS4lKknMKAIPYYywRCC61isnlnaqlFGXXQUT5TRpT5OacOBp0QptP6vzEku5MtlNfJWPGQrf4q6UPLPoiz0a2kJFt9tTbyErQoUKVCoP/ADjBdOZOvh8oGtxYT5XDKr0y4gggjAgjEEHcQd8NHUS08pIY0gqqckTBzHAPcR9fv4xpa9Waqlgp+TqtkVUpsklbYzN0ny0jvHTuXYMMGqsmP92gFOyiRa9CgQCCCDiCMiN1DCotNs/8qbk044qeaSK13lbYGNc6jpqN8cezfX0yhTLzJrLmgQsn3j/t+zyyd6FhQBBBBFQQagg5EGFjVmPZ/eQ9OF8CqCTWPsMW1fUrwdRm5dNGVn3VA/u1k4KSPmqJy3HoOC6hzTarI7QrtqdctMI8u5HkY9R5dyPIxqZx7mxO++OddftGMMZpz3xzrr9oxgUYpDwo6+529TtXlT80lkVCPKdUPktggGlflGoA513RZCTlUNNobbSEoQkJSBuSkUA7oi1mWrngcokrHuz4S459Wo8VH3QaHpKuMZrQ9aRISxUk+7O1SyMDjTFZB+Smo7Skb4T5Fjvs1Ht9BrTWqobZDbWtdTUyUsojAiYWKb/7odlbx5DjCpJpH0kmpJJJJJJNSScSSd5JxrE0s90C0qs/PEJlGFAJvAkOOVAGVapSSOZw3GGEVHGr+/8ALApOV9n97Ehs0s9rdm51O8KZZUMKUqlbgO+uITuoDwo24jH7QNHfvSPNX/TB+0HR370jzXP6YVWuyyW5JjGv5cI6TRJ4IjH7QdHfvSPNc/pg/aDo796R5q/6Yp8ufoy/zIeqJPBGlorSzMyjaS7qHEZEoUDQ0BooZpNCMDjG7FOxcII5umtOsSgSqZcDYWSEkgmpAqcgY5X7QdHfvSPNc/piyjJ9kVc4rhsk8ERprX3R6lBKZlBKiEgXVjEkAZp4mJLHHFrujqkn2YQQRytNaxy0oUiZdDZXW7UKNaUrkDxERJvsRtLudWCIx+0HR370nzXP6Y6uhdOy82FKlnA4EEBRAUKEiozAjrjJd0cU4vszpQp7TbPQb03JJoRVTrKRgrMqW2PnbynfmMc2JprWCXlLnhLobv1u1CjW7SuQPEd8cz9oGjv3pPmuf0xeqU4PqiUtUJLpkyuoMNGyTXMpUJKYV4poJdRpgcatk8MrvSaVyA4evuh2Flc9o5Ycl1KCXkoSoBp041xAolV5PI86CFgkEEEgjEEZgjEEdNYbtRyK/wC8MWJyomWqm5ZLqFtuAKQ4lSVJORSoUUDzBMVy111cVITSmqktq8dlRzKDuPSk4HsO+HNZvrR4dKi+Rt2aIdHH5i/vAd4Me7R9WvDpRSUe+tVca6SAao+8MOdIW0WOizUvyH3QV1e0V5jy7keRj6k1j45keRh4hSu5sTvvjnXX7RiSWaaC8LnkBYq2z7q5jgae9jjiu6eSTEbnffHOuv2jDrsZ0TspIvKAvTCyquFbiPFQD23zT60B5FnRRx9QjHh1Wk+MV0tA1hM7OLWD7k3VtoVqLoNCodYivKkN+0/TXgsg5dVRx2jSOPjeWRyQFRXuB8CrlzZvm2f8EdPVvQq52Zbl28Cs1Ur5jYxWrI7sB0lI3w5rR5FDGh3GmkhLbYZSlI3AOIA5npjQsY0BspdU0vy5gkJ+q0k0HnKBPK7HYtZ+K3+bX5iIzvu+ZckuyZeqropbfdor9BBG7oTR/hEwyxeu7VYRepeu130qK98N5SUVtixJt6RpQQxdJWQTSBVh9p2m5QU0Ty8oE8yOcL+alltLU24kpWglKknMEZiM674WeFl51Th4kbWgNNOyTyXmVEEUvCpotO9KxvHqOMWakplLraHEYpcSlaTxCgFD0GKqmLNann+wSf8A00v+UmAPiEEtSDsGTe0Le3Wbq5KtAjBLiyN4qUpSeRovuhXRLrVp0O6Tepk0ltvmQLx9KyOyIjBmJHpqQJky3Yz4qu7A7jwO6LTaKmg6y04k1C0IUDzAMVaiw9mEztNGSp+alSP/AG1qbHeEg9sC/EY8RYRgy5aJTCit28uU6r3rRDdhRW7eXKdV71ogTD85BWV5TFZDOsMnqPTLJPlobWkdQqSs/jR3QsYlNmM8WdJMZUcvNKrwWMPxBENcqPVUxbjy6bETK3byZPm96m4UkNu3byZTm96m4UkVwvJX5LZfmsb9jcoh6Rmm3UhSFulKgd4LaAeXOFrrToRUlNOS6skmqD85tVbh50wPSDDSsN+CzH2/8tEZ7ZNAbeVEwgePLVJ6WlUv7saEJPK9Akbvl5LX0bCXV10J/VCv1H1g8Bm0Ok+5q8R0Vw2aiKqzpVJAPIHjFkQYqfSLAWU6ZMzIICzVbBLSq5kJAKCePilOPEGO59XaaOYVv/BiutS0GJSeUUJo2+NqnheJIdSOSqHksRD3MjyMPe2LQ+2kS6E1XLKvg0xDZwdx3ClFHqCEO55J5GCsOzrr5+hjkV9FnH1NqbbUp1aUCqlOKSkDeoqIA7zFodHSgZabaTS62hKBQUFEgAYbsoQOo0jttLNJ3IdW4f8ATJUPSBFhoBzZcxj6IJw48OQk7bdJFc20wD4rLd4iuF9wnMcQlKc9yumIJoySL7zTKcC6tCK8LxAr2VrG7rdOl+emXCKXnVADgEG4n0JESOx3Ru1n9oQClhCl4/OV4iad6j2QbF/Jx9/YFf8Atu/I8JGVS02htsUQ2lKUgACiUigwHQIi9rPxW/za/MREviIWs/Fb/Nr8xEKK/GvcZ2+Blfo7mo3xhKfbI9ccOO5qN8YSn2yPXD67wS9mJq/GiykV6tT+NJn/AEfyW4sLFebU/jWZ/wBH8luFfw/zX7f9DLN8sipizGqB/sEn/wBNL/lJis5iw0rPbDQrboFS3JNqA6Qymnpjf4gtqKMMJ66mIjWCb201MOg1C3nVJP1Ss3Pw0jQjygUAHCPUMIrUUgKT22wh1WHzV6TebJrs3jQcErQgj8QXCVhl2FzFJiZb+e0hWeVxRGXTtPRAuat1MIxHqxDlhRW7eXKdV71ohuwordvLlOq960Qtw/OQfleUxWRmkZvYutPUrsXG3KcdmsLp+GMMBh5JbWhOnp7GzbmqqJM8S8fQ3Cmida7Te10ZolZJJuOpJPFFxs+lJiCwPhrVWvf+TfJe7N+w57DPgr/2/wDLRDDm5dLqFtuJCkLSpKknIpUKKB6CCYXlhnwV/wC3/lohkwpyfNkMsfykVb0zo5Us+6ws1LS1JrSlQMjTdUUPbE0sV0iW51xn5L7f42qqTTh4qnPRGK2bRuynw4BRL7aVE1zcQShXLxQ1EV1bn/B5uXeJoG3UFR+pUBfZdKoZv/bj/gXr/Vd+SzE7KpdbW24KocSpCgd6VChHcYqvOS5bK21+UgqQqnFJKT6RFr4rrajI7LSMzgAHKOCnBSRePnBcC/D56m4+oXmR2kzt2SNV0s6SPJafIPAlxtPqKodcw6EJUpWSQSeQFTCmsYb/ALXOq4ADvcWf4YY2t7pTIzahmlh49yFRjk/5W/sWx+Kv3KyNk0FcTQVPE74bVhEr8LcIzLKAeQWpQ/EiFMIeFiSAJFZGZfXXsSiD856q0B4i3bsYMRC1n4rf5tfmIiXxELWfit/m1+YiFNXjXuMrfAyv0dzUb4wlPtkeuOHHT1XnkMTku65UIbcSpRArRIOJpvj0Fq3B69BNX4kWdivNqfxrM/6P5LcMyetWkECqC66eCGyO8ruikJrWLTCpyZdmFpCS4QboNQkJSEpFaC9QJGNBXohdg1TjNtrXAdl2wlDSZzjDi1wnQ3q9LJrQvNSTaadCUOK/C2qE4YYVo84Ro/RLO4sNuHrJZQhOHJxcE5MeqcF9zCiXTCbF9GaUlVOqKUZhLi+xtCnFehJjDEvsxkdtMvp3GUmAfv3UfxRvbPog5GFceqSREIltlM2W9JsDc4HW1V4FClin3kJiIIOAjoaBmNnNSy6kXHmVGnAOJKh2io7Y5dHqra+x2t9M0WihRW7eXKdV71ohuwordvLlOq960Qnw/OiNMrymKyCCPS2yLpIwUKp6ReKfWlQ7Ie7E6R1JidvSLDSiKtPzF0cELQyoV4+PtI5MfKR9isI9K0WlLY57DPgsx9v/AC0QyYW1hnwV/wC3/lohkwiyfNkOMfykK23aXBalXN6XHEDktIUfyh3wnnU1BHEGHpbU1WQSrel5B7wof7wjTDLBe6tC/L4t2Wp0c+VtNrOakIUeZSCfXCYtzl6Tja6+XLhNOotw/wAz0Q19T3b0jKKO9hk/gELK3lPusseLTo7lJ/WAcTi9L3Db+at+xtWLr/tU8OISe5a/6oYWuaSZCcAxJl3vYVCtsheppR9O5TT3eHW6egmHLOMBxtaDktKkntBH+8cyf8bd+xzH5q/cqrDwsTI8AWP89dfNRCMaNUg9Ahv2EzVUTbe5Kmlj74Uk/liD85bq2B4j1boakRC1n4rf5tfmIiXxELWfit/m1+YiFNXjXuMrfAyv0EESLUfVf/xF5bW12Vxsrrcv18ZKaUvD50ehnNQj1SEsYuT0iOwQ1xYwf33/AOt/3o+psYxxncOiXp6drA/6yn1/k3/SW+gsdFaPVMvNsIFVOqCRuwPlHsSCeyJVa1MJM8GUCiZZlpod20FPurSOyGjqhqHL6PUXEXnHSKbRylUg5hAAomvf0wj9bJwvTs04TWrzgBG9KVFCPwpTGVVquu2uyReyt1VafdnKhn2GSdXZp0/JQhsfeJUr2EwsIdFh8ndlXnD/AHjtByQkD1qVGmdLVTKYi3YKPTTAbmZhsCgQ88gV4JcUE+gCNOtMRmMRziT2my9zSk0KUCi2sdN5pBUfPvxGI3qfVWn9jGxdM2i0ehJray7LhzcbbUeakgn0mFfbt5cp1XvWiJfZTM39GMVNSjaIPQEuKujsTdiIW7eXKdV71ohTjR6chL3GV73Rv2FZHZ0nJUkpJ6nlGYbJ6rl9I/GuONE8mJG/q625X3mYKud9Za9bghndLpcX9/8AsX1R6ur2IHBBBG5iOewz4K/9v/LRDJhbWGfBX/t/5aIZMIMnzZDvH8pECtocpo8D5zzY7ryv9oRhhw26vgMSyK+MpxagKbkIofS4nvhOOHAwyweKti/M5tLMalIpo+UB3MM+wIWtvKvdZYcG3j3lP6Q2dEtFDDSTgUtoBHSEgGE7bo+DNNI3pYvHktagPYMA4nN6fuG38Va9jl2fzwa0u2VZLcdb7V3gn8V2LAxVlyaU0+XGzRbbpWk/WSu8PSItFLvBaErTkoBQ5EVHri2bHmMvVFMOX+LRWTWWSLE3MNGguOryyoTeTT7qhEusWn9nOrapg82ceCkG8PQVeiPNs2jdnPJdAol9sE9K0EpV+HZxENBaQ8HmWH8fcnEKNM7tfHHakkUg7zcf8AnlXfktFEQtZ+K3+bX5iIlrTgUApOIIBB6DiIiVrPxW/wA2vzEQnr8a9xnb4GV+hi2HfDHvsD+YiF1DFsO+GPfYH8xEO8vymKsbzUOuCCCEI5NXSs1smXXc9m2tdON1JV/tFWlLKiScySTzOJiwNq80W9GP0JBXs0CnBTiQodqbwivsNfh8eHIW50uUgifal2jJkJYMGXUuilqKtoE1vGuAundSIDBBttUbFqQJXZKD3EkGvGsadITCX0tbKjaUEFV6pClGtaDcoDsiPwQRaEFCPSjk5OT2xzWHThVKvtHJt2qegLSMO9Kj2xzLdvLlOq960RpWITV2bebrgtq9TiUKFPQtUbtu3lynVe9aIWqPTl/30DnLeMKyG9qpIl/V55tIqoh8pH1kqKk9tUiFDD4siQDoxIORW8DyKjG+c9QT+5jhrc2vsIYGPsbOk5TYvOtY+5uOIFc6JUUg9oAMa0GRe1sGktPQ57DPgr/2/wDLRDJhbWGfBZj7f+WiGQpVBU5CEOT5shzj+UhJ226RvzjTIxDLV7kt1RvA/dbbPbEH0PIiYfZZOTrjaDyUoBXoJjNrJpPwqaffFaOrJTXO4KJRX7qUxJ7HNHF3SG0pVLDalE7gtXiIHaCs/dhov9OP+Bc/9l3HqPcRXu1qd2uknx9ElDY5BN/1uKiwTqwkFSiAACSTkAMSTFVtIzZeW68QQXVLcIJqRfJVQnfStID+Hx3Nv0C8uWopHqd98c66/aMPSyLSu30elBpel1Fo9UAKR+FQH3YRc774511+0YmFkunfB50NKPucyLhqaALAKmznv8ZP3hBOTX10pr6AuNZ02e4wrXtD7eRLiRVcuoOCm9PkuDzTX7sIaLXONhQKVAEEEEHEEHAgiK062aDVJTTrBHiglTZqTVpROzNTmaYHpBzzjL4fb3gzbNr7TQ3rINOh+SDKiNpLeIRXHZ47I0rWl3xeaTG5az8Vv82vzEQmtStYTITaHsdmQUOpG9s0JNOIIBHIjfDhtTeSrRTykkKSrYkEGoILiCCDvFIxuq+XcvRs0rs66X6oQUMWw74Y99gfzEQuQYYthx/tj32B/MRDDLa+UwPHi1ah2QQQQiHAsrcp0pYl2gR7o4pShvIQnDsqsdwhOQwLbZq9PNo+jZSe1a1ZeaO6F9WHeElGpCjK3Kxk8sf0O3MTT23abdbba8lxKVgKUtN03TUVolcNv/ylIfuUr/8AHa/piDWEyg2U09vLiW+xCQv+b6IacLcubdr5DsaCVa2hb2p6ryrej3HWJdlpbS2jVplCCUqWGyCUgYUcr2Ql4s3rTI7eTmGhmtpYHO6aV6K0isSVVEG/D57i0wXMh/kmkS2y6cLWk2ODl9s8lJJFPvJTEot28uU6r3rRC30NOFqYYcSaFDrau5QrXopWGPbsfHlOq960R2xJZMWchv5EkK2H1Y98Wo+0d9swhKw+rHT/AOmo+0d9sxM9r5a9yYSamK602R2OkpgbnClwffSCa/eCvREXhl25SQTMS7wHvja0E8bigpP5h/4IWdY3xZp1Iyvg1Yx0WG/BX/t/5aI6VrenRLySmgRtJq82AfmEe7GnVIHNYjlWHuASkySQAHqkndRtBJPZC8171kM/NqcB9yRVDI+oD5XNRx5UG6AVV8zJfomFuz5dC9SOiHpY5obYyW2Umi5lV+tMdmMGhXeMVKHXhP6saEVOzLcujJRqs/NbFL6ss6Gg6SIs0y0EJCUgBKQAABQADAADcIvn28KCKYVfLmRG1fSmw0c6kEXn/cQDvC67Sn3ArHjSK+ueSeRie2w6b286GUkFEskpw+lVQudwCB0EGIG5keRgjCr6a9+pnkz6rdehsTvvjnXX7RjDUihBIIxBSaEEYgg7iDvjNOe+OddftGMMEQW4oFb0yx2oesInpRtwn3RICHhhg4keMaVyV5Q6DHItV1WM5Lh1oEvS95SQM1oNL6Ok4AjpFN8K+z3WjwCaCln3B2iXugV8VzLG6SexSuiLDoWFAEEEEVBBqCDkQd8Jrq3RbtfgbVTV1emVQSqoqMoatkGt92ki+cMdgtR4mpaJJ6fFHAEbhHLtX1PMs4Zpge4Oq8dIHvbh34DyVeg14iF/XhmMjw5Qyahk1f3hgKcsewthBC8s11+E0kS0yoJmEiiVE0DyQMx9cDMb8xvow4TThKEumQ1hNTW0EEEEULBBBBEIEEEEQgQQQRCBBBBEIEEEEQgQQQv7SdfUyiVS8soGZUMVChDIO87r9Mk7sCcKA3hBzfTErOagts49sGuGcgwa1AMwoHIHENjpNAVdBA34KY4QHeTmSSTxJxJJ3msTyy7U3wt0TD6P7OyoFIOTriSCABvSk0J3E0GPjUcxUcarn/1ipuV9hObJ9VvBZfbupIefFSDmhvNCeZwUewbo7+umsCZGVW8cVeS2n5ziq3RyFCT0CO4pQAqcAM6xXy0jWnw+Zo2qrDNUt0yUTS8vpqRQHhzhZVB327f5DrJKmvSImSTUqJJOJJJJJOZJOJJ4x5dyPIx6jy7keRh6uOBSuWbE774511+0YwxmnPfHOuv2jGGK1+FEl3Aw1rJNdPJkZg5YS6z+WT3Xe0cIVMAzBFQQQQQaEEYgg7jUZxnfSrY6NKbXXLZaqblkOoW24kKQtJSpJyKVChB7DCB1/wBS16PcvoqqWcVRtRNSg0rcc6cFUONQMcYn9mmvwmQJaaVSYFbijQB4DHzwMxvpXiBP5uWQ6hTbiQpCwQpKhUEHMEQohOePPTGc4RvhwVVBoQQSCCCCDQgjIg7j0w2dRbTxRDGkFG9kmYpgeAdp5J3XqU40zjga9WcuSZLsredlzWqaXltb8aCqk9O7fxiCVqIZyjVkx3/UAJ2Y8i16FggEEEHEEYgjoj1Fc9UtdpmQols7RmtSysmg3nZnNuprlUY1oTDg1ZtAk5yiQvZOk02TtEkmnyDW6vfka4ZCFd2NOv7r1GFWRCz3JZBHysfYHNwgggiECCCCIQIIIIhAj4pQGJwAiL6za/ScleSpe0dGGyaopVT841uo7TXgDlCe1t15mZ+qVnZsGnuKCaGn0is3MdxoMBhUVginGnZ27GFuRCvv3Jvr5acEX2JA1XiFP4FKTkdl85WeJwG6sKNaiolSiSVGpJNSTvJO8x5icajWeuThDswFNy4ORF1bu+iK5JNfK7uIaRhVjR2L3Ky+Wjn6h6nL0i5U1TLtqAcXkVbyhv63E7q1zwiwUlKIZQltpIQhACUpSKAAZAQSMmhltLbSQhCAAlKRQACINaTr6JRJl5Y1mVDFQoQyCMzxXwTuzO4FZOc8iekHwhCiG2cm1rXWgVIyyjeIo+sUoEnDZA8SPK4AgZk0UtICScSSSakkmpJOJJO8wQ3opjVHSFl1rslsI8u5HkY9R5dyPIxuZR7mxO++OddftGMMZpz3xzrr9oxhilfhR2XcIIIIsVDeCCQQQQQSCCDUEEZEEZw3NQLTAq7Lz6glVKJmFEAKyoHPmq+tkabjSqjj4RGN1EbVpm1V0q3wWwBrC+1zsxamauyl1l41JBrs1k44gVuGu9I3nAxAtTbQn5IhDpU/L/MJBWj7NR3V+STThSHPq5rLLzyL8usEjykHBaDwUndnmKjphRKu3Hlv/wCjOM671orrprQz8ou5MtqbNaAnFKuosYK48eIEaFItTPSTbyC282hxBzStIUk0xFQcM4X2nrI5dzxpRxTCsTdVVxBwyxN5OPSczhlQyrPT4sQLZhNcwFroTXGdlLoZfWUJpRtwlxFAKAAKxSOhJETXRlsawAJiWBNMVNOUqeooYedEX0rZ1pBjEsh0cWFX/QQFeiIu62UEpWClQwIUCCDwIMbfKou5WvwZfMuq4ex5SdrEisVXtmzwU3e9KCRSOmxaJo5QqJlI6FJWk+lMV4gjN/D6/o2XWbP6pFh3rQ9HJHwlJ6qVq9SY5s3avIJSSjauHcEtlNe1ZApCKgiL4fX6sjzZ+iGlpO2RZBEvKgEjBbrlaHpbSMR94RDNNa5zs1UOvrSk/IaJbRlShCTVQ6FExwWklRupBUeCQSe4RKNFWeaQmMmdkPnPq2Y7gCr8MaKqinl6/JT5l1nC2RRKABQCg6I39EaIfml7OWaU4rCtMk13rUcEjPM7sKw2dA2RMIAVNuKeVh4qCW0DoqDeVzw5QwpCRbYQG2W0NoGSUJCR3CMbc+K4gjWvDb5mQDU6yxpgpdnSl50EFKE12SCOg0Lh6VCmXi74Y1KRytYtYpeSbvzCwMDdQMVrIFaITv4VNBxIhMa5WiPzt5tm8xLnApBF9fXWMh9UdpMCRrtyJbf7hUp10rRLNfbTUoC5eQUFOZKfSQUo4hvctW6uQrvIpChUokkqJUSSSVEkknEkk4kk7zHkCPsNqaI1LSFl10rHyEEEEbGIR5dyPIx6jy7keRiHY9zZn00ddBzDiweYUaxghhWoakuMvLmmElTLqry0oBJbWR4xIHySQTUZEmu6F4DGNFsZwWjS2twlpn2CCCNjIIIIIhAj3LvrbVeaWtteQU2tSFCvBSSCMhHiCONJ8M6m1yhjavWtPtBKJxvbpGbiKJcp1cEqPm9Jhk6D11kpu6Gn0hasm3PEXWlaXTn2VEVwj4Ug4HGA7MGuXK4C68yceHyWwjXnpBp5Nx5ttxJ+S4hKx3KBG6K26M1lm5YAMTLqUgUCL5UgDglCqpT2CJVo+1udRTaoZdApuU2o8TUEiv3YElg2Rf8Ai9hUcyt9+Bou6kaPV/g2B1UBA7k0EaLtmujVf4cjquuj0BcReWtlTjtJQjhceCvWhMbSLY5ffLv9hbP8QiipyI9t/uWdlD76O83Zpo0f4cnm66fRfjda1H0en/CMHrICx3KqIiq7Y5fdLv8AaWx/EY1Zm2VOGzlFHjfeCe6iFRPk5Mu+/wBznzaF20MyQ0e0wm6w020n5raEoHHJIAzJjYrCR0ha5OLJ2LbLQPEKcUOm8SBX7sRXSWtE5MYPTLqhjVIWUJIOYKEUSrtBi0cGyXLejksytdh9ac1yk5S8Hn030/3aPHX0C6Mu2ghbawWuPOVTJt7FJpRxyinOnxcUp4Zq7IWyUgZR9gyvBrjzLkFszJy7cGWamVuqK3VqcWc1LUVKzrmcaYnCMUEEGpJcIEbb7hBBBEOBBBBEIEfFJJFAKk4ADeTlSPpMT2zDUx199uZeQUS7RStN6oLqxii6N6AQCScDgBWppnbbGuO2a1VuctIecVftD+Hv9YwQQpwvGxnk/QjsEEEP0BhBBBEOBBBBEIEEEEQgQQQRCBH2CCIQ+QQQRCAYIIIhAgggiECCCCIQIIIIhAgggiEO7qR8PlvtB6jFpYIIR/EPGg3H7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2054" name="Picture 6" descr="https://lastresyuncuarto.files.wordpress.com/2013/04/partido_accion_nacional36579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9417" y="1690688"/>
            <a:ext cx="2882722" cy="28827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519669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138670" y="365127"/>
            <a:ext cx="6215130" cy="1325563"/>
          </a:xfrm>
        </p:spPr>
        <p:txBody>
          <a:bodyPr/>
          <a:lstStyle/>
          <a:p>
            <a:r>
              <a:rPr lang="es-MX" dirty="0" smtClean="0"/>
              <a:t>PARTIDO DE REVOLUCIÓN DEMOCRÁTICA</a:t>
            </a:r>
            <a:endParaRPr lang="es-MX" dirty="0"/>
          </a:p>
        </p:txBody>
      </p:sp>
      <p:sp>
        <p:nvSpPr>
          <p:cNvPr id="3" name="Marcador de contenido 2"/>
          <p:cNvSpPr>
            <a:spLocks noGrp="1"/>
          </p:cNvSpPr>
          <p:nvPr>
            <p:ph idx="1"/>
          </p:nvPr>
        </p:nvSpPr>
        <p:spPr>
          <a:xfrm>
            <a:off x="4353058" y="1825625"/>
            <a:ext cx="7000741" cy="4351338"/>
          </a:xfrm>
        </p:spPr>
        <p:txBody>
          <a:bodyPr>
            <a:normAutofit/>
          </a:bodyPr>
          <a:lstStyle/>
          <a:p>
            <a:pPr marL="0" indent="0" algn="just">
              <a:buNone/>
            </a:pPr>
            <a:r>
              <a:rPr lang="es-MX" dirty="0" smtClean="0"/>
              <a:t>El </a:t>
            </a:r>
            <a:r>
              <a:rPr lang="es-MX" dirty="0"/>
              <a:t>PRD se fundó en la Ciudad de México, encabezado por Cuauhtémoc Cárdenas Solórzano, Porfirio Muñoz-Ledo, Ifigenia Martínez, con otros miembros de la Izquierda Política como Heberto Castillo, Gilberto Rincón Gallardo, entre muchos otros. Bajo el lema "Democracia ya, patria para todos", con el símbolo del sol </a:t>
            </a:r>
            <a:r>
              <a:rPr lang="es-MX" dirty="0" smtClean="0"/>
              <a:t>azteca</a:t>
            </a:r>
            <a:r>
              <a:rPr lang="es-MX" dirty="0"/>
              <a:t>.</a:t>
            </a:r>
          </a:p>
        </p:txBody>
      </p:sp>
      <p:pic>
        <p:nvPicPr>
          <p:cNvPr id="3074" name="Picture 2" descr="http://antenasanluis.mx/wp-content/uploads/2014/09/prd20120611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3182" y="2328649"/>
            <a:ext cx="4038615" cy="3028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76836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marL="0" indent="0" algn="just">
              <a:buNone/>
            </a:pPr>
            <a:r>
              <a:rPr lang="es-MX" dirty="0"/>
              <a:t>El Partido de la Revolución Democrática se fundó el 5 de mayo de 1989, con una ideología política de izquierda. Esto es la búsqueda de la igualdad o equidad en todos los ámbitos de la vida social humana. Ya sea en las oportunidades económicas, sociales, políticas, educativas y étnicas de las personas y los grupos </a:t>
            </a:r>
            <a:r>
              <a:rPr lang="es-MX" dirty="0" smtClean="0"/>
              <a:t>humanos.</a:t>
            </a:r>
            <a:endParaRPr lang="es-MX" dirty="0"/>
          </a:p>
        </p:txBody>
      </p:sp>
    </p:spTree>
    <p:extLst>
      <p:ext uri="{BB962C8B-B14F-4D97-AF65-F5344CB8AC3E}">
        <p14:creationId xmlns:p14="http://schemas.microsoft.com/office/powerpoint/2010/main" val="267398666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678806" y="365127"/>
            <a:ext cx="8674994" cy="1325563"/>
          </a:xfrm>
        </p:spPr>
        <p:txBody>
          <a:bodyPr/>
          <a:lstStyle/>
          <a:p>
            <a:r>
              <a:rPr lang="es-MX" dirty="0" smtClean="0"/>
              <a:t>PARTIDO DEL TRABAJO</a:t>
            </a:r>
            <a:endParaRPr lang="es-MX" dirty="0"/>
          </a:p>
        </p:txBody>
      </p:sp>
      <p:sp>
        <p:nvSpPr>
          <p:cNvPr id="3" name="Marcador de contenido 2"/>
          <p:cNvSpPr>
            <a:spLocks noGrp="1"/>
          </p:cNvSpPr>
          <p:nvPr>
            <p:ph idx="1"/>
          </p:nvPr>
        </p:nvSpPr>
        <p:spPr>
          <a:xfrm>
            <a:off x="632138" y="1799867"/>
            <a:ext cx="6670183" cy="4351338"/>
          </a:xfrm>
        </p:spPr>
        <p:txBody>
          <a:bodyPr>
            <a:normAutofit fontScale="92500" lnSpcReduction="10000"/>
          </a:bodyPr>
          <a:lstStyle/>
          <a:p>
            <a:pPr marL="0" indent="0" algn="just">
              <a:buNone/>
            </a:pPr>
            <a:r>
              <a:rPr lang="es-MX" dirty="0"/>
              <a:t>A</a:t>
            </a:r>
            <a:r>
              <a:rPr lang="es-MX" dirty="0" smtClean="0"/>
              <a:t> </a:t>
            </a:r>
            <a:r>
              <a:rPr lang="es-MX" dirty="0"/>
              <a:t>partir de la coordinación de varias organizaciones sociales como: Comités de Defensa Popular de Chihuahua y Durango; Frente Popular de Lucha de Zacatecas; Frente Popular "Tierra y Libertad" de Monterrey, así como personas procedentes de la Unión Nacional de Trabajadores Agrícolas (UNTA); la Coordinadora Nacional "Plan de Ayala" y del movimiento magisterial independiente.</a:t>
            </a:r>
          </a:p>
          <a:p>
            <a:pPr marL="0" indent="0" algn="just">
              <a:buNone/>
            </a:pPr>
            <a:r>
              <a:rPr lang="es-MX" dirty="0" smtClean="0"/>
              <a:t>Así </a:t>
            </a:r>
            <a:r>
              <a:rPr lang="es-MX" dirty="0"/>
              <a:t>el 8 de diciembre de 1990, en el Auditorio del "Plan Sexenal" de la ciudad de México, se funda el Partido del </a:t>
            </a:r>
            <a:r>
              <a:rPr lang="es-MX" dirty="0" smtClean="0"/>
              <a:t>Trabajo.</a:t>
            </a:r>
            <a:endParaRPr lang="es-MX" dirty="0"/>
          </a:p>
        </p:txBody>
      </p:sp>
      <p:pic>
        <p:nvPicPr>
          <p:cNvPr id="4098" name="Picture 2" descr="http://upload.wikimedia.org/wikipedia/commons/thumb/3/3d/PT_Party_(Mexico).svg/2000px-PT_Party_(Mexico).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85655" y="1690688"/>
            <a:ext cx="4018210" cy="40262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885105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589430" y="365127"/>
            <a:ext cx="5764369" cy="1325563"/>
          </a:xfrm>
        </p:spPr>
        <p:txBody>
          <a:bodyPr/>
          <a:lstStyle/>
          <a:p>
            <a:pPr algn="just"/>
            <a:r>
              <a:rPr lang="es-MX" dirty="0" smtClean="0"/>
              <a:t>PARTIDO VERDE ECOLOGISTA DE MÉXICO</a:t>
            </a:r>
            <a:endParaRPr lang="es-MX" dirty="0"/>
          </a:p>
        </p:txBody>
      </p:sp>
      <p:sp>
        <p:nvSpPr>
          <p:cNvPr id="3" name="Marcador de contenido 2"/>
          <p:cNvSpPr>
            <a:spLocks noGrp="1"/>
          </p:cNvSpPr>
          <p:nvPr>
            <p:ph idx="1"/>
          </p:nvPr>
        </p:nvSpPr>
        <p:spPr>
          <a:xfrm>
            <a:off x="4456090" y="1825625"/>
            <a:ext cx="6897710" cy="4351338"/>
          </a:xfrm>
        </p:spPr>
        <p:txBody>
          <a:bodyPr>
            <a:normAutofit/>
          </a:bodyPr>
          <a:lstStyle/>
          <a:p>
            <a:pPr marL="0" indent="0" algn="just">
              <a:buNone/>
            </a:pPr>
            <a:r>
              <a:rPr lang="es-MX" dirty="0"/>
              <a:t>Este es el primer antecedente político formal, del actual Partido Verde Ecologista de México. La fundación del Partido Verde Mexicano (PVM) se hizo en 1986 con la meta de participar en las elecciones federales de 1988. Esos era momentos muy diferentes a los actuales y aunque ya había un despertar de la sociedad y un impulso esperanzado de la oposición para acabar con el régimen del PRI, los ecologistas no lograron el registro para su nuevo partido</a:t>
            </a:r>
            <a:r>
              <a:rPr lang="es-MX" dirty="0" smtClean="0"/>
              <a:t>.</a:t>
            </a:r>
            <a:endParaRPr lang="es-MX" dirty="0"/>
          </a:p>
        </p:txBody>
      </p:sp>
      <p:pic>
        <p:nvPicPr>
          <p:cNvPr id="5122" name="Picture 2" descr="logopve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662" y="1825625"/>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60932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p:txBody>
          <a:bodyPr/>
          <a:lstStyle/>
          <a:p>
            <a:pPr algn="just"/>
            <a:r>
              <a:rPr lang="es-MX" dirty="0"/>
              <a:t>Ante la negativa del IFE para otorgarles el registro como partido político nacional y decididos a participar en la lucha de la oposición, el Partido Verde Mexicano sin registro se integró al </a:t>
            </a:r>
            <a:r>
              <a:rPr lang="es-MX" dirty="0" smtClean="0"/>
              <a:t>“Frente </a:t>
            </a:r>
            <a:r>
              <a:rPr lang="es-MX" dirty="0"/>
              <a:t>Democrático Nacional” que apoyo la candidatura presidencial del Ing. Cuauhtémoc Cárdenas. El acuerdo de alianza establecía el compromiso para que el gobierno de Cárdenas impulsara un programa ecológico en caso de resultar electo</a:t>
            </a:r>
            <a:r>
              <a:rPr lang="es-MX" dirty="0" smtClean="0"/>
              <a:t>.</a:t>
            </a:r>
            <a:endParaRPr lang="es-MX" dirty="0"/>
          </a:p>
        </p:txBody>
      </p:sp>
    </p:spTree>
    <p:extLst>
      <p:ext uri="{BB962C8B-B14F-4D97-AF65-F5344CB8AC3E}">
        <p14:creationId xmlns:p14="http://schemas.microsoft.com/office/powerpoint/2010/main" val="349324495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56386" y="167425"/>
            <a:ext cx="10515600" cy="866440"/>
          </a:xfrm>
        </p:spPr>
        <p:txBody>
          <a:bodyPr/>
          <a:lstStyle/>
          <a:p>
            <a:pPr algn="r"/>
            <a:r>
              <a:rPr lang="es-MX" b="1" dirty="0" smtClean="0"/>
              <a:t>MOVIMIENTO CIUDADANO</a:t>
            </a:r>
            <a:endParaRPr lang="es-MX" b="1" dirty="0"/>
          </a:p>
        </p:txBody>
      </p:sp>
      <p:sp>
        <p:nvSpPr>
          <p:cNvPr id="3" name="Marcador de contenido 2"/>
          <p:cNvSpPr>
            <a:spLocks noGrp="1"/>
          </p:cNvSpPr>
          <p:nvPr>
            <p:ph idx="1"/>
          </p:nvPr>
        </p:nvSpPr>
        <p:spPr>
          <a:xfrm>
            <a:off x="838199" y="1944710"/>
            <a:ext cx="6077755" cy="4232253"/>
          </a:xfrm>
        </p:spPr>
        <p:txBody>
          <a:bodyPr>
            <a:normAutofit/>
          </a:bodyPr>
          <a:lstStyle/>
          <a:p>
            <a:pPr marL="0" indent="0" algn="just">
              <a:buNone/>
            </a:pPr>
            <a:r>
              <a:rPr lang="es-MX" dirty="0" smtClean="0"/>
              <a:t>El 31 </a:t>
            </a:r>
            <a:r>
              <a:rPr lang="es-MX" dirty="0"/>
              <a:t>de julio de 2011, reformas de fondo a los documentos básicos que convierten a esa organización, a partir de esa fecha, en Movimiento Ciudadano</a:t>
            </a:r>
            <a:r>
              <a:rPr lang="es-MX" dirty="0" smtClean="0"/>
              <a:t>.</a:t>
            </a:r>
          </a:p>
          <a:p>
            <a:pPr marL="0" indent="0" algn="just">
              <a:buNone/>
            </a:pPr>
            <a:r>
              <a:rPr lang="es-MX" dirty="0"/>
              <a:t>Finalmente en septiembre del 2012 es elegido Dante Delgado como Coordinador Nacional de la Comisión Operativa de Movimiento Ciudadano; y la maestra María Elena Orantes López como </a:t>
            </a:r>
            <a:r>
              <a:rPr lang="es-MX" dirty="0" smtClean="0"/>
              <a:t>Secretaria.</a:t>
            </a:r>
            <a:endParaRPr lang="es-MX" dirty="0"/>
          </a:p>
        </p:txBody>
      </p:sp>
      <p:pic>
        <p:nvPicPr>
          <p:cNvPr id="6146" name="Picture 2" descr="http://www.abcradioqro.com/wp-content/uploads/2014/07/Movimiento-Ciudadano.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7225049" y="1825625"/>
            <a:ext cx="4649273" cy="3457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428520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11392" y="365127"/>
            <a:ext cx="7142408" cy="1325563"/>
          </a:xfrm>
        </p:spPr>
        <p:txBody>
          <a:bodyPr/>
          <a:lstStyle/>
          <a:p>
            <a:r>
              <a:rPr lang="es-MX" dirty="0" smtClean="0"/>
              <a:t>Partido de la Nueva Alianza</a:t>
            </a:r>
            <a:endParaRPr lang="es-MX" dirty="0"/>
          </a:p>
        </p:txBody>
      </p:sp>
      <p:sp>
        <p:nvSpPr>
          <p:cNvPr id="3" name="Marcador de contenido 2"/>
          <p:cNvSpPr>
            <a:spLocks noGrp="1"/>
          </p:cNvSpPr>
          <p:nvPr>
            <p:ph idx="1"/>
          </p:nvPr>
        </p:nvSpPr>
        <p:spPr>
          <a:xfrm>
            <a:off x="3464417" y="1825625"/>
            <a:ext cx="7889383" cy="4351338"/>
          </a:xfrm>
        </p:spPr>
        <p:txBody>
          <a:bodyPr/>
          <a:lstStyle/>
          <a:p>
            <a:pPr marL="0" indent="0" algn="just">
              <a:buNone/>
            </a:pPr>
            <a:r>
              <a:rPr lang="es-MX" dirty="0" smtClean="0"/>
              <a:t>Creado por Elba Esther Gordillo en 2005 por el seguimiento sindical del SNTE.</a:t>
            </a:r>
          </a:p>
          <a:p>
            <a:pPr marL="0" indent="0" algn="just">
              <a:buNone/>
            </a:pPr>
            <a:r>
              <a:rPr lang="es-MX" dirty="0" smtClean="0"/>
              <a:t>A </a:t>
            </a:r>
            <a:r>
              <a:rPr lang="es-MX" dirty="0"/>
              <a:t>partir de los resultados del 2 de Julio de 2006, Nueva Alianza se constituyó como la cuarta fuerza política de México, al conseguir el 4.68 por ciento de la votación total emitida, lo que se traduce en 1'883,494 sufragios, y la conservación del registro ante el Instituto Federal Electoral</a:t>
            </a:r>
            <a:r>
              <a:rPr lang="es-MX" dirty="0" smtClean="0"/>
              <a:t>.</a:t>
            </a:r>
          </a:p>
          <a:p>
            <a:pPr marL="0" indent="0" algn="just">
              <a:buNone/>
            </a:pPr>
            <a:endParaRPr lang="es-MX" dirty="0"/>
          </a:p>
        </p:txBody>
      </p:sp>
      <p:pic>
        <p:nvPicPr>
          <p:cNvPr id="7170" name="Picture 2" descr="http://upload.wikimedia.org/wikipedia/commons/thumb/4/4f/PNA_Party_(Mexico).svg/160px-PNA_Party_(Mexico).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486" y="2256061"/>
            <a:ext cx="2277301" cy="22773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37089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5718221" y="1690690"/>
            <a:ext cx="5506791" cy="4351338"/>
          </a:xfrm>
        </p:spPr>
        <p:txBody>
          <a:bodyPr>
            <a:normAutofit/>
          </a:bodyPr>
          <a:lstStyle/>
          <a:p>
            <a:pPr marL="0" indent="0" algn="just">
              <a:buNone/>
            </a:pPr>
            <a:r>
              <a:rPr lang="es-MX" altLang="es-MX" dirty="0" smtClean="0">
                <a:cs typeface="Times New Roman" panose="02020603050405020304" pitchFamily="18" charset="0"/>
              </a:rPr>
              <a:t>Esa </a:t>
            </a:r>
            <a:r>
              <a:rPr lang="es-MX" altLang="es-MX" dirty="0">
                <a:cs typeface="Times New Roman" panose="02020603050405020304" pitchFamily="18" charset="0"/>
              </a:rPr>
              <a:t>decadencia coincidió con el ascenso social de la </a:t>
            </a:r>
            <a:r>
              <a:rPr lang="es-MX" altLang="es-MX" b="1" i="1" dirty="0">
                <a:cs typeface="Times New Roman" panose="02020603050405020304" pitchFamily="18" charset="0"/>
              </a:rPr>
              <a:t>burguesía</a:t>
            </a:r>
            <a:r>
              <a:rPr lang="es-MX" altLang="es-MX" i="1" dirty="0">
                <a:cs typeface="Times New Roman" panose="02020603050405020304" pitchFamily="18" charset="0"/>
              </a:rPr>
              <a:t>, </a:t>
            </a:r>
            <a:r>
              <a:rPr lang="es-MX" altLang="es-MX" dirty="0">
                <a:cs typeface="Times New Roman" panose="02020603050405020304" pitchFamily="18" charset="0"/>
              </a:rPr>
              <a:t>clase de artesanos-comerciantes, en cuya riqueza y prestigio se apoyaron los monarcas de algunos territorios para restar fuerza a los señores feudales y a la Iglesia católica y, una vez sometidos éstos, los monarcas centralizaron el poder e integraron varios reinos pequeños en una sola entidad política unificada</a:t>
            </a:r>
            <a:r>
              <a:rPr lang="es-MX" altLang="es-MX" dirty="0" smtClean="0">
                <a:cs typeface="Times New Roman" panose="02020603050405020304" pitchFamily="18" charset="0"/>
              </a:rPr>
              <a:t>.</a:t>
            </a:r>
            <a:endParaRPr lang="es-MX" altLang="es-MX" dirty="0">
              <a:cs typeface="Times New Roman" panose="02020603050405020304" pitchFamily="18" charset="0"/>
            </a:endParaRPr>
          </a:p>
        </p:txBody>
      </p:sp>
      <p:pic>
        <p:nvPicPr>
          <p:cNvPr id="2050" name="Picture 2" descr="http://www.escuelapedia.com/wp-content/uploads/Clero-edad-medi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577" y="2219868"/>
            <a:ext cx="5314856" cy="329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8609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07606" y="146182"/>
            <a:ext cx="6846194" cy="1325563"/>
          </a:xfrm>
        </p:spPr>
        <p:txBody>
          <a:bodyPr>
            <a:normAutofit/>
          </a:bodyPr>
          <a:lstStyle/>
          <a:p>
            <a:pPr algn="just"/>
            <a:r>
              <a:rPr lang="es-MX" sz="4000" b="1" dirty="0" smtClean="0"/>
              <a:t>PARTIDO DE MOVIMIENTO DE REGENERACIÓN NACIONAL</a:t>
            </a:r>
            <a:endParaRPr lang="es-MX" sz="4000" b="1" dirty="0"/>
          </a:p>
        </p:txBody>
      </p:sp>
      <p:sp>
        <p:nvSpPr>
          <p:cNvPr id="3" name="Marcador de contenido 2"/>
          <p:cNvSpPr>
            <a:spLocks noGrp="1"/>
          </p:cNvSpPr>
          <p:nvPr>
            <p:ph idx="1"/>
          </p:nvPr>
        </p:nvSpPr>
        <p:spPr>
          <a:xfrm>
            <a:off x="4507606" y="1582022"/>
            <a:ext cx="6962104" cy="4351338"/>
          </a:xfrm>
        </p:spPr>
        <p:txBody>
          <a:bodyPr>
            <a:normAutofit lnSpcReduction="10000"/>
          </a:bodyPr>
          <a:lstStyle/>
          <a:p>
            <a:pPr marL="0" indent="0" algn="just">
              <a:buNone/>
            </a:pPr>
            <a:r>
              <a:rPr lang="es-MX" dirty="0"/>
              <a:t>En el México actual, la vida política e institucional está marcada por </a:t>
            </a:r>
            <a:r>
              <a:rPr lang="es-MX" dirty="0" smtClean="0"/>
              <a:t>la corrupción</a:t>
            </a:r>
            <a:r>
              <a:rPr lang="es-MX" dirty="0"/>
              <a:t>, la simulación y el autoritarismo. A pesar de ello, millones </a:t>
            </a:r>
            <a:r>
              <a:rPr lang="es-MX" dirty="0" smtClean="0"/>
              <a:t>de mexicanos </a:t>
            </a:r>
            <a:r>
              <a:rPr lang="es-MX" dirty="0"/>
              <a:t>trabajan a diario honesta y arduamente, practican la </a:t>
            </a:r>
            <a:r>
              <a:rPr lang="es-MX" dirty="0" smtClean="0"/>
              <a:t>solidaridad y </a:t>
            </a:r>
            <a:r>
              <a:rPr lang="es-MX" dirty="0"/>
              <a:t>se organizan para acabar con este régimen caduco.</a:t>
            </a:r>
          </a:p>
          <a:p>
            <a:pPr marL="0" indent="0" algn="just">
              <a:buNone/>
            </a:pPr>
            <a:r>
              <a:rPr lang="es-MX" dirty="0"/>
              <a:t>Con esas premisas, nació en 2010 el Movimiento Regeneración </a:t>
            </a:r>
            <a:r>
              <a:rPr lang="es-MX" dirty="0" smtClean="0"/>
              <a:t>Nacional (MORENA</a:t>
            </a:r>
            <a:r>
              <a:rPr lang="es-MX" dirty="0"/>
              <a:t>), que hoy como partido político busca la </a:t>
            </a:r>
            <a:r>
              <a:rPr lang="es-MX" dirty="0" smtClean="0"/>
              <a:t>transformación democrática </a:t>
            </a:r>
            <a:r>
              <a:rPr lang="es-MX" dirty="0"/>
              <a:t>del </a:t>
            </a:r>
            <a:r>
              <a:rPr lang="es-MX" dirty="0" smtClean="0"/>
              <a:t>país; creado por Andrés Manuel López Obrador. </a:t>
            </a:r>
            <a:endParaRPr lang="es-MX" dirty="0"/>
          </a:p>
        </p:txBody>
      </p:sp>
      <p:pic>
        <p:nvPicPr>
          <p:cNvPr id="8194" name="Picture 2" descr="http://notisensor.com/wp-content/uploads/2013/04/Downloads14-1024x586.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216264" y="1622737"/>
            <a:ext cx="4175432" cy="4399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825028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3" name="Marcador de contenido 2"/>
          <p:cNvSpPr>
            <a:spLocks noGrp="1"/>
          </p:cNvSpPr>
          <p:nvPr>
            <p:ph idx="1"/>
          </p:nvPr>
        </p:nvSpPr>
        <p:spPr>
          <a:xfrm>
            <a:off x="838200" y="1825625"/>
            <a:ext cx="7623220" cy="4351338"/>
          </a:xfrm>
        </p:spPr>
        <p:txBody>
          <a:bodyPr>
            <a:normAutofit/>
          </a:bodyPr>
          <a:lstStyle/>
          <a:p>
            <a:pPr algn="just"/>
            <a:r>
              <a:rPr lang="es-MX" dirty="0"/>
              <a:t>Ignacio Irys Salomón y</a:t>
            </a:r>
            <a:r>
              <a:rPr lang="es-MX" dirty="0" smtClean="0"/>
              <a:t> Javier </a:t>
            </a:r>
            <a:r>
              <a:rPr lang="es-MX" dirty="0"/>
              <a:t>Eduardo </a:t>
            </a:r>
            <a:r>
              <a:rPr lang="es-MX" dirty="0" smtClean="0"/>
              <a:t>López fundaron el </a:t>
            </a:r>
            <a:r>
              <a:rPr lang="es-MX" dirty="0"/>
              <a:t>Partido Humanista, registrado oficialmente el miércoles 9 de julio </a:t>
            </a:r>
            <a:r>
              <a:rPr lang="es-MX" dirty="0" smtClean="0"/>
              <a:t>de 2014 aprobado por </a:t>
            </a:r>
            <a:r>
              <a:rPr lang="es-MX" dirty="0"/>
              <a:t>el Instituto Nacional Electoral. </a:t>
            </a:r>
            <a:endParaRPr lang="es-MX" dirty="0" smtClean="0"/>
          </a:p>
          <a:p>
            <a:pPr algn="just"/>
            <a:r>
              <a:rPr lang="es-MX" dirty="0"/>
              <a:t>Son los dos brazos del campo al que dicen representar, el sindicalista campesino que fue comisario ejidal en Las </a:t>
            </a:r>
            <a:r>
              <a:rPr lang="es-MX" dirty="0" smtClean="0"/>
              <a:t>Chiapas</a:t>
            </a:r>
            <a:r>
              <a:rPr lang="es-MX" dirty="0"/>
              <a:t>, </a:t>
            </a:r>
            <a:r>
              <a:rPr lang="es-MX" dirty="0" smtClean="0"/>
              <a:t>Veracruz. </a:t>
            </a:r>
            <a:r>
              <a:rPr lang="es-MX" dirty="0"/>
              <a:t>El primero de origen marxista, el segundo demócrata cristiano.</a:t>
            </a:r>
          </a:p>
        </p:txBody>
      </p:sp>
      <p:pic>
        <p:nvPicPr>
          <p:cNvPr id="9218" name="Picture 2" descr="http://upload.wikimedia.org/wikipedia/commons/thumb/e/e1/Humanista_Party_(Mexico).png/160px-Humanista_Party_(Mexic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1497" y="1825625"/>
            <a:ext cx="2702303" cy="27023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333202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MX" dirty="0" smtClean="0"/>
              <a:t>PARTIDO DE ENCUENTRO SOCIAL</a:t>
            </a:r>
            <a:endParaRPr lang="es-MX" dirty="0"/>
          </a:p>
        </p:txBody>
      </p:sp>
      <p:sp>
        <p:nvSpPr>
          <p:cNvPr id="3" name="Marcador de contenido 2"/>
          <p:cNvSpPr>
            <a:spLocks noGrp="1"/>
          </p:cNvSpPr>
          <p:nvPr>
            <p:ph idx="1"/>
          </p:nvPr>
        </p:nvSpPr>
        <p:spPr>
          <a:xfrm>
            <a:off x="3594279" y="1690688"/>
            <a:ext cx="7932313" cy="4351338"/>
          </a:xfrm>
        </p:spPr>
        <p:txBody>
          <a:bodyPr>
            <a:normAutofit/>
          </a:bodyPr>
          <a:lstStyle/>
          <a:p>
            <a:pPr marL="0" indent="0" algn="just">
              <a:buNone/>
            </a:pPr>
            <a:r>
              <a:rPr lang="es-MX" dirty="0" smtClean="0"/>
              <a:t>En 2001 un grupo de personajes en Baja </a:t>
            </a:r>
            <a:r>
              <a:rPr lang="es-MX" dirty="0"/>
              <a:t>C</a:t>
            </a:r>
            <a:r>
              <a:rPr lang="es-MX" dirty="0" smtClean="0"/>
              <a:t>alifornia conformaron un partido político que en 2006 fue registrado como partido oficial a nivel estatal; 2009 obtiene la afiliación de Nayarit, Tamaulipas y Chiapas. </a:t>
            </a:r>
          </a:p>
          <a:p>
            <a:pPr marL="0" indent="0" algn="just">
              <a:buNone/>
            </a:pPr>
            <a:r>
              <a:rPr lang="es-MX" dirty="0" smtClean="0"/>
              <a:t>Su </a:t>
            </a:r>
            <a:r>
              <a:rPr lang="es-MX" dirty="0"/>
              <a:t>líder y fundador es el doctor en Derecho Hugo Erick Flores, a quien los medios han acusado de ser pastor evangélico, algo que él niega tajantemente aunque reconoce que es cristiano y acude regularmente a una iglesia de corte </a:t>
            </a:r>
            <a:r>
              <a:rPr lang="es-MX" dirty="0" smtClean="0"/>
              <a:t>neo pentecostal, </a:t>
            </a:r>
            <a:r>
              <a:rPr lang="es-MX" dirty="0"/>
              <a:t>como muchos de sus compañeros militantes.</a:t>
            </a:r>
          </a:p>
        </p:txBody>
      </p:sp>
      <p:pic>
        <p:nvPicPr>
          <p:cNvPr id="10242" name="Picture 2" descr="http://www.iev.org.mx/1imagenes/partidospoliticos/ppe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069" y="1690688"/>
            <a:ext cx="2995418" cy="3849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33398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txBox="1">
            <a:spLocks/>
          </p:cNvSpPr>
          <p:nvPr/>
        </p:nvSpPr>
        <p:spPr bwMode="auto">
          <a:xfrm>
            <a:off x="2743201" y="1600200"/>
            <a:ext cx="6119515" cy="21960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lvl="1" algn="ctr"/>
            <a:endParaRPr lang="es-MX" sz="4400" dirty="0">
              <a:latin typeface="Calibri" pitchFamily="34" charset="0"/>
            </a:endParaRPr>
          </a:p>
        </p:txBody>
      </p:sp>
      <p:sp>
        <p:nvSpPr>
          <p:cNvPr id="2" name="Título 1"/>
          <p:cNvSpPr>
            <a:spLocks noGrp="1"/>
          </p:cNvSpPr>
          <p:nvPr>
            <p:ph type="title"/>
          </p:nvPr>
        </p:nvSpPr>
        <p:spPr/>
        <p:txBody>
          <a:bodyPr/>
          <a:lstStyle/>
          <a:p>
            <a:r>
              <a:rPr lang="es-MX" b="1" dirty="0" smtClean="0"/>
              <a:t>LA DEMOCRATIZACIÓN MEXICANA</a:t>
            </a:r>
            <a:endParaRPr lang="es-MX" b="1" dirty="0"/>
          </a:p>
        </p:txBody>
      </p:sp>
      <p:sp>
        <p:nvSpPr>
          <p:cNvPr id="3" name="Marcador de texto 2"/>
          <p:cNvSpPr>
            <a:spLocks noGrp="1"/>
          </p:cNvSpPr>
          <p:nvPr>
            <p:ph type="body" idx="1"/>
          </p:nvPr>
        </p:nvSpPr>
        <p:spPr/>
        <p:txBody>
          <a:bodyPr/>
          <a:lstStyle/>
          <a:p>
            <a:endParaRPr lang="es-MX"/>
          </a:p>
        </p:txBody>
      </p:sp>
    </p:spTree>
    <p:extLst>
      <p:ext uri="{BB962C8B-B14F-4D97-AF65-F5344CB8AC3E}">
        <p14:creationId xmlns:p14="http://schemas.microsoft.com/office/powerpoint/2010/main" val="2593256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nodePh="1">
                                  <p:stCondLst>
                                    <p:cond delay="0"/>
                                  </p:stCondLst>
                                  <p:endCondLst>
                                    <p:cond evt="begin" delay="0">
                                      <p:tn val="5"/>
                                    </p:cond>
                                  </p:end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5926919" y="1371601"/>
            <a:ext cx="4082578" cy="234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2800" dirty="0">
                <a:latin typeface="Calibri" pitchFamily="34" charset="0"/>
              </a:rPr>
              <a:t>-Etimológicamente “democracia” significa: </a:t>
            </a:r>
          </a:p>
          <a:p>
            <a:pPr algn="just"/>
            <a:r>
              <a:rPr lang="es-SV" sz="2800" b="1" dirty="0">
                <a:latin typeface="Calibri" pitchFamily="34" charset="0"/>
              </a:rPr>
              <a:t>Poder</a:t>
            </a:r>
            <a:r>
              <a:rPr lang="es-SV" sz="2800" dirty="0">
                <a:latin typeface="Calibri" pitchFamily="34" charset="0"/>
              </a:rPr>
              <a:t> (</a:t>
            </a:r>
            <a:r>
              <a:rPr lang="es-SV" sz="2800" i="1" dirty="0" err="1">
                <a:latin typeface="Calibri" pitchFamily="34" charset="0"/>
              </a:rPr>
              <a:t>kratos</a:t>
            </a:r>
            <a:r>
              <a:rPr lang="es-SV" sz="2800" i="1" dirty="0">
                <a:latin typeface="Calibri" pitchFamily="34" charset="0"/>
              </a:rPr>
              <a:t>) </a:t>
            </a:r>
          </a:p>
          <a:p>
            <a:pPr algn="just"/>
            <a:r>
              <a:rPr lang="es-SV" sz="2800" b="1" i="1" dirty="0">
                <a:latin typeface="Calibri" pitchFamily="34" charset="0"/>
              </a:rPr>
              <a:t>del pueblo </a:t>
            </a:r>
            <a:r>
              <a:rPr lang="es-SV" sz="2800" i="1" dirty="0">
                <a:latin typeface="Calibri" pitchFamily="34" charset="0"/>
              </a:rPr>
              <a:t>(demos)</a:t>
            </a:r>
            <a:endParaRPr lang="es-SV" sz="2800" b="1" i="1" dirty="0">
              <a:latin typeface="Calibri" pitchFamily="34" charset="0"/>
            </a:endParaRPr>
          </a:p>
        </p:txBody>
      </p:sp>
      <p:pic>
        <p:nvPicPr>
          <p:cNvPr id="1026" name="Picture 2" descr="C:\Users\OEPH\Pictures\democracia (1).jpg"/>
          <p:cNvPicPr>
            <a:picLocks noChangeAspect="1" noChangeArrowheads="1"/>
          </p:cNvPicPr>
          <p:nvPr/>
        </p:nvPicPr>
        <p:blipFill>
          <a:blip r:embed="rId2" cstate="print"/>
          <a:srcRect/>
          <a:stretch>
            <a:fillRect/>
          </a:stretch>
        </p:blipFill>
        <p:spPr bwMode="auto">
          <a:xfrm>
            <a:off x="2351585" y="1988841"/>
            <a:ext cx="3318123" cy="3808705"/>
          </a:xfrm>
          <a:prstGeom prst="rect">
            <a:avLst/>
          </a:prstGeom>
          <a:noFill/>
        </p:spPr>
      </p:pic>
      <p:sp>
        <p:nvSpPr>
          <p:cNvPr id="5" name="1 Título"/>
          <p:cNvSpPr txBox="1">
            <a:spLocks/>
          </p:cNvSpPr>
          <p:nvPr/>
        </p:nvSpPr>
        <p:spPr bwMode="auto">
          <a:xfrm>
            <a:off x="6096000" y="4194815"/>
            <a:ext cx="3744416" cy="1579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2800" dirty="0">
                <a:latin typeface="Calibri" pitchFamily="34" charset="0"/>
              </a:rPr>
              <a:t>-El primero en utilizar este término fue el historiador </a:t>
            </a:r>
            <a:r>
              <a:rPr lang="es-SV" sz="2800" b="1" dirty="0">
                <a:latin typeface="Calibri" pitchFamily="34" charset="0"/>
              </a:rPr>
              <a:t>Heródoto.</a:t>
            </a:r>
            <a:endParaRPr lang="es-SV" sz="2800" b="1" i="1" dirty="0">
              <a:latin typeface="Calibri" pitchFamily="34" charset="0"/>
            </a:endParaRPr>
          </a:p>
        </p:txBody>
      </p:sp>
      <p:sp>
        <p:nvSpPr>
          <p:cNvPr id="4" name="Título 3"/>
          <p:cNvSpPr>
            <a:spLocks noGrp="1"/>
          </p:cNvSpPr>
          <p:nvPr>
            <p:ph type="title"/>
          </p:nvPr>
        </p:nvSpPr>
        <p:spPr/>
        <p:txBody>
          <a:bodyPr/>
          <a:lstStyle/>
          <a:p>
            <a:r>
              <a:rPr lang="es-MX" dirty="0" smtClean="0"/>
              <a:t>democracia</a:t>
            </a:r>
            <a:endParaRPr lang="es-MX" dirty="0"/>
          </a:p>
        </p:txBody>
      </p:sp>
    </p:spTree>
    <p:extLst>
      <p:ext uri="{BB962C8B-B14F-4D97-AF65-F5344CB8AC3E}">
        <p14:creationId xmlns:p14="http://schemas.microsoft.com/office/powerpoint/2010/main" val="410772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1524000" y="2996952"/>
            <a:ext cx="2448272" cy="432048"/>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3600" b="1" dirty="0">
                <a:latin typeface="Calibri" pitchFamily="34" charset="0"/>
              </a:rPr>
              <a:t>Democracia</a:t>
            </a:r>
          </a:p>
        </p:txBody>
      </p:sp>
      <p:cxnSp>
        <p:nvCxnSpPr>
          <p:cNvPr id="4" name="3 Conector recto"/>
          <p:cNvCxnSpPr>
            <a:stCxn id="2" idx="3"/>
          </p:cNvCxnSpPr>
          <p:nvPr/>
        </p:nvCxnSpPr>
        <p:spPr>
          <a:xfrm>
            <a:off x="3972272" y="3212976"/>
            <a:ext cx="1259632"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6 Conector recto"/>
          <p:cNvCxnSpPr/>
          <p:nvPr/>
        </p:nvCxnSpPr>
        <p:spPr>
          <a:xfrm>
            <a:off x="5231904" y="1484784"/>
            <a:ext cx="0" cy="352839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9 Conector recto"/>
          <p:cNvCxnSpPr/>
          <p:nvPr/>
        </p:nvCxnSpPr>
        <p:spPr>
          <a:xfrm>
            <a:off x="5231904" y="1484784"/>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11 Conector recto"/>
          <p:cNvCxnSpPr/>
          <p:nvPr/>
        </p:nvCxnSpPr>
        <p:spPr>
          <a:xfrm>
            <a:off x="5231904" y="5013176"/>
            <a:ext cx="792088"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12 Conector recto"/>
          <p:cNvCxnSpPr/>
          <p:nvPr/>
        </p:nvCxnSpPr>
        <p:spPr>
          <a:xfrm>
            <a:off x="5231904" y="3212976"/>
            <a:ext cx="792088" cy="0"/>
          </a:xfrm>
          <a:prstGeom prst="line">
            <a:avLst/>
          </a:prstGeom>
        </p:spPr>
        <p:style>
          <a:lnRef idx="1">
            <a:schemeClr val="accent1"/>
          </a:lnRef>
          <a:fillRef idx="0">
            <a:schemeClr val="accent1"/>
          </a:fillRef>
          <a:effectRef idx="0">
            <a:schemeClr val="accent1"/>
          </a:effectRef>
          <a:fontRef idx="minor">
            <a:schemeClr val="tx1"/>
          </a:fontRef>
        </p:style>
      </p:cxnSp>
      <p:sp>
        <p:nvSpPr>
          <p:cNvPr id="14" name="1 Título"/>
          <p:cNvSpPr txBox="1">
            <a:spLocks/>
          </p:cNvSpPr>
          <p:nvPr/>
        </p:nvSpPr>
        <p:spPr bwMode="auto">
          <a:xfrm>
            <a:off x="5879976" y="1268760"/>
            <a:ext cx="3600400" cy="432048"/>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3200" b="1" dirty="0">
                <a:latin typeface="Calibri" pitchFamily="34" charset="0"/>
              </a:rPr>
              <a:t>Democracia directa</a:t>
            </a:r>
          </a:p>
        </p:txBody>
      </p:sp>
      <p:sp>
        <p:nvSpPr>
          <p:cNvPr id="15" name="1 Título"/>
          <p:cNvSpPr txBox="1">
            <a:spLocks/>
          </p:cNvSpPr>
          <p:nvPr/>
        </p:nvSpPr>
        <p:spPr bwMode="auto">
          <a:xfrm>
            <a:off x="5807968" y="2996952"/>
            <a:ext cx="3888432" cy="432048"/>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3200" b="1" dirty="0">
                <a:latin typeface="Calibri" pitchFamily="34" charset="0"/>
              </a:rPr>
              <a:t>Democracia indirecta</a:t>
            </a:r>
          </a:p>
        </p:txBody>
      </p:sp>
      <p:sp>
        <p:nvSpPr>
          <p:cNvPr id="16" name="1 Título"/>
          <p:cNvSpPr txBox="1">
            <a:spLocks/>
          </p:cNvSpPr>
          <p:nvPr/>
        </p:nvSpPr>
        <p:spPr bwMode="auto">
          <a:xfrm>
            <a:off x="5735960" y="4725144"/>
            <a:ext cx="4824536" cy="504056"/>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5"/>
          </a:lnRef>
          <a:fillRef idx="1">
            <a:schemeClr val="lt1"/>
          </a:fillRef>
          <a:effectRef idx="0">
            <a:schemeClr val="accent5"/>
          </a:effectRef>
          <a:fontRef idx="minor">
            <a:schemeClr val="dk1"/>
          </a:fontRef>
        </p:style>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ctr"/>
            <a:r>
              <a:rPr lang="es-SV" sz="3200" b="1" dirty="0">
                <a:latin typeface="Calibri" pitchFamily="34" charset="0"/>
              </a:rPr>
              <a:t>Democracia representativa</a:t>
            </a:r>
          </a:p>
        </p:txBody>
      </p:sp>
    </p:spTree>
    <p:extLst>
      <p:ext uri="{BB962C8B-B14F-4D97-AF65-F5344CB8AC3E}">
        <p14:creationId xmlns:p14="http://schemas.microsoft.com/office/powerpoint/2010/main" val="2711887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box(in)">
                                      <p:cBhvr>
                                        <p:cTn id="12" dur="500"/>
                                        <p:tgtEl>
                                          <p:spTgt spid="13"/>
                                        </p:tgtEl>
                                      </p:cBhvr>
                                    </p:animEffect>
                                  </p:childTnLst>
                                </p:cTn>
                              </p:par>
                              <p:par>
                                <p:cTn id="13" presetID="4" presetClass="entr" presetSubtype="16"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ox(in)">
                                      <p:cBhvr>
                                        <p:cTn id="15" dur="500"/>
                                        <p:tgtEl>
                                          <p:spTgt spid="4"/>
                                        </p:tgtEl>
                                      </p:cBhvr>
                                    </p:animEffect>
                                  </p:childTnLst>
                                </p:cTn>
                              </p:par>
                              <p:par>
                                <p:cTn id="16" presetID="4" presetClass="entr" presetSubtype="16"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ox(in)">
                                      <p:cBhvr>
                                        <p:cTn id="18" dur="500"/>
                                        <p:tgtEl>
                                          <p:spTgt spid="7"/>
                                        </p:tgtEl>
                                      </p:cBhvr>
                                    </p:animEffect>
                                  </p:childTnLst>
                                </p:cTn>
                              </p:par>
                              <p:par>
                                <p:cTn id="19" presetID="4"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box(in)">
                                      <p:cBhvr>
                                        <p:cTn id="21" dur="500"/>
                                        <p:tgtEl>
                                          <p:spTgt spid="10"/>
                                        </p:tgtEl>
                                      </p:cBhvr>
                                    </p:animEffect>
                                  </p:childTnLst>
                                </p:cTn>
                              </p:par>
                              <p:par>
                                <p:cTn id="22" presetID="4" presetClass="entr" presetSubtype="16"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ox(in)">
                                      <p:cBhvr>
                                        <p:cTn id="24" dur="500"/>
                                        <p:tgtEl>
                                          <p:spTgt spid="12"/>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wipe(down)">
                                      <p:cBhvr>
                                        <p:cTn id="34" dur="500"/>
                                        <p:tgtEl>
                                          <p:spTgt spid="15"/>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down)">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5303912" y="868736"/>
            <a:ext cx="6145406" cy="3496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2800" dirty="0">
                <a:latin typeface="Calibri" pitchFamily="34" charset="0"/>
              </a:rPr>
              <a:t>-Tiene su origen histórico en la polis (ciudad-estado) griega.</a:t>
            </a:r>
          </a:p>
          <a:p>
            <a:pPr algn="just"/>
            <a:endParaRPr lang="es-SV" sz="2800" b="1" i="1" dirty="0">
              <a:latin typeface="Calibri" pitchFamily="34" charset="0"/>
            </a:endParaRPr>
          </a:p>
          <a:p>
            <a:pPr algn="just"/>
            <a:r>
              <a:rPr lang="es-SV" sz="2800" b="1" i="1" dirty="0">
                <a:latin typeface="Calibri" pitchFamily="34" charset="0"/>
              </a:rPr>
              <a:t>-</a:t>
            </a:r>
            <a:r>
              <a:rPr lang="es-SV" sz="2800" dirty="0">
                <a:latin typeface="Calibri" pitchFamily="34" charset="0"/>
              </a:rPr>
              <a:t>Se trataba de una comunidad pequeña que en una democracia directa actuaba como cuerpo colectivo en la elaboración de leyes y en la toma de decisiones.</a:t>
            </a:r>
            <a:endParaRPr lang="es-SV" sz="2800" b="1" i="1" dirty="0">
              <a:latin typeface="Calibri" pitchFamily="34" charset="0"/>
            </a:endParaRPr>
          </a:p>
        </p:txBody>
      </p:sp>
      <p:pic>
        <p:nvPicPr>
          <p:cNvPr id="2050" name="Picture 2" descr="C:\Users\OEPH\Pictures\polis griega.jpg"/>
          <p:cNvPicPr>
            <a:picLocks noChangeAspect="1" noChangeArrowheads="1"/>
          </p:cNvPicPr>
          <p:nvPr/>
        </p:nvPicPr>
        <p:blipFill>
          <a:blip r:embed="rId2" cstate="print"/>
          <a:srcRect/>
          <a:stretch>
            <a:fillRect/>
          </a:stretch>
        </p:blipFill>
        <p:spPr bwMode="auto">
          <a:xfrm>
            <a:off x="862885" y="1012752"/>
            <a:ext cx="4098139" cy="3352352"/>
          </a:xfrm>
          <a:prstGeom prst="rect">
            <a:avLst/>
          </a:prstGeom>
          <a:noFill/>
        </p:spPr>
      </p:pic>
      <p:sp>
        <p:nvSpPr>
          <p:cNvPr id="5" name="1 Título"/>
          <p:cNvSpPr txBox="1">
            <a:spLocks/>
          </p:cNvSpPr>
          <p:nvPr/>
        </p:nvSpPr>
        <p:spPr bwMode="auto">
          <a:xfrm>
            <a:off x="862885" y="4509120"/>
            <a:ext cx="10586433" cy="1728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2800" dirty="0">
                <a:latin typeface="Calibri" pitchFamily="34" charset="0"/>
              </a:rPr>
              <a:t>-El carácter directo de las democracias de la Grecia antigua se apoyaba en el hecho de que el </a:t>
            </a:r>
            <a:r>
              <a:rPr lang="es-SV" sz="2800" b="1" dirty="0">
                <a:latin typeface="Calibri" pitchFamily="34" charset="0"/>
              </a:rPr>
              <a:t>pueblo</a:t>
            </a:r>
            <a:r>
              <a:rPr lang="es-SV" sz="2800" dirty="0">
                <a:latin typeface="Calibri" pitchFamily="34" charset="0"/>
              </a:rPr>
              <a:t> participaba de manera continua, aunque rotatoria, en el ejercicio del poder.</a:t>
            </a:r>
            <a:endParaRPr lang="es-SV" sz="2800" b="1" i="1" dirty="0">
              <a:latin typeface="Calibri" pitchFamily="34" charset="0"/>
            </a:endParaRPr>
          </a:p>
        </p:txBody>
      </p:sp>
      <p:sp>
        <p:nvSpPr>
          <p:cNvPr id="7" name="Título 6"/>
          <p:cNvSpPr>
            <a:spLocks noGrp="1"/>
          </p:cNvSpPr>
          <p:nvPr>
            <p:ph type="title"/>
          </p:nvPr>
        </p:nvSpPr>
        <p:spPr>
          <a:xfrm>
            <a:off x="2057400" y="228624"/>
            <a:ext cx="7772400" cy="640112"/>
          </a:xfrm>
        </p:spPr>
        <p:txBody>
          <a:bodyPr>
            <a:normAutofit fontScale="90000"/>
          </a:bodyPr>
          <a:lstStyle/>
          <a:p>
            <a:r>
              <a:rPr lang="es-MX" b="1" dirty="0" smtClean="0"/>
              <a:t>Democracia directa</a:t>
            </a:r>
            <a:endParaRPr lang="es-MX" b="1" dirty="0"/>
          </a:p>
        </p:txBody>
      </p:sp>
    </p:spTree>
    <p:extLst>
      <p:ext uri="{BB962C8B-B14F-4D97-AF65-F5344CB8AC3E}">
        <p14:creationId xmlns:p14="http://schemas.microsoft.com/office/powerpoint/2010/main" val="24055443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978794" y="1600200"/>
            <a:ext cx="6488806" cy="1900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2800" dirty="0">
                <a:latin typeface="Calibri" pitchFamily="34" charset="0"/>
              </a:rPr>
              <a:t>La democracia se basa en “el poder del pueblo” sin embargo el concepto es diferente entre una época y otra.</a:t>
            </a:r>
            <a:endParaRPr lang="es-SV" sz="2800" b="1" i="1" dirty="0">
              <a:latin typeface="Calibri" pitchFamily="34" charset="0"/>
            </a:endParaRPr>
          </a:p>
        </p:txBody>
      </p:sp>
      <p:sp>
        <p:nvSpPr>
          <p:cNvPr id="4" name="1 Título"/>
          <p:cNvSpPr txBox="1">
            <a:spLocks/>
          </p:cNvSpPr>
          <p:nvPr/>
        </p:nvSpPr>
        <p:spPr bwMode="auto">
          <a:xfrm>
            <a:off x="978794" y="3501008"/>
            <a:ext cx="10174310" cy="2232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2800" dirty="0">
                <a:latin typeface="Calibri" pitchFamily="34" charset="0"/>
              </a:rPr>
              <a:t>En los Estados nacionales modernos, de dimensiones mayores en tamaño y número de pobladores que la polis griega, no cabe la posibilidad de un gobierno directo de los ciudadanos, por lo que se ejerce de forma </a:t>
            </a:r>
            <a:r>
              <a:rPr lang="es-SV" sz="2800" b="1" dirty="0">
                <a:latin typeface="Calibri" pitchFamily="34" charset="0"/>
              </a:rPr>
              <a:t>indirecta</a:t>
            </a:r>
            <a:r>
              <a:rPr lang="es-SV" sz="2800" dirty="0">
                <a:latin typeface="Calibri" pitchFamily="34" charset="0"/>
              </a:rPr>
              <a:t>, es decir, </a:t>
            </a:r>
            <a:r>
              <a:rPr lang="es-SV" sz="2800" b="1" dirty="0">
                <a:latin typeface="Calibri" pitchFamily="34" charset="0"/>
              </a:rPr>
              <a:t>representativa.</a:t>
            </a:r>
            <a:endParaRPr lang="es-SV" sz="2800" b="1" i="1" dirty="0">
              <a:latin typeface="Calibri" pitchFamily="34" charset="0"/>
            </a:endParaRPr>
          </a:p>
        </p:txBody>
      </p:sp>
      <p:pic>
        <p:nvPicPr>
          <p:cNvPr id="3074" name="Picture 2" descr="C:\Users\OEPH\Pictures\SOBERANIA POPULAR.jpg"/>
          <p:cNvPicPr>
            <a:picLocks noChangeAspect="1" noChangeArrowheads="1"/>
          </p:cNvPicPr>
          <p:nvPr/>
        </p:nvPicPr>
        <p:blipFill>
          <a:blip r:embed="rId2" cstate="print"/>
          <a:srcRect/>
          <a:stretch>
            <a:fillRect/>
          </a:stretch>
        </p:blipFill>
        <p:spPr bwMode="auto">
          <a:xfrm>
            <a:off x="8152326" y="632481"/>
            <a:ext cx="2868527" cy="2868527"/>
          </a:xfrm>
          <a:prstGeom prst="rect">
            <a:avLst/>
          </a:prstGeom>
          <a:noFill/>
        </p:spPr>
      </p:pic>
      <p:sp>
        <p:nvSpPr>
          <p:cNvPr id="5" name="Título 4"/>
          <p:cNvSpPr>
            <a:spLocks noGrp="1"/>
          </p:cNvSpPr>
          <p:nvPr>
            <p:ph type="title"/>
          </p:nvPr>
        </p:nvSpPr>
        <p:spPr>
          <a:xfrm>
            <a:off x="978794" y="412624"/>
            <a:ext cx="7772400" cy="856136"/>
          </a:xfrm>
        </p:spPr>
        <p:txBody>
          <a:bodyPr/>
          <a:lstStyle/>
          <a:p>
            <a:r>
              <a:rPr lang="es-MX" b="1" dirty="0" smtClean="0"/>
              <a:t>Democracia indirecta</a:t>
            </a:r>
            <a:endParaRPr lang="es-MX" b="1" dirty="0"/>
          </a:p>
        </p:txBody>
      </p:sp>
    </p:spTree>
    <p:extLst>
      <p:ext uri="{BB962C8B-B14F-4D97-AF65-F5344CB8AC3E}">
        <p14:creationId xmlns:p14="http://schemas.microsoft.com/office/powerpoint/2010/main" val="301503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4800600" y="1295400"/>
            <a:ext cx="5520952" cy="3886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2800" dirty="0">
                <a:latin typeface="Calibri" pitchFamily="34" charset="0"/>
              </a:rPr>
              <a:t>-La democracia representativa es una forma de gobierno, en la cual los ciudadanos ejercen sus derechos políticos por medio de representantes, elegidos por ellos  través del sufragio, para desempeñar funciones públicas con la obligación de rendir cuentas ante la ciudadanía que los llevó al poder.</a:t>
            </a:r>
            <a:endParaRPr lang="es-SV" sz="2800" b="1" i="1" dirty="0">
              <a:latin typeface="Calibri" pitchFamily="34" charset="0"/>
            </a:endParaRPr>
          </a:p>
        </p:txBody>
      </p:sp>
      <p:pic>
        <p:nvPicPr>
          <p:cNvPr id="14338" name="Picture 2" descr="http://k02.kn3.net/7F5BC7CC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304801"/>
            <a:ext cx="2286000" cy="2962471"/>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www.definicionabc.com/wp-content/uploads/democracia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3101" y="3531128"/>
            <a:ext cx="2283097" cy="2412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86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p:cNvSpPr txBox="1">
            <a:spLocks/>
          </p:cNvSpPr>
          <p:nvPr/>
        </p:nvSpPr>
        <p:spPr bwMode="auto">
          <a:xfrm>
            <a:off x="785611" y="1515616"/>
            <a:ext cx="10534919" cy="1921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2800" dirty="0">
                <a:latin typeface="Calibri" pitchFamily="34" charset="0"/>
              </a:rPr>
              <a:t>-La democracia representativa implica que el pueblo tiene el derecho y el deber de elegir a sus gobernantes por medio de elecciones libres, para las cuales no exista presión alguna y cuya realización se fundamente en la </a:t>
            </a:r>
            <a:r>
              <a:rPr lang="es-SV" sz="2800" b="1" dirty="0">
                <a:latin typeface="Calibri" pitchFamily="34" charset="0"/>
              </a:rPr>
              <a:t>opinión pública.</a:t>
            </a:r>
            <a:endParaRPr lang="es-SV" sz="2800" b="1" i="1" dirty="0">
              <a:latin typeface="Calibri" pitchFamily="34" charset="0"/>
            </a:endParaRPr>
          </a:p>
        </p:txBody>
      </p:sp>
      <p:sp>
        <p:nvSpPr>
          <p:cNvPr id="4" name="1 Título"/>
          <p:cNvSpPr txBox="1">
            <a:spLocks/>
          </p:cNvSpPr>
          <p:nvPr/>
        </p:nvSpPr>
        <p:spPr bwMode="auto">
          <a:xfrm>
            <a:off x="785611" y="3733800"/>
            <a:ext cx="10534919" cy="2448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2400" b="1" dirty="0">
                <a:latin typeface="Calibri" pitchFamily="34" charset="0"/>
              </a:rPr>
              <a:t>-Opinión pública:</a:t>
            </a:r>
            <a:r>
              <a:rPr lang="es-SV" sz="2400" dirty="0">
                <a:latin typeface="Calibri" pitchFamily="34" charset="0"/>
              </a:rPr>
              <a:t> se refiere a la opinión de los ciudadanos sobre los asuntos públicos.</a:t>
            </a:r>
            <a:endParaRPr lang="es-SV" sz="2400" b="1" i="1" dirty="0">
              <a:latin typeface="Calibri" pitchFamily="34" charset="0"/>
            </a:endParaRPr>
          </a:p>
          <a:p>
            <a:pPr algn="just"/>
            <a:r>
              <a:rPr lang="es-SV" sz="2400" b="1" i="1" dirty="0">
                <a:latin typeface="Calibri" pitchFamily="34" charset="0"/>
              </a:rPr>
              <a:t>“</a:t>
            </a:r>
            <a:r>
              <a:rPr lang="es-SV" sz="2400" i="1" dirty="0">
                <a:latin typeface="Calibri" pitchFamily="34" charset="0"/>
              </a:rPr>
              <a:t>Se dice que una opinión es pública no sólo porque es del público (difundida entre muchos), sino también porque implica objetos y materias que son de naturaleza pública: el interés general, el bien común.</a:t>
            </a:r>
            <a:endParaRPr lang="es-SV" sz="2400" b="1" i="1" dirty="0">
              <a:latin typeface="Calibri" pitchFamily="34" charset="0"/>
            </a:endParaRPr>
          </a:p>
        </p:txBody>
      </p:sp>
      <p:sp>
        <p:nvSpPr>
          <p:cNvPr id="5" name="Título 4"/>
          <p:cNvSpPr>
            <a:spLocks noGrp="1"/>
          </p:cNvSpPr>
          <p:nvPr>
            <p:ph type="title"/>
          </p:nvPr>
        </p:nvSpPr>
        <p:spPr>
          <a:xfrm>
            <a:off x="2209800" y="484632"/>
            <a:ext cx="7772400" cy="734568"/>
          </a:xfrm>
        </p:spPr>
        <p:txBody>
          <a:bodyPr/>
          <a:lstStyle/>
          <a:p>
            <a:r>
              <a:rPr lang="es-MX" dirty="0" smtClean="0"/>
              <a:t>Democracia representativa</a:t>
            </a:r>
            <a:endParaRPr lang="es-MX" dirty="0"/>
          </a:p>
        </p:txBody>
      </p:sp>
    </p:spTree>
    <p:extLst>
      <p:ext uri="{BB962C8B-B14F-4D97-AF65-F5344CB8AC3E}">
        <p14:creationId xmlns:p14="http://schemas.microsoft.com/office/powerpoint/2010/main" val="72613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MX"/>
          </a:p>
        </p:txBody>
      </p:sp>
      <p:sp>
        <p:nvSpPr>
          <p:cNvPr id="7170" name="2 Marcador de contenido"/>
          <p:cNvSpPr>
            <a:spLocks noGrp="1"/>
          </p:cNvSpPr>
          <p:nvPr>
            <p:ph idx="1"/>
          </p:nvPr>
        </p:nvSpPr>
        <p:spPr>
          <a:xfrm>
            <a:off x="451833" y="2005929"/>
            <a:ext cx="7146702" cy="4351338"/>
          </a:xfrm>
        </p:spPr>
        <p:txBody>
          <a:bodyPr>
            <a:noAutofit/>
          </a:bodyPr>
          <a:lstStyle/>
          <a:p>
            <a:pPr algn="just" eaLnBrk="1" hangingPunct="1"/>
            <a:r>
              <a:rPr lang="es-MX" altLang="es-MX" dirty="0">
                <a:cs typeface="Times New Roman" panose="02020603050405020304" pitchFamily="18" charset="0"/>
              </a:rPr>
              <a:t>De esta manera, dentro de un territorio con fronteras políticas delimitadas y con el concepto de </a:t>
            </a:r>
            <a:r>
              <a:rPr lang="es-MX" altLang="es-MX" i="1" dirty="0">
                <a:cs typeface="Times New Roman" panose="02020603050405020304" pitchFamily="18" charset="0"/>
              </a:rPr>
              <a:t>soberanía nacional, </a:t>
            </a:r>
            <a:r>
              <a:rPr lang="es-MX" altLang="es-MX" dirty="0">
                <a:cs typeface="Times New Roman" panose="02020603050405020304" pitchFamily="18" charset="0"/>
              </a:rPr>
              <a:t>se creó una estructura política suficien­temente sólida que, con el propósito de unificar las distintas fuerzas opuestas, fue necesario apoyar con un equipo administrativo, un ejército leal al monarca, un sistema financiero estable, y un cuerpo diplomático capaz de lograr el recono­cimiento de los Estados vecinos y de mantener buenas relaciones con éstos.</a:t>
            </a:r>
            <a:r>
              <a:rPr lang="es-MX" altLang="es-MX" dirty="0"/>
              <a:t> </a:t>
            </a:r>
          </a:p>
        </p:txBody>
      </p:sp>
      <p:pic>
        <p:nvPicPr>
          <p:cNvPr id="3074" name="Picture 2" descr="http://www.miamivirtualschool.us/contenidos_miami/septimo_sociales/unidad_5/img_unidad/4_clip_image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94058" y="2606052"/>
            <a:ext cx="3559742" cy="2519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2571772"/>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463639" y="188640"/>
            <a:ext cx="5272321" cy="5688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2800" dirty="0">
                <a:latin typeface="Calibri" pitchFamily="34" charset="0"/>
              </a:rPr>
              <a:t>La democracia representativa, fundamentada en la noción de libertad implica que el pueblo tiene el derecho y el deber de elegir a sus gobernantes por medio de elecciones libres, para las cuales no exista presión alguna y cuya realización se fundamente en la opinión pública.</a:t>
            </a:r>
            <a:endParaRPr lang="es-SV" sz="2800" b="1" i="1" dirty="0">
              <a:latin typeface="Calibri" pitchFamily="34" charset="0"/>
            </a:endParaRPr>
          </a:p>
        </p:txBody>
      </p:sp>
      <p:pic>
        <p:nvPicPr>
          <p:cNvPr id="2050" name="Picture 2" descr="C:\Users\OEPH\Pictures\images (1).jpg"/>
          <p:cNvPicPr>
            <a:picLocks noChangeAspect="1" noChangeArrowheads="1"/>
          </p:cNvPicPr>
          <p:nvPr/>
        </p:nvPicPr>
        <p:blipFill>
          <a:blip r:embed="rId2" cstate="print"/>
          <a:srcRect/>
          <a:stretch>
            <a:fillRect/>
          </a:stretch>
        </p:blipFill>
        <p:spPr bwMode="auto">
          <a:xfrm>
            <a:off x="6439032" y="798077"/>
            <a:ext cx="4860032" cy="4710821"/>
          </a:xfrm>
          <a:prstGeom prst="rect">
            <a:avLst/>
          </a:prstGeom>
          <a:noFill/>
        </p:spPr>
      </p:pic>
    </p:spTree>
    <p:extLst>
      <p:ext uri="{BB962C8B-B14F-4D97-AF65-F5344CB8AC3E}">
        <p14:creationId xmlns:p14="http://schemas.microsoft.com/office/powerpoint/2010/main" val="704726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p:cNvSpPr>
          <p:nvPr/>
        </p:nvSpPr>
        <p:spPr bwMode="auto">
          <a:xfrm>
            <a:off x="4213261" y="742430"/>
            <a:ext cx="6682265"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2800" dirty="0">
                <a:latin typeface="Calibri" pitchFamily="34" charset="0"/>
              </a:rPr>
              <a:t>-De acuerdo con Robert A. </a:t>
            </a:r>
            <a:r>
              <a:rPr lang="es-SV" sz="2800" dirty="0" err="1">
                <a:latin typeface="Calibri" pitchFamily="34" charset="0"/>
              </a:rPr>
              <a:t>Dahl</a:t>
            </a:r>
            <a:r>
              <a:rPr lang="es-SV" sz="2800" dirty="0">
                <a:latin typeface="Calibri" pitchFamily="34" charset="0"/>
              </a:rPr>
              <a:t>, existen 5 criterios que deben satisfacerse para cumplir la exigencia de que los miembros de una sociedad tengan el mismo derecho a participar en las decisiones </a:t>
            </a:r>
            <a:r>
              <a:rPr lang="es-SV" sz="2800" dirty="0" smtClean="0">
                <a:latin typeface="Calibri" pitchFamily="34" charset="0"/>
              </a:rPr>
              <a:t>políticas.</a:t>
            </a:r>
            <a:endParaRPr lang="es-SV" sz="2800" b="1" i="1" dirty="0">
              <a:latin typeface="Calibri" pitchFamily="34" charset="0"/>
            </a:endParaRPr>
          </a:p>
        </p:txBody>
      </p:sp>
      <p:pic>
        <p:nvPicPr>
          <p:cNvPr id="3074" name="Picture 2" descr="C:\Users\OEPH\Pictures\dahal.jpg"/>
          <p:cNvPicPr>
            <a:picLocks noChangeAspect="1" noChangeArrowheads="1"/>
          </p:cNvPicPr>
          <p:nvPr/>
        </p:nvPicPr>
        <p:blipFill>
          <a:blip r:embed="rId2" cstate="print"/>
          <a:srcRect/>
          <a:stretch>
            <a:fillRect/>
          </a:stretch>
        </p:blipFill>
        <p:spPr bwMode="auto">
          <a:xfrm>
            <a:off x="611156" y="1141675"/>
            <a:ext cx="3136596" cy="4332315"/>
          </a:xfrm>
          <a:prstGeom prst="rect">
            <a:avLst/>
          </a:prstGeom>
          <a:noFill/>
        </p:spPr>
      </p:pic>
      <p:sp>
        <p:nvSpPr>
          <p:cNvPr id="4" name="1 Título"/>
          <p:cNvSpPr txBox="1">
            <a:spLocks/>
          </p:cNvSpPr>
          <p:nvPr/>
        </p:nvSpPr>
        <p:spPr bwMode="auto">
          <a:xfrm>
            <a:off x="4367808" y="3439531"/>
            <a:ext cx="5009792" cy="26642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Candara" pitchFamily="34" charset="0"/>
                <a:cs typeface="Arial" charset="0"/>
              </a:defRPr>
            </a:lvl1pPr>
            <a:lvl2pPr marL="742950" indent="-285750" eaLnBrk="0" hangingPunct="0">
              <a:defRPr>
                <a:solidFill>
                  <a:schemeClr val="tx1"/>
                </a:solidFill>
                <a:latin typeface="Candara" pitchFamily="34" charset="0"/>
                <a:cs typeface="Arial" charset="0"/>
              </a:defRPr>
            </a:lvl2pPr>
            <a:lvl3pPr marL="1143000" indent="-228600" eaLnBrk="0" hangingPunct="0">
              <a:defRPr>
                <a:solidFill>
                  <a:schemeClr val="tx1"/>
                </a:solidFill>
                <a:latin typeface="Candara" pitchFamily="34" charset="0"/>
                <a:cs typeface="Arial" charset="0"/>
              </a:defRPr>
            </a:lvl3pPr>
            <a:lvl4pPr marL="1600200" indent="-228600" eaLnBrk="0" hangingPunct="0">
              <a:defRPr>
                <a:solidFill>
                  <a:schemeClr val="tx1"/>
                </a:solidFill>
                <a:latin typeface="Candara" pitchFamily="34" charset="0"/>
                <a:cs typeface="Arial" charset="0"/>
              </a:defRPr>
            </a:lvl4pPr>
            <a:lvl5pPr marL="2057400" indent="-228600" eaLnBrk="0" hangingPunct="0">
              <a:defRPr>
                <a:solidFill>
                  <a:schemeClr val="tx1"/>
                </a:solidFill>
                <a:latin typeface="Candara" pitchFamily="34" charset="0"/>
                <a:cs typeface="Arial" charset="0"/>
              </a:defRPr>
            </a:lvl5pPr>
            <a:lvl6pPr marL="2514600" indent="-228600" eaLnBrk="0" fontAlgn="base" hangingPunct="0">
              <a:spcBef>
                <a:spcPct val="0"/>
              </a:spcBef>
              <a:spcAft>
                <a:spcPct val="0"/>
              </a:spcAft>
              <a:defRPr>
                <a:solidFill>
                  <a:schemeClr val="tx1"/>
                </a:solidFill>
                <a:latin typeface="Candara" pitchFamily="34" charset="0"/>
                <a:cs typeface="Arial" charset="0"/>
              </a:defRPr>
            </a:lvl6pPr>
            <a:lvl7pPr marL="2971800" indent="-228600" eaLnBrk="0" fontAlgn="base" hangingPunct="0">
              <a:spcBef>
                <a:spcPct val="0"/>
              </a:spcBef>
              <a:spcAft>
                <a:spcPct val="0"/>
              </a:spcAft>
              <a:defRPr>
                <a:solidFill>
                  <a:schemeClr val="tx1"/>
                </a:solidFill>
                <a:latin typeface="Candara" pitchFamily="34" charset="0"/>
                <a:cs typeface="Arial" charset="0"/>
              </a:defRPr>
            </a:lvl7pPr>
            <a:lvl8pPr marL="3429000" indent="-228600" eaLnBrk="0" fontAlgn="base" hangingPunct="0">
              <a:spcBef>
                <a:spcPct val="0"/>
              </a:spcBef>
              <a:spcAft>
                <a:spcPct val="0"/>
              </a:spcAft>
              <a:defRPr>
                <a:solidFill>
                  <a:schemeClr val="tx1"/>
                </a:solidFill>
                <a:latin typeface="Candara" pitchFamily="34" charset="0"/>
                <a:cs typeface="Arial" charset="0"/>
              </a:defRPr>
            </a:lvl8pPr>
            <a:lvl9pPr marL="3886200" indent="-228600" eaLnBrk="0" fontAlgn="base" hangingPunct="0">
              <a:spcBef>
                <a:spcPct val="0"/>
              </a:spcBef>
              <a:spcAft>
                <a:spcPct val="0"/>
              </a:spcAft>
              <a:defRPr>
                <a:solidFill>
                  <a:schemeClr val="tx1"/>
                </a:solidFill>
                <a:latin typeface="Candara" pitchFamily="34" charset="0"/>
                <a:cs typeface="Arial" charset="0"/>
              </a:defRPr>
            </a:lvl9pPr>
          </a:lstStyle>
          <a:p>
            <a:pPr algn="just"/>
            <a:r>
              <a:rPr lang="es-SV" sz="2800" dirty="0">
                <a:latin typeface="Calibri" pitchFamily="34" charset="0"/>
              </a:rPr>
              <a:t>1.- Participación efectiva</a:t>
            </a:r>
          </a:p>
          <a:p>
            <a:pPr algn="just"/>
            <a:r>
              <a:rPr lang="es-SV" sz="2800" dirty="0">
                <a:latin typeface="Calibri" pitchFamily="34" charset="0"/>
              </a:rPr>
              <a:t>2.-Igualdad de voto</a:t>
            </a:r>
          </a:p>
          <a:p>
            <a:pPr algn="just"/>
            <a:r>
              <a:rPr lang="es-SV" sz="2800" dirty="0">
                <a:latin typeface="Calibri" pitchFamily="34" charset="0"/>
              </a:rPr>
              <a:t>3.- Comprensión ilustrada</a:t>
            </a:r>
          </a:p>
          <a:p>
            <a:pPr algn="just"/>
            <a:r>
              <a:rPr lang="es-SV" sz="2800" dirty="0">
                <a:latin typeface="Calibri" pitchFamily="34" charset="0"/>
              </a:rPr>
              <a:t>4.-Control de la agenda</a:t>
            </a:r>
          </a:p>
          <a:p>
            <a:pPr algn="just"/>
            <a:r>
              <a:rPr lang="es-SV" sz="2800" dirty="0">
                <a:latin typeface="Calibri" pitchFamily="34" charset="0"/>
              </a:rPr>
              <a:t>5.-Inclusión de los adultos</a:t>
            </a:r>
          </a:p>
        </p:txBody>
      </p:sp>
    </p:spTree>
    <p:extLst>
      <p:ext uri="{BB962C8B-B14F-4D97-AF65-F5344CB8AC3E}">
        <p14:creationId xmlns:p14="http://schemas.microsoft.com/office/powerpoint/2010/main" val="334053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ción1" id="{40EF26CC-2B0E-4340-926D-D358EA10074E}" vid="{07351E3D-ACB0-479B-AB9F-2E1FE40F359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platillap1</Template>
  <TotalTime>225</TotalTime>
  <Words>5865</Words>
  <Application>Microsoft Office PowerPoint</Application>
  <PresentationFormat>Panorámica</PresentationFormat>
  <Paragraphs>326</Paragraphs>
  <Slides>91</Slides>
  <Notes>60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91</vt:i4>
      </vt:variant>
    </vt:vector>
  </HeadingPairs>
  <TitlesOfParts>
    <vt:vector size="97" baseType="lpstr">
      <vt:lpstr>Arial</vt:lpstr>
      <vt:lpstr>Baskerville Old Face</vt:lpstr>
      <vt:lpstr>Calibri</vt:lpstr>
      <vt:lpstr>Calibri Light</vt:lpstr>
      <vt:lpstr>Times New Roman</vt:lpstr>
      <vt:lpstr>Tema de Office</vt:lpstr>
      <vt:lpstr>Presentación de PowerPoint</vt:lpstr>
      <vt:lpstr>UNIDAD II ESTRUCTURA POLÍTICA</vt:lpstr>
      <vt:lpstr>OBJETIVO</vt:lpstr>
      <vt:lpstr>ESTRUCTURA POLÍTICA DE MÉXICO:  ESTADO Y GOBIERNO</vt:lpstr>
      <vt:lpstr>Presentación de PowerPoint</vt:lpstr>
      <vt:lpstr>ANTECEDENTES: EL ESTADO-NACIÓN</vt:lpstr>
      <vt:lpstr>ORIGEN Y DESARROLLO DEL ESTADO-NACIÓN MODERNO</vt:lpstr>
      <vt:lpstr>Presentación de PowerPoint</vt:lpstr>
      <vt:lpstr>Presentación de PowerPoint</vt:lpstr>
      <vt:lpstr>Liberalismo político, fundamento teórico del Estado Moderno</vt:lpstr>
      <vt:lpstr>Presentación de PowerPoint</vt:lpstr>
      <vt:lpstr>GENERALIDADES </vt:lpstr>
      <vt:lpstr>Presentación de PowerPoint</vt:lpstr>
      <vt:lpstr>Presentación de PowerPoint</vt:lpstr>
      <vt:lpstr>Presentación de PowerPoint</vt:lpstr>
      <vt:lpstr>Presentación de PowerPoint</vt:lpstr>
      <vt:lpstr>Presentación de PowerPoint</vt:lpstr>
      <vt:lpstr>EL ESTADO DE DERECHO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Funciones Del Estado y Estructura Del Poder</vt:lpstr>
      <vt:lpstr>Presentación de PowerPoint</vt:lpstr>
      <vt:lpstr>Función legislativa</vt:lpstr>
      <vt:lpstr>Función administrativa</vt:lpstr>
      <vt:lpstr>Presentación de PowerPoint</vt:lpstr>
      <vt:lpstr>Función jurisdiccional</vt:lpstr>
      <vt:lpstr>Formas De Gobierno</vt:lpstr>
      <vt:lpstr>EL ESTADO MEXICANO</vt:lpstr>
      <vt:lpstr>Formación y Consolidación Como República Federal</vt:lpstr>
      <vt:lpstr>Estructura Jurídica Del Estado Mexicano La Constitución Política de 1917</vt:lpstr>
      <vt:lpstr>Presentación de PowerPoint</vt:lpstr>
      <vt:lpstr>Estructura y Función De Los Poderes Políticos</vt:lpstr>
      <vt:lpstr>Presentación de PowerPoint</vt:lpstr>
      <vt:lpstr>Presentación de PowerPoint</vt:lpstr>
      <vt:lpstr>Presentación de PowerPoint</vt:lpstr>
      <vt:lpstr>PARTIDOS POLÍTICOS</vt:lpstr>
      <vt:lpstr>CONCEPTO</vt:lpstr>
      <vt:lpstr>Presentación de PowerPoint</vt:lpstr>
      <vt:lpstr>Presentación de PowerPoint</vt:lpstr>
      <vt:lpstr>Presentación de PowerPoint</vt:lpstr>
      <vt:lpstr>Presentación de PowerPoint</vt:lpstr>
      <vt:lpstr>Presentación de PowerPoint</vt:lpstr>
      <vt:lpstr>Estructura de los partidos políticos</vt:lpstr>
      <vt:lpstr>Partidos de estructura indirecta y de estructura directa</vt:lpstr>
      <vt:lpstr>Presentación de PowerPoint</vt:lpstr>
      <vt:lpstr>Clasificación Con respecto a su integración social</vt:lpstr>
      <vt:lpstr>Partidos de cuadros y partidos de masas</vt:lpstr>
      <vt:lpstr>Presentación de PowerPoint</vt:lpstr>
      <vt:lpstr>Clasificación POR OBJETIVOS Y ACTIVIDADES</vt:lpstr>
      <vt:lpstr> </vt:lpstr>
      <vt:lpstr>CLASIFICACIÓN SEGÚN SU ORIENTACIÓN</vt:lpstr>
      <vt:lpstr>Organización directiva de los partidos políticos</vt:lpstr>
      <vt:lpstr>Presentación de PowerPoint</vt:lpstr>
      <vt:lpstr>Presentación de PowerPoint</vt:lpstr>
      <vt:lpstr>Sistema de partidos </vt:lpstr>
      <vt:lpstr>Presentación de PowerPoint</vt:lpstr>
      <vt:lpstr>INSTITUTO FEDERAL ELECTORAL</vt:lpstr>
      <vt:lpstr>INSTITUTO NACIONAL ELECTORAL</vt:lpstr>
      <vt:lpstr>Presentación de PowerPoint</vt:lpstr>
      <vt:lpstr>El sistema de partidos entre 1929 y 1946</vt:lpstr>
      <vt:lpstr>Presentación de PowerPoint</vt:lpstr>
      <vt:lpstr>Presentación de PowerPoint</vt:lpstr>
      <vt:lpstr>Partido de la Revolución Mexicana </vt:lpstr>
      <vt:lpstr>Partido Revolucionario Institucional</vt:lpstr>
      <vt:lpstr>Presentación de PowerPoint</vt:lpstr>
      <vt:lpstr>LOS PARTIDOS POLÍTICOS EN MÉXICO</vt:lpstr>
      <vt:lpstr>PARTIDO ACCIÓN NACIONAL</vt:lpstr>
      <vt:lpstr>PARTIDO DE REVOLUCIÓN DEMOCRÁTICA</vt:lpstr>
      <vt:lpstr>Presentación de PowerPoint</vt:lpstr>
      <vt:lpstr>PARTIDO DEL TRABAJO</vt:lpstr>
      <vt:lpstr>PARTIDO VERDE ECOLOGISTA DE MÉXICO</vt:lpstr>
      <vt:lpstr>Presentación de PowerPoint</vt:lpstr>
      <vt:lpstr>MOVIMIENTO CIUDADANO</vt:lpstr>
      <vt:lpstr>Partido de la Nueva Alianza</vt:lpstr>
      <vt:lpstr>PARTIDO DE MOVIMIENTO DE REGENERACIÓN NACIONAL</vt:lpstr>
      <vt:lpstr>Presentación de PowerPoint</vt:lpstr>
      <vt:lpstr>PARTIDO DE ENCUENTRO SOCIAL</vt:lpstr>
      <vt:lpstr>LA DEMOCRATIZACIÓN MEXICANA</vt:lpstr>
      <vt:lpstr>democracia</vt:lpstr>
      <vt:lpstr>Presentación de PowerPoint</vt:lpstr>
      <vt:lpstr>Democracia directa</vt:lpstr>
      <vt:lpstr>Democracia indirecta</vt:lpstr>
      <vt:lpstr>Presentación de PowerPoint</vt:lpstr>
      <vt:lpstr>Democracia representativa</vt:lpstr>
      <vt:lpstr>Presentación de PowerPoint</vt:lpstr>
      <vt:lpstr>Presentación de PowerPoint</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Tomas Javier rodriguez Garcia</dc:creator>
  <cp:lastModifiedBy>Tomas Javier rodriguez Garcia</cp:lastModifiedBy>
  <cp:revision>7</cp:revision>
  <dcterms:created xsi:type="dcterms:W3CDTF">2015-11-24T00:31:02Z</dcterms:created>
  <dcterms:modified xsi:type="dcterms:W3CDTF">2016-06-28T14:50:50Z</dcterms:modified>
</cp:coreProperties>
</file>