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4" d="100"/>
          <a:sy n="74" d="100"/>
        </p:scale>
        <p:origin x="-52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5D5470-9A86-474A-8BF2-80CA3E627151}" type="datetimeFigureOut">
              <a:rPr lang="es-MX" smtClean="0"/>
              <a:t>29/03/2017</a:t>
            </a:fld>
            <a:endParaRPr lang="es-MX"/>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78231F-7DE9-4981-940A-38BC3404BC52}" type="slidenum">
              <a:rPr lang="es-MX" smtClean="0"/>
              <a:t>‹Nº›</a:t>
            </a:fld>
            <a:endParaRPr lang="es-MX"/>
          </a:p>
        </p:txBody>
      </p:sp>
    </p:spTree>
    <p:extLst>
      <p:ext uri="{BB962C8B-B14F-4D97-AF65-F5344CB8AC3E}">
        <p14:creationId xmlns:p14="http://schemas.microsoft.com/office/powerpoint/2010/main" val="3930675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DA84C81-343B-44BC-941F-465B3BADD6B1}" type="slidenum">
              <a:rPr lang="es-ES" altLang="es-MX"/>
              <a:pPr/>
              <a:t>5</a:t>
            </a:fld>
            <a:endParaRPr lang="es-ES" altLang="es-MX"/>
          </a:p>
        </p:txBody>
      </p:sp>
      <p:sp>
        <p:nvSpPr>
          <p:cNvPr id="9218" name="Rectangle 2"/>
          <p:cNvSpPr>
            <a:spLocks noGrp="1" noRot="1" noChangeAspect="1" noChangeArrowheads="1" noTextEdit="1"/>
          </p:cNvSpPr>
          <p:nvPr>
            <p:ph type="sldImg"/>
          </p:nvPr>
        </p:nvSpPr>
        <p:spPr>
          <a:xfrm>
            <a:off x="393700" y="692150"/>
            <a:ext cx="6070600" cy="3416300"/>
          </a:xfrm>
          <a:ln cap="flat"/>
        </p:spPr>
      </p:sp>
      <p:sp>
        <p:nvSpPr>
          <p:cNvPr id="9219" name="Rectangle 3"/>
          <p:cNvSpPr>
            <a:spLocks noGrp="1" noChangeArrowheads="1"/>
          </p:cNvSpPr>
          <p:nvPr>
            <p:ph type="body" idx="1"/>
          </p:nvPr>
        </p:nvSpPr>
        <p:spPr>
          <a:ln/>
        </p:spPr>
        <p:txBody>
          <a:bodyPr/>
          <a:lstStyle/>
          <a:p>
            <a:endParaRPr lang="es-MX" altLang="es-MX"/>
          </a:p>
        </p:txBody>
      </p:sp>
    </p:spTree>
    <p:extLst>
      <p:ext uri="{BB962C8B-B14F-4D97-AF65-F5344CB8AC3E}">
        <p14:creationId xmlns:p14="http://schemas.microsoft.com/office/powerpoint/2010/main" val="978111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C506607-B366-47CD-827B-8DFB4C27DE9C}" type="slidenum">
              <a:rPr lang="es-ES" altLang="es-MX"/>
              <a:pPr/>
              <a:t>6</a:t>
            </a:fld>
            <a:endParaRPr lang="es-ES" altLang="es-MX"/>
          </a:p>
        </p:txBody>
      </p:sp>
      <p:sp>
        <p:nvSpPr>
          <p:cNvPr id="11266" name="Rectangle 2"/>
          <p:cNvSpPr>
            <a:spLocks noGrp="1" noRot="1" noChangeAspect="1" noChangeArrowheads="1" noTextEdit="1"/>
          </p:cNvSpPr>
          <p:nvPr>
            <p:ph type="sldImg"/>
          </p:nvPr>
        </p:nvSpPr>
        <p:spPr>
          <a:xfrm>
            <a:off x="393700" y="692150"/>
            <a:ext cx="6070600" cy="3416300"/>
          </a:xfrm>
          <a:ln cap="flat"/>
        </p:spPr>
      </p:sp>
      <p:sp>
        <p:nvSpPr>
          <p:cNvPr id="11267" name="Rectangle 3"/>
          <p:cNvSpPr>
            <a:spLocks noGrp="1" noChangeArrowheads="1"/>
          </p:cNvSpPr>
          <p:nvPr>
            <p:ph type="body" idx="1"/>
          </p:nvPr>
        </p:nvSpPr>
        <p:spPr>
          <a:ln/>
        </p:spPr>
        <p:txBody>
          <a:bodyPr/>
          <a:lstStyle/>
          <a:p>
            <a:endParaRPr lang="es-MX" altLang="es-MX"/>
          </a:p>
        </p:txBody>
      </p:sp>
    </p:spTree>
    <p:extLst>
      <p:ext uri="{BB962C8B-B14F-4D97-AF65-F5344CB8AC3E}">
        <p14:creationId xmlns:p14="http://schemas.microsoft.com/office/powerpoint/2010/main" val="1788463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8E64FB5E-C976-461A-94B1-02EC3CC0216E}" type="slidenum">
              <a:rPr lang="es-ES" altLang="es-MX"/>
              <a:pPr/>
              <a:t>7</a:t>
            </a:fld>
            <a:endParaRPr lang="es-ES" altLang="es-MX"/>
          </a:p>
        </p:txBody>
      </p:sp>
      <p:sp>
        <p:nvSpPr>
          <p:cNvPr id="15362" name="Rectangle 2"/>
          <p:cNvSpPr>
            <a:spLocks noGrp="1" noRot="1" noChangeAspect="1" noChangeArrowheads="1" noTextEdit="1"/>
          </p:cNvSpPr>
          <p:nvPr>
            <p:ph type="sldImg"/>
          </p:nvPr>
        </p:nvSpPr>
        <p:spPr>
          <a:xfrm>
            <a:off x="393700" y="692150"/>
            <a:ext cx="6070600" cy="3416300"/>
          </a:xfrm>
          <a:ln cap="flat"/>
        </p:spPr>
      </p:sp>
      <p:sp>
        <p:nvSpPr>
          <p:cNvPr id="15363" name="Rectangle 3"/>
          <p:cNvSpPr>
            <a:spLocks noGrp="1" noChangeArrowheads="1"/>
          </p:cNvSpPr>
          <p:nvPr>
            <p:ph type="body" idx="1"/>
          </p:nvPr>
        </p:nvSpPr>
        <p:spPr>
          <a:ln/>
        </p:spPr>
        <p:txBody>
          <a:bodyPr/>
          <a:lstStyle/>
          <a:p>
            <a:endParaRPr lang="es-MX" altLang="es-MX"/>
          </a:p>
        </p:txBody>
      </p:sp>
    </p:spTree>
    <p:extLst>
      <p:ext uri="{BB962C8B-B14F-4D97-AF65-F5344CB8AC3E}">
        <p14:creationId xmlns:p14="http://schemas.microsoft.com/office/powerpoint/2010/main" val="1393310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D322BD6-9201-42EA-A100-93A4601BAC68}" type="slidenum">
              <a:rPr lang="es-ES" altLang="es-MX"/>
              <a:pPr/>
              <a:t>8</a:t>
            </a:fld>
            <a:endParaRPr lang="es-ES" altLang="es-MX"/>
          </a:p>
        </p:txBody>
      </p:sp>
      <p:sp>
        <p:nvSpPr>
          <p:cNvPr id="21506" name="Rectangle 2"/>
          <p:cNvSpPr>
            <a:spLocks noGrp="1" noRot="1" noChangeAspect="1" noChangeArrowheads="1" noTextEdit="1"/>
          </p:cNvSpPr>
          <p:nvPr>
            <p:ph type="sldImg"/>
          </p:nvPr>
        </p:nvSpPr>
        <p:spPr>
          <a:xfrm>
            <a:off x="393700" y="692150"/>
            <a:ext cx="6070600" cy="3416300"/>
          </a:xfrm>
          <a:ln cap="flat"/>
        </p:spPr>
      </p:sp>
      <p:sp>
        <p:nvSpPr>
          <p:cNvPr id="21507" name="Rectangle 3"/>
          <p:cNvSpPr>
            <a:spLocks noGrp="1" noChangeArrowheads="1"/>
          </p:cNvSpPr>
          <p:nvPr>
            <p:ph type="body" idx="1"/>
          </p:nvPr>
        </p:nvSpPr>
        <p:spPr>
          <a:ln/>
        </p:spPr>
        <p:txBody>
          <a:bodyPr/>
          <a:lstStyle/>
          <a:p>
            <a:endParaRPr lang="es-MX" altLang="es-MX"/>
          </a:p>
        </p:txBody>
      </p:sp>
    </p:spTree>
    <p:extLst>
      <p:ext uri="{BB962C8B-B14F-4D97-AF65-F5344CB8AC3E}">
        <p14:creationId xmlns:p14="http://schemas.microsoft.com/office/powerpoint/2010/main" val="1076230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344EA82-0411-4F6F-A24B-810084ADE64B}" type="slidenum">
              <a:rPr lang="es-ES" altLang="es-MX"/>
              <a:pPr/>
              <a:t>9</a:t>
            </a:fld>
            <a:endParaRPr lang="es-ES" altLang="es-MX"/>
          </a:p>
        </p:txBody>
      </p:sp>
      <p:sp>
        <p:nvSpPr>
          <p:cNvPr id="23554" name="Rectangle 2"/>
          <p:cNvSpPr>
            <a:spLocks noGrp="1" noRot="1" noChangeAspect="1" noChangeArrowheads="1" noTextEdit="1"/>
          </p:cNvSpPr>
          <p:nvPr>
            <p:ph type="sldImg"/>
          </p:nvPr>
        </p:nvSpPr>
        <p:spPr>
          <a:xfrm>
            <a:off x="393700" y="692150"/>
            <a:ext cx="6070600" cy="3416300"/>
          </a:xfrm>
          <a:ln cap="flat"/>
        </p:spPr>
      </p:sp>
      <p:sp>
        <p:nvSpPr>
          <p:cNvPr id="23555" name="Rectangle 3"/>
          <p:cNvSpPr>
            <a:spLocks noGrp="1" noChangeArrowheads="1"/>
          </p:cNvSpPr>
          <p:nvPr>
            <p:ph type="body" idx="1"/>
          </p:nvPr>
        </p:nvSpPr>
        <p:spPr>
          <a:ln/>
        </p:spPr>
        <p:txBody>
          <a:bodyPr/>
          <a:lstStyle/>
          <a:p>
            <a:endParaRPr lang="es-MX" altLang="es-MX"/>
          </a:p>
        </p:txBody>
      </p:sp>
    </p:spTree>
    <p:extLst>
      <p:ext uri="{BB962C8B-B14F-4D97-AF65-F5344CB8AC3E}">
        <p14:creationId xmlns:p14="http://schemas.microsoft.com/office/powerpoint/2010/main" val="651072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5A41BA7-CBA0-4086-A37F-89D1BEF8548A}" type="slidenum">
              <a:rPr lang="es-ES" altLang="es-MX"/>
              <a:pPr/>
              <a:t>10</a:t>
            </a:fld>
            <a:endParaRPr lang="es-ES" altLang="es-MX"/>
          </a:p>
        </p:txBody>
      </p:sp>
      <p:sp>
        <p:nvSpPr>
          <p:cNvPr id="25602" name="Rectangle 2"/>
          <p:cNvSpPr>
            <a:spLocks noGrp="1" noRot="1" noChangeAspect="1" noChangeArrowheads="1" noTextEdit="1"/>
          </p:cNvSpPr>
          <p:nvPr>
            <p:ph type="sldImg"/>
          </p:nvPr>
        </p:nvSpPr>
        <p:spPr>
          <a:xfrm>
            <a:off x="393700" y="692150"/>
            <a:ext cx="6070600" cy="3416300"/>
          </a:xfrm>
          <a:ln cap="flat"/>
        </p:spPr>
      </p:sp>
      <p:sp>
        <p:nvSpPr>
          <p:cNvPr id="25603" name="Rectangle 3"/>
          <p:cNvSpPr>
            <a:spLocks noGrp="1" noChangeArrowheads="1"/>
          </p:cNvSpPr>
          <p:nvPr>
            <p:ph type="body" idx="1"/>
          </p:nvPr>
        </p:nvSpPr>
        <p:spPr>
          <a:ln/>
        </p:spPr>
        <p:txBody>
          <a:bodyPr/>
          <a:lstStyle/>
          <a:p>
            <a:endParaRPr lang="es-MX" altLang="es-MX"/>
          </a:p>
        </p:txBody>
      </p:sp>
    </p:spTree>
    <p:extLst>
      <p:ext uri="{BB962C8B-B14F-4D97-AF65-F5344CB8AC3E}">
        <p14:creationId xmlns:p14="http://schemas.microsoft.com/office/powerpoint/2010/main" val="428916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5AE1029-E800-4A28-932D-8273DC62DE55}" type="slidenum">
              <a:rPr lang="es-ES" altLang="es-MX"/>
              <a:pPr/>
              <a:t>11</a:t>
            </a:fld>
            <a:endParaRPr lang="es-ES" altLang="es-MX"/>
          </a:p>
        </p:txBody>
      </p:sp>
      <p:sp>
        <p:nvSpPr>
          <p:cNvPr id="27650" name="Rectangle 2"/>
          <p:cNvSpPr>
            <a:spLocks noGrp="1" noRot="1" noChangeAspect="1" noChangeArrowheads="1" noTextEdit="1"/>
          </p:cNvSpPr>
          <p:nvPr>
            <p:ph type="sldImg"/>
          </p:nvPr>
        </p:nvSpPr>
        <p:spPr>
          <a:xfrm>
            <a:off x="393700" y="692150"/>
            <a:ext cx="6070600" cy="3416300"/>
          </a:xfrm>
          <a:ln cap="flat"/>
        </p:spPr>
      </p:sp>
      <p:sp>
        <p:nvSpPr>
          <p:cNvPr id="27651" name="Rectangle 3"/>
          <p:cNvSpPr>
            <a:spLocks noGrp="1" noChangeArrowheads="1"/>
          </p:cNvSpPr>
          <p:nvPr>
            <p:ph type="body" idx="1"/>
          </p:nvPr>
        </p:nvSpPr>
        <p:spPr>
          <a:ln/>
        </p:spPr>
        <p:txBody>
          <a:bodyPr/>
          <a:lstStyle/>
          <a:p>
            <a:endParaRPr lang="es-MX" altLang="es-MX"/>
          </a:p>
        </p:txBody>
      </p:sp>
    </p:spTree>
    <p:extLst>
      <p:ext uri="{BB962C8B-B14F-4D97-AF65-F5344CB8AC3E}">
        <p14:creationId xmlns:p14="http://schemas.microsoft.com/office/powerpoint/2010/main" val="1632624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2EE8BD0-DD30-474C-BDA9-BDAF8070D4E6}" type="slidenum">
              <a:rPr lang="es-ES" altLang="es-MX"/>
              <a:pPr/>
              <a:t>12</a:t>
            </a:fld>
            <a:endParaRPr lang="es-ES" altLang="es-MX"/>
          </a:p>
        </p:txBody>
      </p:sp>
      <p:sp>
        <p:nvSpPr>
          <p:cNvPr id="29698" name="Rectangle 2"/>
          <p:cNvSpPr>
            <a:spLocks noGrp="1" noRot="1" noChangeAspect="1" noChangeArrowheads="1" noTextEdit="1"/>
          </p:cNvSpPr>
          <p:nvPr>
            <p:ph type="sldImg"/>
          </p:nvPr>
        </p:nvSpPr>
        <p:spPr>
          <a:xfrm>
            <a:off x="393700" y="692150"/>
            <a:ext cx="6070600" cy="3416300"/>
          </a:xfrm>
          <a:ln cap="flat"/>
        </p:spPr>
      </p:sp>
      <p:sp>
        <p:nvSpPr>
          <p:cNvPr id="29699" name="Rectangle 3"/>
          <p:cNvSpPr>
            <a:spLocks noGrp="1" noChangeArrowheads="1"/>
          </p:cNvSpPr>
          <p:nvPr>
            <p:ph type="body" idx="1"/>
          </p:nvPr>
        </p:nvSpPr>
        <p:spPr>
          <a:ln/>
        </p:spPr>
        <p:txBody>
          <a:bodyPr/>
          <a:lstStyle/>
          <a:p>
            <a:endParaRPr lang="es-MX" altLang="es-MX"/>
          </a:p>
        </p:txBody>
      </p:sp>
    </p:spTree>
    <p:extLst>
      <p:ext uri="{BB962C8B-B14F-4D97-AF65-F5344CB8AC3E}">
        <p14:creationId xmlns:p14="http://schemas.microsoft.com/office/powerpoint/2010/main" val="2741504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652176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263356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1348798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546988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73943BD-E84D-4CCD-9C26-72F035011E72}"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1104589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73943BD-E84D-4CCD-9C26-72F035011E72}" type="datetimeFigureOut">
              <a:rPr lang="es-MX" smtClean="0"/>
              <a:t>29/03/2017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346740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73943BD-E84D-4CCD-9C26-72F035011E72}" type="datetimeFigureOut">
              <a:rPr lang="es-MX" smtClean="0"/>
              <a:t>29/03/2017</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635176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73943BD-E84D-4CCD-9C26-72F035011E72}" type="datetimeFigureOut">
              <a:rPr lang="es-MX" smtClean="0"/>
              <a:t>29/03/2017</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1698968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73943BD-E84D-4CCD-9C26-72F035011E72}" type="datetimeFigureOut">
              <a:rPr lang="es-MX" smtClean="0"/>
              <a:t>29/03/2017</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774475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3943BD-E84D-4CCD-9C26-72F035011E72}" type="datetimeFigureOut">
              <a:rPr lang="es-MX" smtClean="0"/>
              <a:t>29/03/2017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018067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3943BD-E84D-4CCD-9C26-72F035011E72}" type="datetimeFigureOut">
              <a:rPr lang="es-MX" smtClean="0"/>
              <a:t>29/03/2017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139311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943BD-E84D-4CCD-9C26-72F035011E72}" type="datetimeFigureOut">
              <a:rPr lang="es-MX" smtClean="0"/>
              <a:t>29/03/2017</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002E20-00AA-4AEA-8BF0-B06AFB2839BB}" type="slidenum">
              <a:rPr lang="es-MX" smtClean="0"/>
              <a:t>‹Nº›</a:t>
            </a:fld>
            <a:endParaRPr lang="es-MX"/>
          </a:p>
        </p:txBody>
      </p:sp>
    </p:spTree>
    <p:extLst>
      <p:ext uri="{BB962C8B-B14F-4D97-AF65-F5344CB8AC3E}">
        <p14:creationId xmlns:p14="http://schemas.microsoft.com/office/powerpoint/2010/main" val="3288158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4.bp.blogspot.com/-qQHZTBQBv54/UiafhlT_dLI/AAAAAAAAAIs/LiIPPN0qwus/s1600/100142.jpg" TargetMode="Externa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jpeg"/><Relationship Id="rId4" Type="http://schemas.openxmlformats.org/officeDocument/2006/relationships/hyperlink" Target="http://4.bp.blogspot.com/-NZ7cOxvxQGU/UiafjZt1eBI/AAAAAAAAAI0/L1oMtxlO64Q/s1600/%C3%ADndice.jp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00433" y="562157"/>
            <a:ext cx="9144000" cy="2387600"/>
          </a:xfrm>
        </p:spPr>
        <p:txBody>
          <a:bodyPr>
            <a:normAutofit/>
          </a:bodyPr>
          <a:lstStyle/>
          <a:p>
            <a:r>
              <a:rPr lang="es-MX" sz="4000" b="1" dirty="0" smtClean="0">
                <a:latin typeface="Century Gothic" panose="020B0502020202020204" pitchFamily="34" charset="0"/>
              </a:rPr>
              <a:t>ESCUELA PREPARATORIA No.3 </a:t>
            </a:r>
            <a:endParaRPr lang="es-MX" sz="4000" b="1" dirty="0">
              <a:latin typeface="Century Gothic" panose="020B0502020202020204" pitchFamily="34" charset="0"/>
            </a:endParaRPr>
          </a:p>
        </p:txBody>
      </p:sp>
      <p:sp>
        <p:nvSpPr>
          <p:cNvPr id="3" name="Subtítulo 2"/>
          <p:cNvSpPr>
            <a:spLocks noGrp="1"/>
          </p:cNvSpPr>
          <p:nvPr>
            <p:ph type="subTitle" idx="1"/>
          </p:nvPr>
        </p:nvSpPr>
        <p:spPr>
          <a:xfrm>
            <a:off x="1400433" y="3163126"/>
            <a:ext cx="9144000" cy="2164778"/>
          </a:xfrm>
        </p:spPr>
        <p:txBody>
          <a:bodyPr>
            <a:normAutofit fontScale="92500" lnSpcReduction="10000"/>
          </a:bodyPr>
          <a:lstStyle/>
          <a:p>
            <a:pPr defTabSz="914098">
              <a:lnSpc>
                <a:spcPct val="80000"/>
              </a:lnSpc>
              <a:spcBef>
                <a:spcPts val="422"/>
              </a:spcBef>
            </a:pPr>
            <a:r>
              <a:rPr lang="es-ES" kern="0" dirty="0">
                <a:latin typeface="Helvetica" pitchFamily="34" charset="0"/>
                <a:ea typeface="Helvetica" pitchFamily="34" charset="0"/>
                <a:cs typeface="Helvetica" pitchFamily="34" charset="0"/>
                <a:sym typeface="Helvetica" pitchFamily="34" charset="0"/>
              </a:rPr>
              <a:t>Área Académica: Química</a:t>
            </a:r>
            <a:endParaRPr lang="es-ES" kern="0" dirty="0">
              <a:solidFill>
                <a:srgbClr val="888888"/>
              </a:solidFill>
              <a:latin typeface="Helvetica" pitchFamily="34" charset="0"/>
              <a:ea typeface="Helvetica" pitchFamily="34" charset="0"/>
              <a:cs typeface="Helvetica" pitchFamily="34" charset="0"/>
              <a:sym typeface="Helvetica" pitchFamily="34" charset="0"/>
            </a:endParaRPr>
          </a:p>
          <a:p>
            <a:pPr defTabSz="914098">
              <a:lnSpc>
                <a:spcPct val="80000"/>
              </a:lnSpc>
              <a:spcBef>
                <a:spcPts val="422"/>
              </a:spcBef>
            </a:pPr>
            <a:endParaRPr lang="es-ES" kern="0" dirty="0">
              <a:latin typeface="Helvetica" pitchFamily="34" charset="0"/>
              <a:ea typeface="Helvetica" pitchFamily="34" charset="0"/>
              <a:cs typeface="Helvetica" pitchFamily="34" charset="0"/>
              <a:sym typeface="Helvetica" pitchFamily="34" charset="0"/>
            </a:endParaRPr>
          </a:p>
          <a:p>
            <a:pPr defTabSz="914098">
              <a:lnSpc>
                <a:spcPct val="80000"/>
              </a:lnSpc>
              <a:spcBef>
                <a:spcPts val="422"/>
              </a:spcBef>
            </a:pPr>
            <a:r>
              <a:rPr lang="es-ES" kern="0" dirty="0">
                <a:latin typeface="Helvetica" pitchFamily="34" charset="0"/>
                <a:ea typeface="Helvetica" pitchFamily="34" charset="0"/>
                <a:cs typeface="Helvetica" pitchFamily="34" charset="0"/>
                <a:sym typeface="Helvetica" pitchFamily="34" charset="0"/>
              </a:rPr>
              <a:t>Tema: Ácidos Carboxílicos</a:t>
            </a:r>
          </a:p>
          <a:p>
            <a:pPr defTabSz="914098">
              <a:lnSpc>
                <a:spcPct val="80000"/>
              </a:lnSpc>
              <a:spcBef>
                <a:spcPts val="422"/>
              </a:spcBef>
            </a:pPr>
            <a:endParaRPr lang="es-ES" kern="0" dirty="0">
              <a:latin typeface="Helvetica" pitchFamily="34" charset="0"/>
              <a:ea typeface="Helvetica" pitchFamily="34" charset="0"/>
              <a:cs typeface="Helvetica" pitchFamily="34" charset="0"/>
              <a:sym typeface="Helvetica" pitchFamily="34" charset="0"/>
            </a:endParaRPr>
          </a:p>
          <a:p>
            <a:pPr defTabSz="914098">
              <a:lnSpc>
                <a:spcPct val="80000"/>
              </a:lnSpc>
              <a:spcBef>
                <a:spcPts val="422"/>
              </a:spcBef>
            </a:pPr>
            <a:r>
              <a:rPr lang="es-ES" kern="0" dirty="0">
                <a:latin typeface="Helvetica" pitchFamily="34" charset="0"/>
                <a:ea typeface="Helvetica" pitchFamily="34" charset="0"/>
                <a:cs typeface="Helvetica" pitchFamily="34" charset="0"/>
                <a:sym typeface="Helvetica" pitchFamily="34" charset="0"/>
              </a:rPr>
              <a:t>Profesor(a): Paz María de Lourdes Cornejo Arteaga</a:t>
            </a:r>
            <a:endParaRPr lang="es-ES" kern="0" dirty="0">
              <a:solidFill>
                <a:srgbClr val="888888"/>
              </a:solidFill>
              <a:latin typeface="Helvetica" pitchFamily="34" charset="0"/>
              <a:ea typeface="Helvetica" pitchFamily="34" charset="0"/>
              <a:cs typeface="Helvetica" pitchFamily="34" charset="0"/>
              <a:sym typeface="Helvetica" pitchFamily="34" charset="0"/>
            </a:endParaRPr>
          </a:p>
          <a:p>
            <a:pPr defTabSz="914098">
              <a:lnSpc>
                <a:spcPct val="80000"/>
              </a:lnSpc>
              <a:spcBef>
                <a:spcPts val="422"/>
              </a:spcBef>
            </a:pPr>
            <a:endParaRPr lang="es-ES" kern="0" dirty="0">
              <a:latin typeface="Helvetica" pitchFamily="34" charset="0"/>
              <a:ea typeface="Helvetica" pitchFamily="34" charset="0"/>
              <a:cs typeface="Helvetica" pitchFamily="34" charset="0"/>
              <a:sym typeface="Helvetica" pitchFamily="34" charset="0"/>
            </a:endParaRPr>
          </a:p>
          <a:p>
            <a:pPr defTabSz="914098">
              <a:lnSpc>
                <a:spcPct val="80000"/>
              </a:lnSpc>
              <a:spcBef>
                <a:spcPts val="422"/>
              </a:spcBef>
            </a:pPr>
            <a:r>
              <a:rPr lang="es-ES" kern="0" dirty="0">
                <a:latin typeface="Helvetica" pitchFamily="34" charset="0"/>
                <a:ea typeface="Helvetica" pitchFamily="34" charset="0"/>
                <a:cs typeface="Helvetica" pitchFamily="34" charset="0"/>
                <a:sym typeface="Helvetica" pitchFamily="34" charset="0"/>
              </a:rPr>
              <a:t>Periodo: Enero-Junio 2017</a:t>
            </a:r>
            <a:endParaRPr lang="es-ES" kern="0" dirty="0">
              <a:solidFill>
                <a:srgbClr val="888888"/>
              </a:solidFill>
              <a:latin typeface="Helvetica" pitchFamily="34" charset="0"/>
              <a:ea typeface="Helvetica" pitchFamily="34" charset="0"/>
              <a:cs typeface="Helvetica" pitchFamily="34" charset="0"/>
              <a:sym typeface="Helvetica" pitchFamily="34" charset="0"/>
            </a:endParaRPr>
          </a:p>
          <a:p>
            <a:endParaRPr lang="es-MX" dirty="0" smtClean="0"/>
          </a:p>
          <a:p>
            <a:endParaRPr lang="es-MX" dirty="0" smtClean="0"/>
          </a:p>
          <a:p>
            <a:endParaRPr lang="es-MX" dirty="0"/>
          </a:p>
        </p:txBody>
      </p:sp>
    </p:spTree>
    <p:extLst>
      <p:ext uri="{BB962C8B-B14F-4D97-AF65-F5344CB8AC3E}">
        <p14:creationId xmlns:p14="http://schemas.microsoft.com/office/powerpoint/2010/main" val="21064248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190625" y="1207858"/>
            <a:ext cx="9073837" cy="608013"/>
          </a:xfrm>
          <a:noFill/>
          <a:ln/>
        </p:spPr>
        <p:txBody>
          <a:bodyPr>
            <a:normAutofit fontScale="90000"/>
          </a:bodyPr>
          <a:lstStyle/>
          <a:p>
            <a:pPr algn="ctr"/>
            <a:r>
              <a:rPr lang="es-ES" altLang="es-MX" sz="4400" b="1" dirty="0">
                <a:solidFill>
                  <a:schemeClr val="accent1">
                    <a:lumMod val="50000"/>
                  </a:schemeClr>
                </a:solidFill>
              </a:rPr>
              <a:t>Propiedades físicas</a:t>
            </a:r>
          </a:p>
        </p:txBody>
      </p:sp>
      <p:sp>
        <p:nvSpPr>
          <p:cNvPr id="3" name="Rectángulo 2"/>
          <p:cNvSpPr/>
          <p:nvPr/>
        </p:nvSpPr>
        <p:spPr>
          <a:xfrm>
            <a:off x="527382" y="2372980"/>
            <a:ext cx="11128044" cy="2246769"/>
          </a:xfrm>
          <a:prstGeom prst="rect">
            <a:avLst/>
          </a:prstGeom>
        </p:spPr>
        <p:txBody>
          <a:bodyPr wrap="square">
            <a:spAutoFit/>
          </a:bodyPr>
          <a:lstStyle/>
          <a:p>
            <a:r>
              <a:rPr lang="es-MX" sz="2800" b="1" i="1" dirty="0" smtClean="0">
                <a:solidFill>
                  <a:schemeClr val="accent1">
                    <a:lumMod val="50000"/>
                  </a:schemeClr>
                </a:solidFill>
              </a:rPr>
              <a:t>Solubilidad: </a:t>
            </a:r>
          </a:p>
          <a:p>
            <a:endParaRPr lang="es-MX" sz="2800" b="1" dirty="0" smtClean="0">
              <a:solidFill>
                <a:schemeClr val="accent1">
                  <a:lumMod val="50000"/>
                </a:schemeClr>
              </a:solidFill>
            </a:endParaRPr>
          </a:p>
          <a:p>
            <a:r>
              <a:rPr lang="es-MX" sz="2800" b="1" i="0" dirty="0" smtClean="0">
                <a:solidFill>
                  <a:schemeClr val="accent1">
                    <a:lumMod val="50000"/>
                  </a:schemeClr>
                </a:solidFill>
              </a:rPr>
              <a:t>El grupo carboxilo –COOH confiere carácter polar a los ácidos y permite la formación de puentes de hidrógeno entre la molécula de ácido carboxílico y la molécula de agua. </a:t>
            </a:r>
            <a:endParaRPr lang="es-MX" sz="2800" b="1" i="0" dirty="0">
              <a:solidFill>
                <a:schemeClr val="accent1">
                  <a:lumMod val="50000"/>
                </a:schemeClr>
              </a:solidFill>
            </a:endParaRPr>
          </a:p>
        </p:txBody>
      </p:sp>
      <p:pic>
        <p:nvPicPr>
          <p:cNvPr id="9" name="Imagen 8" descr="http://www.salonhogar.net/quimica/nomenclatura_quimica/T13Dib4a.gif"/>
          <p:cNvPicPr/>
          <p:nvPr/>
        </p:nvPicPr>
        <p:blipFill>
          <a:blip r:embed="rId3">
            <a:extLst>
              <a:ext uri="{28A0092B-C50C-407E-A947-70E740481C1C}">
                <a14:useLocalDpi xmlns:a14="http://schemas.microsoft.com/office/drawing/2010/main" val="0"/>
              </a:ext>
            </a:extLst>
          </a:blip>
          <a:srcRect/>
          <a:stretch>
            <a:fillRect/>
          </a:stretch>
        </p:blipFill>
        <p:spPr bwMode="auto">
          <a:xfrm>
            <a:off x="4079777" y="4370938"/>
            <a:ext cx="4561055" cy="2012156"/>
          </a:xfrm>
          <a:prstGeom prst="rect">
            <a:avLst/>
          </a:prstGeom>
          <a:noFill/>
          <a:ln>
            <a:noFill/>
          </a:ln>
        </p:spPr>
      </p:pic>
    </p:spTree>
    <p:extLst>
      <p:ext uri="{BB962C8B-B14F-4D97-AF65-F5344CB8AC3E}">
        <p14:creationId xmlns:p14="http://schemas.microsoft.com/office/powerpoint/2010/main" val="3450983357"/>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431371" y="1871720"/>
            <a:ext cx="11617291" cy="954107"/>
          </a:xfrm>
          <a:prstGeom prst="rect">
            <a:avLst/>
          </a:prstGeom>
        </p:spPr>
        <p:txBody>
          <a:bodyPr wrap="square">
            <a:spAutoFit/>
          </a:bodyPr>
          <a:lstStyle/>
          <a:p>
            <a:r>
              <a:rPr lang="es-MX" sz="2800" b="1" i="0" dirty="0" smtClean="0">
                <a:solidFill>
                  <a:schemeClr val="accent1">
                    <a:lumMod val="50000"/>
                  </a:schemeClr>
                </a:solidFill>
              </a:rPr>
              <a:t>Los ácidos carboxílicos son </a:t>
            </a:r>
            <a:r>
              <a:rPr lang="es-MX" sz="2800" b="1" dirty="0" smtClean="0">
                <a:solidFill>
                  <a:schemeClr val="accent1">
                    <a:lumMod val="50000"/>
                  </a:schemeClr>
                </a:solidFill>
              </a:rPr>
              <a:t>solubles en solventes menos polares, </a:t>
            </a:r>
            <a:r>
              <a:rPr lang="es-MX" sz="2800" b="1" i="0" dirty="0" smtClean="0">
                <a:solidFill>
                  <a:schemeClr val="accent1">
                    <a:lumMod val="50000"/>
                  </a:schemeClr>
                </a:solidFill>
              </a:rPr>
              <a:t>tales como éter, alcohol, benceno, etc.</a:t>
            </a:r>
            <a:endParaRPr lang="es-MX" sz="2800" b="1" i="0" dirty="0">
              <a:solidFill>
                <a:schemeClr val="accent1">
                  <a:lumMod val="50000"/>
                </a:schemeClr>
              </a:solidFill>
            </a:endParaRPr>
          </a:p>
        </p:txBody>
      </p:sp>
      <p:sp>
        <p:nvSpPr>
          <p:cNvPr id="7" name="Rectángulo 6"/>
          <p:cNvSpPr/>
          <p:nvPr/>
        </p:nvSpPr>
        <p:spPr>
          <a:xfrm>
            <a:off x="431371" y="2348880"/>
            <a:ext cx="11041227" cy="2677656"/>
          </a:xfrm>
          <a:prstGeom prst="rect">
            <a:avLst/>
          </a:prstGeom>
        </p:spPr>
        <p:txBody>
          <a:bodyPr wrap="square">
            <a:spAutoFit/>
          </a:bodyPr>
          <a:lstStyle/>
          <a:p>
            <a:endParaRPr lang="es-MX" sz="2800" b="1" dirty="0" smtClean="0">
              <a:solidFill>
                <a:schemeClr val="accent1">
                  <a:lumMod val="50000"/>
                </a:schemeClr>
              </a:solidFill>
            </a:endParaRPr>
          </a:p>
          <a:p>
            <a:endParaRPr lang="es-MX" sz="2800" b="1" i="1" dirty="0" smtClean="0">
              <a:solidFill>
                <a:schemeClr val="accent1">
                  <a:lumMod val="50000"/>
                </a:schemeClr>
              </a:solidFill>
            </a:endParaRPr>
          </a:p>
          <a:p>
            <a:r>
              <a:rPr lang="es-MX" sz="2800" b="1" i="1" dirty="0" smtClean="0">
                <a:solidFill>
                  <a:schemeClr val="accent1">
                    <a:lumMod val="50000"/>
                  </a:schemeClr>
                </a:solidFill>
              </a:rPr>
              <a:t>Punto de ebullición:</a:t>
            </a:r>
          </a:p>
          <a:p>
            <a:endParaRPr lang="es-MX" sz="2800" b="1" i="0" dirty="0">
              <a:solidFill>
                <a:schemeClr val="accent1">
                  <a:lumMod val="50000"/>
                </a:schemeClr>
              </a:solidFill>
            </a:endParaRPr>
          </a:p>
          <a:p>
            <a:r>
              <a:rPr lang="es-MX" sz="2800" b="1" i="0" dirty="0" smtClean="0">
                <a:solidFill>
                  <a:schemeClr val="accent1">
                    <a:lumMod val="50000"/>
                  </a:schemeClr>
                </a:solidFill>
              </a:rPr>
              <a:t>Los ácidos carboxílicos presentan puntos de ebullición elevados debido a la presencia de doble puente de hidrógeno.</a:t>
            </a:r>
            <a:endParaRPr lang="es-MX" sz="2800" b="1" i="0" dirty="0">
              <a:solidFill>
                <a:schemeClr val="accent1">
                  <a:lumMod val="50000"/>
                </a:schemeClr>
              </a:solidFill>
            </a:endParaRPr>
          </a:p>
        </p:txBody>
      </p:sp>
      <p:pic>
        <p:nvPicPr>
          <p:cNvPr id="10" name="Imagen 9" descr="http://www.salonhogar.net/quimica/nomenclatura_quimica/T13Dib5.gif"/>
          <p:cNvPicPr/>
          <p:nvPr/>
        </p:nvPicPr>
        <p:blipFill>
          <a:blip r:embed="rId3">
            <a:extLst>
              <a:ext uri="{28A0092B-C50C-407E-A947-70E740481C1C}">
                <a14:useLocalDpi xmlns:a14="http://schemas.microsoft.com/office/drawing/2010/main" val="0"/>
              </a:ext>
            </a:extLst>
          </a:blip>
          <a:srcRect/>
          <a:stretch>
            <a:fillRect/>
          </a:stretch>
        </p:blipFill>
        <p:spPr bwMode="auto">
          <a:xfrm>
            <a:off x="4291168" y="5026536"/>
            <a:ext cx="4234392" cy="1372474"/>
          </a:xfrm>
          <a:prstGeom prst="rect">
            <a:avLst/>
          </a:prstGeom>
          <a:noFill/>
          <a:ln>
            <a:noFill/>
          </a:ln>
        </p:spPr>
      </p:pic>
    </p:spTree>
    <p:extLst>
      <p:ext uri="{BB962C8B-B14F-4D97-AF65-F5344CB8AC3E}">
        <p14:creationId xmlns:p14="http://schemas.microsoft.com/office/powerpoint/2010/main" val="2577937476"/>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23392" y="1351508"/>
            <a:ext cx="11041227" cy="3108543"/>
          </a:xfrm>
          <a:prstGeom prst="rect">
            <a:avLst/>
          </a:prstGeom>
        </p:spPr>
        <p:txBody>
          <a:bodyPr wrap="square">
            <a:spAutoFit/>
          </a:bodyPr>
          <a:lstStyle/>
          <a:p>
            <a:pPr algn="just"/>
            <a:endParaRPr lang="es-MX" sz="2800" b="1" dirty="0">
              <a:solidFill>
                <a:schemeClr val="accent1">
                  <a:lumMod val="50000"/>
                </a:schemeClr>
              </a:solidFill>
            </a:endParaRPr>
          </a:p>
          <a:p>
            <a:pPr algn="just"/>
            <a:r>
              <a:rPr lang="es-MX" sz="2800" b="1" i="1" dirty="0" smtClean="0">
                <a:solidFill>
                  <a:schemeClr val="accent1">
                    <a:lumMod val="50000"/>
                  </a:schemeClr>
                </a:solidFill>
              </a:rPr>
              <a:t>Punto de fusión: </a:t>
            </a:r>
          </a:p>
          <a:p>
            <a:pPr algn="just"/>
            <a:endParaRPr lang="es-MX" sz="2800" b="1" dirty="0">
              <a:solidFill>
                <a:schemeClr val="accent1">
                  <a:lumMod val="50000"/>
                </a:schemeClr>
              </a:solidFill>
            </a:endParaRPr>
          </a:p>
          <a:p>
            <a:pPr algn="just"/>
            <a:r>
              <a:rPr lang="es-MX" sz="2800" b="1" i="0" dirty="0" smtClean="0">
                <a:solidFill>
                  <a:schemeClr val="accent1">
                    <a:lumMod val="50000"/>
                  </a:schemeClr>
                </a:solidFill>
              </a:rPr>
              <a:t>El punto de fusión varía según el número de carbonos, siendo más elevado el de los ácidos fórmico y acético, al compararlos con los ácidos </a:t>
            </a:r>
            <a:r>
              <a:rPr lang="es-MX" sz="2800" b="1" i="0" dirty="0" err="1" smtClean="0">
                <a:solidFill>
                  <a:schemeClr val="accent1">
                    <a:lumMod val="50000"/>
                  </a:schemeClr>
                </a:solidFill>
              </a:rPr>
              <a:t>propiónico</a:t>
            </a:r>
            <a:r>
              <a:rPr lang="es-MX" sz="2800" b="1" i="0" dirty="0" smtClean="0">
                <a:solidFill>
                  <a:schemeClr val="accent1">
                    <a:lumMod val="50000"/>
                  </a:schemeClr>
                </a:solidFill>
              </a:rPr>
              <a:t>, butírico y </a:t>
            </a:r>
            <a:r>
              <a:rPr lang="es-MX" sz="2800" b="1" i="0" dirty="0" err="1" smtClean="0">
                <a:solidFill>
                  <a:schemeClr val="accent1">
                    <a:lumMod val="50000"/>
                  </a:schemeClr>
                </a:solidFill>
              </a:rPr>
              <a:t>valérico</a:t>
            </a:r>
            <a:r>
              <a:rPr lang="es-MX" sz="2800" b="1" i="0" dirty="0" smtClean="0">
                <a:solidFill>
                  <a:schemeClr val="accent1">
                    <a:lumMod val="50000"/>
                  </a:schemeClr>
                </a:solidFill>
              </a:rPr>
              <a:t> de 3, 4 y 5 carbonos, respectivamente. Después de 6 carbonos el punto de fusión se eleva de manera irregular</a:t>
            </a:r>
            <a:endParaRPr lang="es-MX" sz="2800" b="1" i="0" dirty="0">
              <a:solidFill>
                <a:schemeClr val="accent1">
                  <a:lumMod val="50000"/>
                </a:schemeClr>
              </a:solidFill>
            </a:endParaRPr>
          </a:p>
        </p:txBody>
      </p:sp>
      <p:pic>
        <p:nvPicPr>
          <p:cNvPr id="1147" name="Imagen 1146" descr="http://www.salonhogar.net/quimica/nomenclatura_quimica/T13Dib6a.gif"/>
          <p:cNvPicPr/>
          <p:nvPr/>
        </p:nvPicPr>
        <p:blipFill>
          <a:blip r:embed="rId3">
            <a:extLst>
              <a:ext uri="{28A0092B-C50C-407E-A947-70E740481C1C}">
                <a14:useLocalDpi xmlns:a14="http://schemas.microsoft.com/office/drawing/2010/main" val="0"/>
              </a:ext>
            </a:extLst>
          </a:blip>
          <a:srcRect/>
          <a:stretch>
            <a:fillRect/>
          </a:stretch>
        </p:blipFill>
        <p:spPr bwMode="auto">
          <a:xfrm>
            <a:off x="4559829" y="4460051"/>
            <a:ext cx="3552395" cy="1512168"/>
          </a:xfrm>
          <a:prstGeom prst="rect">
            <a:avLst/>
          </a:prstGeom>
          <a:noFill/>
          <a:ln>
            <a:noFill/>
          </a:ln>
        </p:spPr>
      </p:pic>
    </p:spTree>
    <p:extLst>
      <p:ext uri="{BB962C8B-B14F-4D97-AF65-F5344CB8AC3E}">
        <p14:creationId xmlns:p14="http://schemas.microsoft.com/office/powerpoint/2010/main" val="109220555"/>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23392" y="1844824"/>
            <a:ext cx="10753195" cy="1569660"/>
          </a:xfrm>
          <a:prstGeom prst="rect">
            <a:avLst/>
          </a:prstGeom>
        </p:spPr>
        <p:txBody>
          <a:bodyPr wrap="square">
            <a:spAutoFit/>
          </a:bodyPr>
          <a:lstStyle/>
          <a:p>
            <a:pPr algn="just"/>
            <a:r>
              <a:rPr lang="es-MX" sz="3200" b="1" dirty="0" smtClean="0">
                <a:solidFill>
                  <a:schemeClr val="accent1">
                    <a:lumMod val="50000"/>
                  </a:schemeClr>
                </a:solidFill>
              </a:rPr>
              <a:t>Las sales de los ácidos carboxílicos </a:t>
            </a:r>
            <a:r>
              <a:rPr lang="es-MX" sz="3200" b="1" i="0" dirty="0" smtClean="0">
                <a:solidFill>
                  <a:schemeClr val="accent1">
                    <a:lumMod val="50000"/>
                  </a:schemeClr>
                </a:solidFill>
              </a:rPr>
              <a:t>son sólidos cristalinos no volátiles constituidos por iones positivos y negativos y sus propiedades son las que corresponden a tales estructuras. </a:t>
            </a:r>
            <a:endParaRPr lang="es-MX" sz="3200" b="1" i="0" dirty="0">
              <a:solidFill>
                <a:schemeClr val="accent1">
                  <a:lumMod val="50000"/>
                </a:schemeClr>
              </a:solidFill>
            </a:endParaRPr>
          </a:p>
        </p:txBody>
      </p:sp>
      <p:pic>
        <p:nvPicPr>
          <p:cNvPr id="92162" name="Picture 2" descr="Resultado de imagen para sales de los ácidos carboxílic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5787" y="3843472"/>
            <a:ext cx="387350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0002647"/>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12096" y="747128"/>
            <a:ext cx="8265748" cy="1018158"/>
          </a:xfrm>
        </p:spPr>
        <p:txBody>
          <a:bodyPr/>
          <a:lstStyle/>
          <a:p>
            <a:r>
              <a:rPr lang="es-MX" sz="4000" b="1" dirty="0" smtClean="0">
                <a:solidFill>
                  <a:schemeClr val="accent1">
                    <a:lumMod val="50000"/>
                  </a:schemeClr>
                </a:solidFill>
              </a:rPr>
              <a:t>Propiedades químicas</a:t>
            </a:r>
            <a:endParaRPr lang="es-MX" sz="4000" b="1" dirty="0">
              <a:solidFill>
                <a:schemeClr val="accent1">
                  <a:lumMod val="50000"/>
                </a:schemeClr>
              </a:solidFill>
            </a:endParaRPr>
          </a:p>
        </p:txBody>
      </p:sp>
      <p:sp>
        <p:nvSpPr>
          <p:cNvPr id="4" name="Rectángulo 3"/>
          <p:cNvSpPr/>
          <p:nvPr/>
        </p:nvSpPr>
        <p:spPr>
          <a:xfrm>
            <a:off x="527381" y="1488958"/>
            <a:ext cx="11041227" cy="3662541"/>
          </a:xfrm>
          <a:prstGeom prst="rect">
            <a:avLst/>
          </a:prstGeom>
        </p:spPr>
        <p:txBody>
          <a:bodyPr wrap="square">
            <a:spAutoFit/>
          </a:bodyPr>
          <a:lstStyle/>
          <a:p>
            <a:pPr algn="just"/>
            <a:endParaRPr lang="es-MX" dirty="0" smtClean="0"/>
          </a:p>
          <a:p>
            <a:pPr algn="just"/>
            <a:endParaRPr lang="es-MX" dirty="0"/>
          </a:p>
          <a:p>
            <a:pPr algn="just"/>
            <a:r>
              <a:rPr lang="es-MX" sz="2800" b="1" i="1" dirty="0" smtClean="0">
                <a:solidFill>
                  <a:schemeClr val="accent1">
                    <a:lumMod val="50000"/>
                  </a:schemeClr>
                </a:solidFill>
              </a:rPr>
              <a:t>Formación de hidrólisis de nitrilos.</a:t>
            </a:r>
          </a:p>
          <a:p>
            <a:pPr algn="just"/>
            <a:endParaRPr lang="es-MX" sz="2800" b="1" dirty="0" smtClean="0">
              <a:solidFill>
                <a:schemeClr val="accent1">
                  <a:lumMod val="50000"/>
                </a:schemeClr>
              </a:solidFill>
            </a:endParaRPr>
          </a:p>
          <a:p>
            <a:pPr algn="just"/>
            <a:r>
              <a:rPr lang="es-MX" sz="2800" b="1" i="0" dirty="0" smtClean="0">
                <a:solidFill>
                  <a:schemeClr val="accent1">
                    <a:lumMod val="50000"/>
                  </a:schemeClr>
                </a:solidFill>
              </a:rPr>
              <a:t>Los mejores reactivos para convertir los ácidos carboxílicos en cloruros de ácido son el cloruro de </a:t>
            </a:r>
            <a:r>
              <a:rPr lang="es-MX" sz="2800" b="1" i="0" dirty="0" err="1" smtClean="0">
                <a:solidFill>
                  <a:schemeClr val="accent1">
                    <a:lumMod val="50000"/>
                  </a:schemeClr>
                </a:solidFill>
              </a:rPr>
              <a:t>tionilo</a:t>
            </a:r>
            <a:r>
              <a:rPr lang="es-MX" sz="2800" b="1" i="0" dirty="0" smtClean="0">
                <a:solidFill>
                  <a:schemeClr val="accent1">
                    <a:lumMod val="50000"/>
                  </a:schemeClr>
                </a:solidFill>
              </a:rPr>
              <a:t> (SOCl2) y el cloruro de </a:t>
            </a:r>
            <a:r>
              <a:rPr lang="es-MX" sz="2800" b="1" i="0" dirty="0" err="1" smtClean="0">
                <a:solidFill>
                  <a:schemeClr val="accent1">
                    <a:lumMod val="50000"/>
                  </a:schemeClr>
                </a:solidFill>
              </a:rPr>
              <a:t>oxalilo</a:t>
            </a:r>
            <a:r>
              <a:rPr lang="es-MX" sz="2800" b="1" i="0" dirty="0" smtClean="0">
                <a:solidFill>
                  <a:schemeClr val="accent1">
                    <a:lumMod val="50000"/>
                  </a:schemeClr>
                </a:solidFill>
              </a:rPr>
              <a:t> (</a:t>
            </a:r>
            <a:r>
              <a:rPr lang="es-MX" sz="2800" b="1" i="0" dirty="0" err="1" smtClean="0">
                <a:solidFill>
                  <a:schemeClr val="accent1">
                    <a:lumMod val="50000"/>
                  </a:schemeClr>
                </a:solidFill>
              </a:rPr>
              <a:t>COCl</a:t>
            </a:r>
            <a:r>
              <a:rPr lang="es-MX" sz="2800" b="1" i="0" dirty="0" smtClean="0">
                <a:solidFill>
                  <a:schemeClr val="accent1">
                    <a:lumMod val="50000"/>
                  </a:schemeClr>
                </a:solidFill>
              </a:rPr>
              <a:t>)2, porque forman subproductos gaseosos que no contaminan al producto. El cloruro de </a:t>
            </a:r>
            <a:r>
              <a:rPr lang="es-MX" sz="2800" b="1" i="0" dirty="0" err="1" smtClean="0">
                <a:solidFill>
                  <a:schemeClr val="accent1">
                    <a:lumMod val="50000"/>
                  </a:schemeClr>
                </a:solidFill>
              </a:rPr>
              <a:t>oxalilo</a:t>
            </a:r>
            <a:r>
              <a:rPr lang="es-MX" sz="2800" b="1" i="0" dirty="0" smtClean="0">
                <a:solidFill>
                  <a:schemeClr val="accent1">
                    <a:lumMod val="50000"/>
                  </a:schemeClr>
                </a:solidFill>
              </a:rPr>
              <a:t> es muy fácil de emplear porque hierve a 62ºC y se evapora de la mezcla de reacción.</a:t>
            </a:r>
            <a:endParaRPr lang="es-MX" sz="2800" b="1" i="0" dirty="0">
              <a:solidFill>
                <a:schemeClr val="accent1">
                  <a:lumMod val="50000"/>
                </a:schemeClr>
              </a:solidFill>
            </a:endParaRPr>
          </a:p>
        </p:txBody>
      </p:sp>
      <p:pic>
        <p:nvPicPr>
          <p:cNvPr id="5" name="Imagen 4" descr="http://www.monografias.com/trabajos5/acicar/Image583.gif"/>
          <p:cNvPicPr/>
          <p:nvPr/>
        </p:nvPicPr>
        <p:blipFill>
          <a:blip r:embed="rId2">
            <a:extLst>
              <a:ext uri="{28A0092B-C50C-407E-A947-70E740481C1C}">
                <a14:useLocalDpi xmlns:a14="http://schemas.microsoft.com/office/drawing/2010/main" val="0"/>
              </a:ext>
            </a:extLst>
          </a:blip>
          <a:srcRect/>
          <a:stretch>
            <a:fillRect/>
          </a:stretch>
        </p:blipFill>
        <p:spPr bwMode="auto">
          <a:xfrm>
            <a:off x="2255572" y="5272514"/>
            <a:ext cx="7584843" cy="1094739"/>
          </a:xfrm>
          <a:prstGeom prst="rect">
            <a:avLst/>
          </a:prstGeom>
          <a:noFill/>
          <a:ln>
            <a:noFill/>
          </a:ln>
        </p:spPr>
      </p:pic>
    </p:spTree>
    <p:extLst>
      <p:ext uri="{BB962C8B-B14F-4D97-AF65-F5344CB8AC3E}">
        <p14:creationId xmlns:p14="http://schemas.microsoft.com/office/powerpoint/2010/main" val="1991189108"/>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911424" y="1196752"/>
            <a:ext cx="10945216" cy="3231654"/>
          </a:xfrm>
          <a:prstGeom prst="rect">
            <a:avLst/>
          </a:prstGeom>
        </p:spPr>
        <p:txBody>
          <a:bodyPr wrap="square">
            <a:spAutoFit/>
          </a:bodyPr>
          <a:lstStyle/>
          <a:p>
            <a:endParaRPr lang="es-MX" dirty="0" smtClean="0"/>
          </a:p>
          <a:p>
            <a:endParaRPr lang="es-MX" dirty="0"/>
          </a:p>
          <a:p>
            <a:endParaRPr lang="es-MX" sz="2800" b="1" dirty="0" smtClean="0">
              <a:solidFill>
                <a:schemeClr val="accent1">
                  <a:lumMod val="50000"/>
                </a:schemeClr>
              </a:solidFill>
            </a:endParaRPr>
          </a:p>
          <a:p>
            <a:r>
              <a:rPr lang="es-MX" sz="2800" b="1" i="1" dirty="0" smtClean="0">
                <a:solidFill>
                  <a:schemeClr val="accent1">
                    <a:lumMod val="50000"/>
                  </a:schemeClr>
                </a:solidFill>
              </a:rPr>
              <a:t>Síntesis y empleo de cloruros de ácido. </a:t>
            </a:r>
          </a:p>
          <a:p>
            <a:endParaRPr lang="es-MX" sz="2800" b="1" dirty="0">
              <a:solidFill>
                <a:schemeClr val="accent1">
                  <a:lumMod val="50000"/>
                </a:schemeClr>
              </a:solidFill>
            </a:endParaRPr>
          </a:p>
          <a:p>
            <a:r>
              <a:rPr lang="es-MX" sz="2800" b="1" i="0" dirty="0" smtClean="0">
                <a:solidFill>
                  <a:schemeClr val="accent1">
                    <a:lumMod val="50000"/>
                  </a:schemeClr>
                </a:solidFill>
              </a:rPr>
              <a:t>Los ácidos carboxílicos se convierten directamente en ésteres mediante la esterificación de Fischer, al reaccionar con un alcohol con catálisis ácida.</a:t>
            </a:r>
            <a:endParaRPr lang="es-MX" sz="2800" b="1" i="0" dirty="0">
              <a:solidFill>
                <a:schemeClr val="accent1">
                  <a:lumMod val="50000"/>
                </a:schemeClr>
              </a:solidFill>
            </a:endParaRPr>
          </a:p>
        </p:txBody>
      </p:sp>
      <p:pic>
        <p:nvPicPr>
          <p:cNvPr id="5" name="Imagen 4" descr="http://www.monografias.com/trabajos5/acicar/Image584.gif"/>
          <p:cNvPicPr/>
          <p:nvPr/>
        </p:nvPicPr>
        <p:blipFill>
          <a:blip r:embed="rId2">
            <a:extLst>
              <a:ext uri="{28A0092B-C50C-407E-A947-70E740481C1C}">
                <a14:useLocalDpi xmlns:a14="http://schemas.microsoft.com/office/drawing/2010/main" val="0"/>
              </a:ext>
            </a:extLst>
          </a:blip>
          <a:srcRect/>
          <a:stretch>
            <a:fillRect/>
          </a:stretch>
        </p:blipFill>
        <p:spPr bwMode="auto">
          <a:xfrm>
            <a:off x="2181835" y="4747342"/>
            <a:ext cx="7296811" cy="1152128"/>
          </a:xfrm>
          <a:prstGeom prst="rect">
            <a:avLst/>
          </a:prstGeom>
          <a:noFill/>
          <a:ln>
            <a:noFill/>
          </a:ln>
        </p:spPr>
      </p:pic>
    </p:spTree>
    <p:extLst>
      <p:ext uri="{BB962C8B-B14F-4D97-AF65-F5344CB8AC3E}">
        <p14:creationId xmlns:p14="http://schemas.microsoft.com/office/powerpoint/2010/main" val="3874810423"/>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719403" y="1166843"/>
            <a:ext cx="10561173" cy="3508653"/>
          </a:xfrm>
          <a:prstGeom prst="rect">
            <a:avLst/>
          </a:prstGeom>
        </p:spPr>
        <p:txBody>
          <a:bodyPr wrap="square">
            <a:spAutoFit/>
          </a:bodyPr>
          <a:lstStyle/>
          <a:p>
            <a:pPr algn="just"/>
            <a:endParaRPr lang="es-MX" dirty="0" smtClean="0"/>
          </a:p>
          <a:p>
            <a:pPr algn="just"/>
            <a:endParaRPr lang="es-MX" dirty="0"/>
          </a:p>
          <a:p>
            <a:pPr algn="just"/>
            <a:endParaRPr lang="es-MX" dirty="0" smtClean="0"/>
          </a:p>
          <a:p>
            <a:pPr algn="just"/>
            <a:r>
              <a:rPr lang="es-MX" sz="2800" b="1" i="1" dirty="0" smtClean="0">
                <a:solidFill>
                  <a:schemeClr val="accent1">
                    <a:lumMod val="50000"/>
                  </a:schemeClr>
                </a:solidFill>
              </a:rPr>
              <a:t>Condensación de los ácidos con los alcoholes. Esterificación de Fischer. </a:t>
            </a:r>
          </a:p>
          <a:p>
            <a:endParaRPr lang="es-MX" sz="2800" b="1" dirty="0">
              <a:solidFill>
                <a:schemeClr val="accent1">
                  <a:lumMod val="50000"/>
                </a:schemeClr>
              </a:solidFill>
            </a:endParaRPr>
          </a:p>
          <a:p>
            <a:pPr algn="just"/>
            <a:r>
              <a:rPr lang="es-MX" sz="2800" b="1" i="0" dirty="0" smtClean="0">
                <a:solidFill>
                  <a:schemeClr val="accent1">
                    <a:lumMod val="50000"/>
                  </a:schemeClr>
                </a:solidFill>
              </a:rPr>
              <a:t>El hidruro de litio y aluminio (LiAlH4) reduce los ácidos carboxílicos para formar alcoholes primarios. El aldehído es un intermediario en esta reacción, pero no se puede aislar porque se reduce con mayor facilidad que el ácido original</a:t>
            </a:r>
            <a:endParaRPr lang="es-MX" sz="2800" b="1" i="0" dirty="0">
              <a:solidFill>
                <a:schemeClr val="accent1">
                  <a:lumMod val="50000"/>
                </a:schemeClr>
              </a:solidFill>
            </a:endParaRPr>
          </a:p>
        </p:txBody>
      </p:sp>
      <p:pic>
        <p:nvPicPr>
          <p:cNvPr id="6" name="Imagen 5" descr="http://www.monografias.com/trabajos5/acicar/Image585.gif"/>
          <p:cNvPicPr/>
          <p:nvPr/>
        </p:nvPicPr>
        <p:blipFill>
          <a:blip r:embed="rId2">
            <a:extLst>
              <a:ext uri="{28A0092B-C50C-407E-A947-70E740481C1C}">
                <a14:useLocalDpi xmlns:a14="http://schemas.microsoft.com/office/drawing/2010/main" val="0"/>
              </a:ext>
            </a:extLst>
          </a:blip>
          <a:srcRect/>
          <a:stretch>
            <a:fillRect/>
          </a:stretch>
        </p:blipFill>
        <p:spPr bwMode="auto">
          <a:xfrm>
            <a:off x="3058811" y="4675496"/>
            <a:ext cx="5664629" cy="1512168"/>
          </a:xfrm>
          <a:prstGeom prst="rect">
            <a:avLst/>
          </a:prstGeom>
          <a:noFill/>
          <a:ln>
            <a:noFill/>
          </a:ln>
        </p:spPr>
      </p:pic>
    </p:spTree>
    <p:extLst>
      <p:ext uri="{BB962C8B-B14F-4D97-AF65-F5344CB8AC3E}">
        <p14:creationId xmlns:p14="http://schemas.microsoft.com/office/powerpoint/2010/main" val="2423773319"/>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15414" y="1484784"/>
            <a:ext cx="10273141" cy="2677656"/>
          </a:xfrm>
          <a:prstGeom prst="rect">
            <a:avLst/>
          </a:prstGeom>
        </p:spPr>
        <p:txBody>
          <a:bodyPr wrap="square">
            <a:spAutoFit/>
          </a:bodyPr>
          <a:lstStyle/>
          <a:p>
            <a:endParaRPr lang="es-MX" sz="2800" b="1" dirty="0" smtClean="0">
              <a:solidFill>
                <a:schemeClr val="accent1">
                  <a:lumMod val="50000"/>
                </a:schemeClr>
              </a:solidFill>
            </a:endParaRPr>
          </a:p>
          <a:p>
            <a:endParaRPr lang="es-MX" sz="2800" b="1" dirty="0">
              <a:solidFill>
                <a:schemeClr val="accent1">
                  <a:lumMod val="50000"/>
                </a:schemeClr>
              </a:solidFill>
            </a:endParaRPr>
          </a:p>
          <a:p>
            <a:r>
              <a:rPr lang="es-MX" sz="2800" b="1" i="1" dirty="0" smtClean="0">
                <a:solidFill>
                  <a:schemeClr val="accent1">
                    <a:lumMod val="50000"/>
                  </a:schemeClr>
                </a:solidFill>
              </a:rPr>
              <a:t>Reducción de los ácidos carboxílicos. </a:t>
            </a:r>
          </a:p>
          <a:p>
            <a:endParaRPr lang="es-MX" sz="2800" b="1" dirty="0" smtClean="0">
              <a:solidFill>
                <a:schemeClr val="accent1">
                  <a:lumMod val="50000"/>
                </a:schemeClr>
              </a:solidFill>
            </a:endParaRPr>
          </a:p>
          <a:p>
            <a:pPr algn="just"/>
            <a:r>
              <a:rPr lang="es-MX" sz="2800" b="1" i="0" dirty="0" smtClean="0">
                <a:solidFill>
                  <a:schemeClr val="accent1">
                    <a:lumMod val="50000"/>
                  </a:schemeClr>
                </a:solidFill>
              </a:rPr>
              <a:t>Un método general para prepara cetonas es la reacción de un ácido carboxílico con 2 equivalentes de un reactivo de </a:t>
            </a:r>
            <a:r>
              <a:rPr lang="es-MX" sz="2800" b="1" i="0" dirty="0" err="1" smtClean="0">
                <a:solidFill>
                  <a:schemeClr val="accent1">
                    <a:lumMod val="50000"/>
                  </a:schemeClr>
                </a:solidFill>
              </a:rPr>
              <a:t>organolitio</a:t>
            </a:r>
            <a:r>
              <a:rPr lang="es-MX" sz="2800" b="1" i="0" dirty="0" smtClean="0">
                <a:solidFill>
                  <a:schemeClr val="accent1">
                    <a:lumMod val="50000"/>
                  </a:schemeClr>
                </a:solidFill>
              </a:rPr>
              <a:t>.</a:t>
            </a:r>
            <a:endParaRPr lang="es-MX" sz="2800" b="1" i="0" dirty="0">
              <a:solidFill>
                <a:schemeClr val="accent1">
                  <a:lumMod val="50000"/>
                </a:schemeClr>
              </a:solidFill>
            </a:endParaRPr>
          </a:p>
        </p:txBody>
      </p:sp>
      <p:pic>
        <p:nvPicPr>
          <p:cNvPr id="5" name="Imagen 4" descr="http://www.monografias.com/trabajos5/acicar/Image586.gif"/>
          <p:cNvPicPr/>
          <p:nvPr/>
        </p:nvPicPr>
        <p:blipFill>
          <a:blip r:embed="rId2">
            <a:extLst>
              <a:ext uri="{28A0092B-C50C-407E-A947-70E740481C1C}">
                <a14:useLocalDpi xmlns:a14="http://schemas.microsoft.com/office/drawing/2010/main" val="0"/>
              </a:ext>
            </a:extLst>
          </a:blip>
          <a:srcRect/>
          <a:stretch>
            <a:fillRect/>
          </a:stretch>
        </p:blipFill>
        <p:spPr bwMode="auto">
          <a:xfrm>
            <a:off x="3023659" y="4293096"/>
            <a:ext cx="6624736" cy="1296144"/>
          </a:xfrm>
          <a:prstGeom prst="rect">
            <a:avLst/>
          </a:prstGeom>
          <a:noFill/>
          <a:ln>
            <a:noFill/>
          </a:ln>
        </p:spPr>
      </p:pic>
    </p:spTree>
    <p:extLst>
      <p:ext uri="{BB962C8B-B14F-4D97-AF65-F5344CB8AC3E}">
        <p14:creationId xmlns:p14="http://schemas.microsoft.com/office/powerpoint/2010/main" val="2792038890"/>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719403" y="1052736"/>
            <a:ext cx="10561173" cy="4370427"/>
          </a:xfrm>
          <a:prstGeom prst="rect">
            <a:avLst/>
          </a:prstGeom>
        </p:spPr>
        <p:txBody>
          <a:bodyPr wrap="square">
            <a:spAutoFit/>
          </a:bodyPr>
          <a:lstStyle/>
          <a:p>
            <a:endParaRPr lang="es-MX" dirty="0" smtClean="0"/>
          </a:p>
          <a:p>
            <a:endParaRPr lang="es-MX" dirty="0"/>
          </a:p>
          <a:p>
            <a:endParaRPr lang="es-MX" dirty="0" smtClean="0"/>
          </a:p>
          <a:p>
            <a:r>
              <a:rPr lang="es-MX" sz="2800" b="1" i="1" dirty="0" err="1" smtClean="0">
                <a:solidFill>
                  <a:schemeClr val="accent1">
                    <a:lumMod val="50000"/>
                  </a:schemeClr>
                </a:solidFill>
              </a:rPr>
              <a:t>Descarboxilación</a:t>
            </a:r>
            <a:r>
              <a:rPr lang="es-MX" sz="2800" b="1" i="1" dirty="0" smtClean="0">
                <a:solidFill>
                  <a:schemeClr val="accent1">
                    <a:lumMod val="50000"/>
                  </a:schemeClr>
                </a:solidFill>
              </a:rPr>
              <a:t> de los radicales </a:t>
            </a:r>
            <a:r>
              <a:rPr lang="es-MX" sz="2800" b="1" i="1" dirty="0" err="1" smtClean="0">
                <a:solidFill>
                  <a:schemeClr val="accent1">
                    <a:lumMod val="50000"/>
                  </a:schemeClr>
                </a:solidFill>
              </a:rPr>
              <a:t>carboxilato</a:t>
            </a:r>
            <a:r>
              <a:rPr lang="es-MX" sz="2800" b="1" i="1" dirty="0" smtClean="0">
                <a:solidFill>
                  <a:schemeClr val="accent1">
                    <a:lumMod val="50000"/>
                  </a:schemeClr>
                </a:solidFill>
              </a:rPr>
              <a:t>. </a:t>
            </a:r>
          </a:p>
          <a:p>
            <a:endParaRPr lang="es-MX" sz="2800" b="1" dirty="0" smtClean="0">
              <a:solidFill>
                <a:schemeClr val="accent1">
                  <a:lumMod val="50000"/>
                </a:schemeClr>
              </a:solidFill>
            </a:endParaRPr>
          </a:p>
          <a:p>
            <a:pPr algn="just"/>
            <a:r>
              <a:rPr lang="es-MX" sz="2800" b="1" i="0" dirty="0" smtClean="0">
                <a:solidFill>
                  <a:schemeClr val="accent1">
                    <a:lumMod val="50000"/>
                  </a:schemeClr>
                </a:solidFill>
              </a:rPr>
              <a:t>Es una reacción química en la cual un grupo carboxilo es eliminado de un compuesto en forma de dióxido de carbono (CO2).</a:t>
            </a:r>
          </a:p>
          <a:p>
            <a:pPr algn="just"/>
            <a:endParaRPr lang="es-MX" sz="2800" b="1" i="0" dirty="0" smtClean="0">
              <a:solidFill>
                <a:schemeClr val="accent1">
                  <a:lumMod val="50000"/>
                </a:schemeClr>
              </a:solidFill>
            </a:endParaRPr>
          </a:p>
          <a:p>
            <a:pPr algn="just"/>
            <a:r>
              <a:rPr lang="es-MX" sz="2800" b="1" i="0" dirty="0" smtClean="0">
                <a:solidFill>
                  <a:schemeClr val="accent1">
                    <a:lumMod val="50000"/>
                  </a:schemeClr>
                </a:solidFill>
              </a:rPr>
              <a:t>Los ácidos carboxílicos se pueden convertir en halogenuros de alquilo con pérdida de un átomo de carbono mediante la reacción de </a:t>
            </a:r>
            <a:r>
              <a:rPr lang="es-MX" sz="2800" b="1" i="0" dirty="0" err="1" smtClean="0">
                <a:solidFill>
                  <a:schemeClr val="accent1">
                    <a:lumMod val="50000"/>
                  </a:schemeClr>
                </a:solidFill>
              </a:rPr>
              <a:t>Hunsdiecker</a:t>
            </a:r>
            <a:r>
              <a:rPr lang="es-MX" sz="2800" b="1" i="0" dirty="0" smtClean="0">
                <a:solidFill>
                  <a:schemeClr val="accent1">
                    <a:lumMod val="50000"/>
                  </a:schemeClr>
                </a:solidFill>
              </a:rPr>
              <a:t>.</a:t>
            </a:r>
            <a:endParaRPr lang="es-MX" sz="2800" b="1" i="0" dirty="0">
              <a:solidFill>
                <a:schemeClr val="accent1">
                  <a:lumMod val="50000"/>
                </a:schemeClr>
              </a:solidFill>
            </a:endParaRPr>
          </a:p>
        </p:txBody>
      </p:sp>
      <p:pic>
        <p:nvPicPr>
          <p:cNvPr id="5" name="Imagen 4" descr="http://www.monografias.com/trabajos5/acicar/Image587.gif"/>
          <p:cNvPicPr/>
          <p:nvPr/>
        </p:nvPicPr>
        <p:blipFill>
          <a:blip r:embed="rId2">
            <a:extLst>
              <a:ext uri="{28A0092B-C50C-407E-A947-70E740481C1C}">
                <a14:useLocalDpi xmlns:a14="http://schemas.microsoft.com/office/drawing/2010/main" val="0"/>
              </a:ext>
            </a:extLst>
          </a:blip>
          <a:srcRect/>
          <a:stretch>
            <a:fillRect/>
          </a:stretch>
        </p:blipFill>
        <p:spPr bwMode="auto">
          <a:xfrm>
            <a:off x="3165326" y="5243390"/>
            <a:ext cx="6528725" cy="1152128"/>
          </a:xfrm>
          <a:prstGeom prst="rect">
            <a:avLst/>
          </a:prstGeom>
          <a:noFill/>
          <a:ln>
            <a:noFill/>
          </a:ln>
        </p:spPr>
      </p:pic>
    </p:spTree>
    <p:extLst>
      <p:ext uri="{BB962C8B-B14F-4D97-AF65-F5344CB8AC3E}">
        <p14:creationId xmlns:p14="http://schemas.microsoft.com/office/powerpoint/2010/main" val="2133630106"/>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99457" y="332656"/>
            <a:ext cx="9065005" cy="1714500"/>
          </a:xfrm>
        </p:spPr>
        <p:txBody>
          <a:bodyPr/>
          <a:lstStyle/>
          <a:p>
            <a:pPr algn="ctr"/>
            <a:r>
              <a:rPr lang="es-MX" sz="3000" b="1" dirty="0" smtClean="0"/>
              <a:t>Utilidad en la industria de los ácidos carboxílicos</a:t>
            </a:r>
            <a:endParaRPr lang="es-MX" sz="3000" b="1" dirty="0"/>
          </a:p>
        </p:txBody>
      </p:sp>
      <p:pic>
        <p:nvPicPr>
          <p:cNvPr id="4" name="Imagen 3" descr="http://4.bp.blogspot.com/-qQHZTBQBv54/UiafhlT_dLI/AAAAAAAAAIs/LiIPPN0qwus/s1600/100142.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13007" y="4663001"/>
            <a:ext cx="1625600" cy="1483360"/>
          </a:xfrm>
          <a:prstGeom prst="rect">
            <a:avLst/>
          </a:prstGeom>
          <a:noFill/>
          <a:ln>
            <a:noFill/>
          </a:ln>
        </p:spPr>
      </p:pic>
      <p:pic>
        <p:nvPicPr>
          <p:cNvPr id="5" name="Imagen 4" descr="http://4.bp.blogspot.com/-NZ7cOxvxQGU/UiafjZt1eBI/AAAAAAAAAI0/L1oMtxlO64Q/s1600/%C3%ADndice.jpg">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1692166" y="2537409"/>
            <a:ext cx="2273300" cy="1704975"/>
          </a:xfrm>
          <a:prstGeom prst="rect">
            <a:avLst/>
          </a:prstGeom>
          <a:noFill/>
          <a:ln>
            <a:noFill/>
          </a:ln>
        </p:spPr>
      </p:pic>
      <p:pic>
        <p:nvPicPr>
          <p:cNvPr id="6" name="Imagen 5"/>
          <p:cNvPicPr>
            <a:picLocks noChangeAspect="1"/>
          </p:cNvPicPr>
          <p:nvPr/>
        </p:nvPicPr>
        <p:blipFill>
          <a:blip r:embed="rId6"/>
          <a:stretch>
            <a:fillRect/>
          </a:stretch>
        </p:blipFill>
        <p:spPr>
          <a:xfrm>
            <a:off x="4655841" y="2925916"/>
            <a:ext cx="6946073" cy="2110386"/>
          </a:xfrm>
          <a:prstGeom prst="rect">
            <a:avLst/>
          </a:prstGeom>
        </p:spPr>
      </p:pic>
      <p:sp>
        <p:nvSpPr>
          <p:cNvPr id="7" name="CuadroTexto 6"/>
          <p:cNvSpPr txBox="1"/>
          <p:nvPr/>
        </p:nvSpPr>
        <p:spPr>
          <a:xfrm>
            <a:off x="1178346" y="1623120"/>
            <a:ext cx="6240693" cy="400110"/>
          </a:xfrm>
          <a:prstGeom prst="rect">
            <a:avLst/>
          </a:prstGeom>
          <a:noFill/>
        </p:spPr>
        <p:txBody>
          <a:bodyPr wrap="square" rtlCol="0">
            <a:spAutoFit/>
          </a:bodyPr>
          <a:lstStyle/>
          <a:p>
            <a:r>
              <a:rPr lang="es-MX" sz="2000" b="1" i="0" dirty="0" smtClean="0">
                <a:solidFill>
                  <a:schemeClr val="accent1">
                    <a:lumMod val="50000"/>
                  </a:schemeClr>
                </a:solidFill>
              </a:rPr>
              <a:t>El de mayor aplicación industrial</a:t>
            </a:r>
            <a:endParaRPr lang="es-MX" sz="2000" b="1" i="0" dirty="0">
              <a:solidFill>
                <a:schemeClr val="accent1">
                  <a:lumMod val="50000"/>
                </a:schemeClr>
              </a:solidFill>
            </a:endParaRPr>
          </a:p>
        </p:txBody>
      </p:sp>
      <p:sp>
        <p:nvSpPr>
          <p:cNvPr id="8" name="Flecha abajo 7"/>
          <p:cNvSpPr/>
          <p:nvPr/>
        </p:nvSpPr>
        <p:spPr bwMode="auto">
          <a:xfrm>
            <a:off x="2504965" y="2047156"/>
            <a:ext cx="710715" cy="445740"/>
          </a:xfrm>
          <a:prstGeom prst="downArrow">
            <a:avLst/>
          </a:prstGeom>
          <a:solidFill>
            <a:srgbClr val="00B0F0"/>
          </a:solidFill>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s-MX" sz="3600" b="0" i="0" u="none" strike="noStrike" cap="none" normalizeH="0" baseline="0" smtClean="0">
              <a:ln>
                <a:noFill/>
              </a:ln>
              <a:solidFill>
                <a:srgbClr val="000000"/>
              </a:solidFill>
              <a:effectLst/>
              <a:latin typeface="Helvetica Light" charset="0"/>
              <a:ea typeface="Helvetica Light" charset="0"/>
              <a:cs typeface="Helvetica Light" charset="0"/>
              <a:sym typeface="Helvetica Light" charset="0"/>
            </a:endParaRPr>
          </a:p>
        </p:txBody>
      </p:sp>
      <p:sp>
        <p:nvSpPr>
          <p:cNvPr id="9" name="Flecha abajo 8"/>
          <p:cNvSpPr/>
          <p:nvPr/>
        </p:nvSpPr>
        <p:spPr bwMode="auto">
          <a:xfrm>
            <a:off x="2473457" y="4234535"/>
            <a:ext cx="710715" cy="445740"/>
          </a:xfrm>
          <a:prstGeom prst="downArrow">
            <a:avLst/>
          </a:prstGeom>
          <a:solidFill>
            <a:srgbClr val="00B0F0"/>
          </a:solidFill>
          <a:ln>
            <a:headEnd type="none" w="med" len="med"/>
            <a:tailEnd type="none" w="med" len="med"/>
          </a:ln>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s-MX" sz="3600" b="0" i="0" u="none" strike="noStrike" cap="none" normalizeH="0" baseline="0" smtClean="0">
              <a:ln>
                <a:noFill/>
              </a:ln>
              <a:solidFill>
                <a:srgbClr val="000000"/>
              </a:solidFill>
              <a:effectLst/>
              <a:latin typeface="Helvetica Light" charset="0"/>
              <a:ea typeface="Helvetica Light" charset="0"/>
              <a:cs typeface="Helvetica Light" charset="0"/>
              <a:sym typeface="Helvetica Light" charset="0"/>
            </a:endParaRPr>
          </a:p>
        </p:txBody>
      </p:sp>
      <p:sp>
        <p:nvSpPr>
          <p:cNvPr id="10" name="Flecha abajo 9"/>
          <p:cNvSpPr/>
          <p:nvPr/>
        </p:nvSpPr>
        <p:spPr bwMode="auto">
          <a:xfrm rot="14482359">
            <a:off x="4158286" y="4700213"/>
            <a:ext cx="533036" cy="1584981"/>
          </a:xfrm>
          <a:prstGeom prst="downArrow">
            <a:avLst/>
          </a:prstGeom>
          <a:solidFill>
            <a:srgbClr val="00B0F0"/>
          </a:solidFill>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s-MX" sz="3600" b="0" i="0" u="none" strike="noStrike" cap="none" normalizeH="0" baseline="0" smtClean="0">
              <a:ln>
                <a:noFill/>
              </a:ln>
              <a:solidFill>
                <a:srgbClr val="000000"/>
              </a:solidFill>
              <a:effectLst/>
              <a:latin typeface="Helvetica Light" charset="0"/>
              <a:ea typeface="Helvetica Light" charset="0"/>
              <a:cs typeface="Helvetica Light" charset="0"/>
              <a:sym typeface="Helvetica Light" charset="0"/>
            </a:endParaRPr>
          </a:p>
        </p:txBody>
      </p:sp>
    </p:spTree>
    <p:extLst>
      <p:ext uri="{BB962C8B-B14F-4D97-AF65-F5344CB8AC3E}">
        <p14:creationId xmlns:p14="http://schemas.microsoft.com/office/powerpoint/2010/main" val="4050924766"/>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007435" y="1784492"/>
            <a:ext cx="10369152" cy="4708981"/>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000" b="1" dirty="0">
                <a:solidFill>
                  <a:schemeClr val="accent1">
                    <a:lumMod val="50000"/>
                  </a:schemeClr>
                </a:solidFill>
              </a:rPr>
              <a:t>Abstract</a:t>
            </a:r>
            <a:endParaRPr lang="en-US" sz="2000" b="1" dirty="0" smtClean="0">
              <a:solidFill>
                <a:schemeClr val="accent1">
                  <a:lumMod val="50000"/>
                </a:schemeClr>
              </a:solidFill>
            </a:endParaRPr>
          </a:p>
          <a:p>
            <a:r>
              <a:rPr lang="es-MX" sz="2000" b="1" i="0" dirty="0" err="1">
                <a:solidFill>
                  <a:schemeClr val="accent1">
                    <a:lumMod val="50000"/>
                  </a:schemeClr>
                </a:solidFill>
              </a:rPr>
              <a:t>The</a:t>
            </a:r>
            <a:r>
              <a:rPr lang="es-MX" sz="2000" b="1" i="0" dirty="0">
                <a:solidFill>
                  <a:schemeClr val="accent1">
                    <a:lumMod val="50000"/>
                  </a:schemeClr>
                </a:solidFill>
              </a:rPr>
              <a:t> </a:t>
            </a:r>
            <a:r>
              <a:rPr lang="es-MX" sz="2000" b="1" i="0" dirty="0" err="1">
                <a:solidFill>
                  <a:schemeClr val="accent1">
                    <a:lumMod val="50000"/>
                  </a:schemeClr>
                </a:solidFill>
              </a:rPr>
              <a:t>carboxyl</a:t>
            </a:r>
            <a:r>
              <a:rPr lang="es-MX" sz="2000" b="1" i="0" dirty="0">
                <a:solidFill>
                  <a:schemeClr val="accent1">
                    <a:lumMod val="50000"/>
                  </a:schemeClr>
                </a:solidFill>
              </a:rPr>
              <a:t> </a:t>
            </a:r>
            <a:r>
              <a:rPr lang="es-MX" sz="2000" b="1" i="0" dirty="0" err="1">
                <a:solidFill>
                  <a:schemeClr val="accent1">
                    <a:lumMod val="50000"/>
                  </a:schemeClr>
                </a:solidFill>
              </a:rPr>
              <a:t>group</a:t>
            </a:r>
            <a:r>
              <a:rPr lang="es-MX" sz="2000" b="1" i="0" dirty="0">
                <a:solidFill>
                  <a:schemeClr val="accent1">
                    <a:lumMod val="50000"/>
                  </a:schemeClr>
                </a:solidFill>
              </a:rPr>
              <a:t> </a:t>
            </a:r>
            <a:r>
              <a:rPr lang="es-MX" sz="2000" b="1" i="0" dirty="0" err="1">
                <a:solidFill>
                  <a:schemeClr val="accent1">
                    <a:lumMod val="50000"/>
                  </a:schemeClr>
                </a:solidFill>
              </a:rPr>
              <a:t>is</a:t>
            </a:r>
            <a:r>
              <a:rPr lang="es-MX" sz="2000" b="1" i="0" dirty="0">
                <a:solidFill>
                  <a:schemeClr val="accent1">
                    <a:lumMod val="50000"/>
                  </a:schemeClr>
                </a:solidFill>
              </a:rPr>
              <a:t> </a:t>
            </a:r>
            <a:r>
              <a:rPr lang="es-MX" sz="2000" b="1" i="0" dirty="0" err="1">
                <a:solidFill>
                  <a:schemeClr val="accent1">
                    <a:lumMod val="50000"/>
                  </a:schemeClr>
                </a:solidFill>
              </a:rPr>
              <a:t>one</a:t>
            </a:r>
            <a:r>
              <a:rPr lang="es-MX" sz="2000" b="1" i="0" dirty="0">
                <a:solidFill>
                  <a:schemeClr val="accent1">
                    <a:lumMod val="50000"/>
                  </a:schemeClr>
                </a:solidFill>
              </a:rPr>
              <a:t> of </a:t>
            </a:r>
            <a:r>
              <a:rPr lang="es-MX" sz="2000" b="1" i="0" dirty="0" err="1">
                <a:solidFill>
                  <a:schemeClr val="accent1">
                    <a:lumMod val="50000"/>
                  </a:schemeClr>
                </a:solidFill>
              </a:rPr>
              <a:t>the</a:t>
            </a:r>
            <a:r>
              <a:rPr lang="es-MX" sz="2000" b="1" i="0" dirty="0">
                <a:solidFill>
                  <a:schemeClr val="accent1">
                    <a:lumMod val="50000"/>
                  </a:schemeClr>
                </a:solidFill>
              </a:rPr>
              <a:t> </a:t>
            </a:r>
            <a:r>
              <a:rPr lang="es-MX" sz="2000" b="1" i="0" dirty="0" err="1">
                <a:solidFill>
                  <a:schemeClr val="accent1">
                    <a:lumMod val="50000"/>
                  </a:schemeClr>
                </a:solidFill>
              </a:rPr>
              <a:t>most</a:t>
            </a:r>
            <a:r>
              <a:rPr lang="es-MX" sz="2000" b="1" i="0" dirty="0">
                <a:solidFill>
                  <a:schemeClr val="accent1">
                    <a:lumMod val="50000"/>
                  </a:schemeClr>
                </a:solidFill>
              </a:rPr>
              <a:t> </a:t>
            </a:r>
            <a:r>
              <a:rPr lang="es-MX" sz="2000" b="1" i="0" dirty="0" err="1">
                <a:solidFill>
                  <a:schemeClr val="accent1">
                    <a:lumMod val="50000"/>
                  </a:schemeClr>
                </a:solidFill>
              </a:rPr>
              <a:t>abundant</a:t>
            </a:r>
            <a:r>
              <a:rPr lang="es-MX" sz="2000" b="1" i="0" dirty="0">
                <a:solidFill>
                  <a:schemeClr val="accent1">
                    <a:lumMod val="50000"/>
                  </a:schemeClr>
                </a:solidFill>
              </a:rPr>
              <a:t> </a:t>
            </a:r>
            <a:r>
              <a:rPr lang="es-MX" sz="2000" b="1" i="0" dirty="0" err="1">
                <a:solidFill>
                  <a:schemeClr val="accent1">
                    <a:lumMod val="50000"/>
                  </a:schemeClr>
                </a:solidFill>
              </a:rPr>
              <a:t>functional</a:t>
            </a:r>
            <a:r>
              <a:rPr lang="es-MX" sz="2000" b="1" i="0" dirty="0">
                <a:solidFill>
                  <a:schemeClr val="accent1">
                    <a:lumMod val="50000"/>
                  </a:schemeClr>
                </a:solidFill>
              </a:rPr>
              <a:t> </a:t>
            </a:r>
            <a:r>
              <a:rPr lang="es-MX" sz="2000" b="1" i="0" dirty="0" err="1">
                <a:solidFill>
                  <a:schemeClr val="accent1">
                    <a:lumMod val="50000"/>
                  </a:schemeClr>
                </a:solidFill>
              </a:rPr>
              <a:t>groups</a:t>
            </a:r>
            <a:r>
              <a:rPr lang="es-MX" sz="2000" b="1" i="0" dirty="0">
                <a:solidFill>
                  <a:schemeClr val="accent1">
                    <a:lumMod val="50000"/>
                  </a:schemeClr>
                </a:solidFill>
              </a:rPr>
              <a:t> in </a:t>
            </a:r>
            <a:r>
              <a:rPr lang="es-MX" sz="2000" b="1" i="0" dirty="0" err="1">
                <a:solidFill>
                  <a:schemeClr val="accent1">
                    <a:lumMod val="50000"/>
                  </a:schemeClr>
                </a:solidFill>
              </a:rPr>
              <a:t>chemistry</a:t>
            </a:r>
            <a:r>
              <a:rPr lang="es-MX" sz="2000" b="1" i="0" dirty="0">
                <a:solidFill>
                  <a:schemeClr val="accent1">
                    <a:lumMod val="50000"/>
                  </a:schemeClr>
                </a:solidFill>
              </a:rPr>
              <a:t> and </a:t>
            </a:r>
            <a:r>
              <a:rPr lang="es-MX" sz="2000" b="1" i="0" dirty="0" err="1">
                <a:solidFill>
                  <a:schemeClr val="accent1">
                    <a:lumMod val="50000"/>
                  </a:schemeClr>
                </a:solidFill>
              </a:rPr>
              <a:t>biochemistry</a:t>
            </a:r>
            <a:r>
              <a:rPr lang="es-MX" sz="2000" b="1" i="0" dirty="0">
                <a:solidFill>
                  <a:schemeClr val="accent1">
                    <a:lumMod val="50000"/>
                  </a:schemeClr>
                </a:solidFill>
              </a:rPr>
              <a:t>. </a:t>
            </a:r>
            <a:r>
              <a:rPr lang="es-MX" sz="2000" b="1" i="0" dirty="0" err="1">
                <a:solidFill>
                  <a:schemeClr val="accent1">
                    <a:lumMod val="50000"/>
                  </a:schemeClr>
                </a:solidFill>
              </a:rPr>
              <a:t>Not</a:t>
            </a:r>
            <a:r>
              <a:rPr lang="es-MX" sz="2000" b="1" i="0" dirty="0">
                <a:solidFill>
                  <a:schemeClr val="accent1">
                    <a:lumMod val="50000"/>
                  </a:schemeClr>
                </a:solidFill>
              </a:rPr>
              <a:t> </a:t>
            </a:r>
            <a:r>
              <a:rPr lang="es-MX" sz="2000" b="1" i="0" dirty="0" err="1">
                <a:solidFill>
                  <a:schemeClr val="accent1">
                    <a:lumMod val="50000"/>
                  </a:schemeClr>
                </a:solidFill>
              </a:rPr>
              <a:t>only</a:t>
            </a:r>
            <a:r>
              <a:rPr lang="es-MX" sz="2000" b="1" i="0" dirty="0">
                <a:solidFill>
                  <a:schemeClr val="accent1">
                    <a:lumMod val="50000"/>
                  </a:schemeClr>
                </a:solidFill>
              </a:rPr>
              <a:t> are </a:t>
            </a:r>
            <a:r>
              <a:rPr lang="es-MX" sz="2000" b="1" i="0" dirty="0" err="1">
                <a:solidFill>
                  <a:schemeClr val="accent1">
                    <a:lumMod val="50000"/>
                  </a:schemeClr>
                </a:solidFill>
              </a:rPr>
              <a:t>carboxylic</a:t>
            </a:r>
            <a:r>
              <a:rPr lang="es-MX" sz="2000" b="1" i="0" dirty="0">
                <a:solidFill>
                  <a:schemeClr val="accent1">
                    <a:lumMod val="50000"/>
                  </a:schemeClr>
                </a:solidFill>
              </a:rPr>
              <a:t> </a:t>
            </a:r>
            <a:r>
              <a:rPr lang="es-MX" sz="2000" b="1" i="0" dirty="0" err="1">
                <a:solidFill>
                  <a:schemeClr val="accent1">
                    <a:lumMod val="50000"/>
                  </a:schemeClr>
                </a:solidFill>
              </a:rPr>
              <a:t>acids</a:t>
            </a:r>
            <a:r>
              <a:rPr lang="es-MX" sz="2000" b="1" i="0" dirty="0">
                <a:solidFill>
                  <a:schemeClr val="accent1">
                    <a:lumMod val="50000"/>
                  </a:schemeClr>
                </a:solidFill>
              </a:rPr>
              <a:t> </a:t>
            </a:r>
            <a:r>
              <a:rPr lang="es-MX" sz="2000" b="1" i="0" dirty="0" err="1">
                <a:solidFill>
                  <a:schemeClr val="accent1">
                    <a:lumMod val="50000"/>
                  </a:schemeClr>
                </a:solidFill>
              </a:rPr>
              <a:t>important</a:t>
            </a:r>
            <a:r>
              <a:rPr lang="es-MX" sz="2000" b="1" i="0" dirty="0">
                <a:solidFill>
                  <a:schemeClr val="accent1">
                    <a:lumMod val="50000"/>
                  </a:schemeClr>
                </a:solidFill>
              </a:rPr>
              <a:t> in </a:t>
            </a:r>
            <a:r>
              <a:rPr lang="es-MX" sz="2000" b="1" i="0" dirty="0" err="1">
                <a:solidFill>
                  <a:schemeClr val="accent1">
                    <a:lumMod val="50000"/>
                  </a:schemeClr>
                </a:solidFill>
              </a:rPr>
              <a:t>themselves</a:t>
            </a:r>
            <a:r>
              <a:rPr lang="es-MX" sz="2000" b="1" i="0" dirty="0">
                <a:solidFill>
                  <a:schemeClr val="accent1">
                    <a:lumMod val="50000"/>
                  </a:schemeClr>
                </a:solidFill>
              </a:rPr>
              <a:t>, </a:t>
            </a:r>
            <a:r>
              <a:rPr lang="es-MX" sz="2000" b="1" i="0" dirty="0" err="1">
                <a:solidFill>
                  <a:schemeClr val="accent1">
                    <a:lumMod val="50000"/>
                  </a:schemeClr>
                </a:solidFill>
              </a:rPr>
              <a:t>but</a:t>
            </a:r>
            <a:r>
              <a:rPr lang="es-MX" sz="2000" b="1" i="0" dirty="0">
                <a:solidFill>
                  <a:schemeClr val="accent1">
                    <a:lumMod val="50000"/>
                  </a:schemeClr>
                </a:solidFill>
              </a:rPr>
              <a:t> </a:t>
            </a:r>
            <a:r>
              <a:rPr lang="es-MX" sz="2000" b="1" i="0" dirty="0" err="1">
                <a:solidFill>
                  <a:schemeClr val="accent1">
                    <a:lumMod val="50000"/>
                  </a:schemeClr>
                </a:solidFill>
              </a:rPr>
              <a:t>the</a:t>
            </a:r>
            <a:r>
              <a:rPr lang="es-MX" sz="2000" b="1" i="0" dirty="0">
                <a:solidFill>
                  <a:schemeClr val="accent1">
                    <a:lumMod val="50000"/>
                  </a:schemeClr>
                </a:solidFill>
              </a:rPr>
              <a:t> </a:t>
            </a:r>
            <a:r>
              <a:rPr lang="es-MX" sz="2000" b="1" i="0" dirty="0" err="1">
                <a:solidFill>
                  <a:schemeClr val="accent1">
                    <a:lumMod val="50000"/>
                  </a:schemeClr>
                </a:solidFill>
              </a:rPr>
              <a:t>carboxyl</a:t>
            </a:r>
            <a:r>
              <a:rPr lang="es-MX" sz="2000" b="1" i="0" dirty="0">
                <a:solidFill>
                  <a:schemeClr val="accent1">
                    <a:lumMod val="50000"/>
                  </a:schemeClr>
                </a:solidFill>
              </a:rPr>
              <a:t> </a:t>
            </a:r>
            <a:r>
              <a:rPr lang="es-MX" sz="2000" b="1" i="0" dirty="0" err="1">
                <a:solidFill>
                  <a:schemeClr val="accent1">
                    <a:lumMod val="50000"/>
                  </a:schemeClr>
                </a:solidFill>
              </a:rPr>
              <a:t>group</a:t>
            </a:r>
            <a:r>
              <a:rPr lang="es-MX" sz="2000" b="1" i="0" dirty="0">
                <a:solidFill>
                  <a:schemeClr val="accent1">
                    <a:lumMod val="50000"/>
                  </a:schemeClr>
                </a:solidFill>
              </a:rPr>
              <a:t> </a:t>
            </a:r>
            <a:r>
              <a:rPr lang="es-MX" sz="2000" b="1" i="0" dirty="0" err="1">
                <a:solidFill>
                  <a:schemeClr val="accent1">
                    <a:lumMod val="50000"/>
                  </a:schemeClr>
                </a:solidFill>
              </a:rPr>
              <a:t>is</a:t>
            </a:r>
            <a:r>
              <a:rPr lang="es-MX" sz="2000" b="1" i="0" dirty="0">
                <a:solidFill>
                  <a:schemeClr val="accent1">
                    <a:lumMod val="50000"/>
                  </a:schemeClr>
                </a:solidFill>
              </a:rPr>
              <a:t> </a:t>
            </a:r>
            <a:r>
              <a:rPr lang="es-MX" sz="2000" b="1" i="0" dirty="0" err="1">
                <a:solidFill>
                  <a:schemeClr val="accent1">
                    <a:lumMod val="50000"/>
                  </a:schemeClr>
                </a:solidFill>
              </a:rPr>
              <a:t>the</a:t>
            </a:r>
            <a:r>
              <a:rPr lang="es-MX" sz="2000" b="1" i="0" dirty="0">
                <a:solidFill>
                  <a:schemeClr val="accent1">
                    <a:lumMod val="50000"/>
                  </a:schemeClr>
                </a:solidFill>
              </a:rPr>
              <a:t> </a:t>
            </a:r>
            <a:r>
              <a:rPr lang="es-MX" sz="2000" b="1" i="0" dirty="0" err="1">
                <a:solidFill>
                  <a:schemeClr val="accent1">
                    <a:lumMod val="50000"/>
                  </a:schemeClr>
                </a:solidFill>
              </a:rPr>
              <a:t>group</a:t>
            </a:r>
            <a:r>
              <a:rPr lang="es-MX" sz="2000" b="1" i="0" dirty="0">
                <a:solidFill>
                  <a:schemeClr val="accent1">
                    <a:lumMod val="50000"/>
                  </a:schemeClr>
                </a:solidFill>
              </a:rPr>
              <a:t> </a:t>
            </a:r>
            <a:r>
              <a:rPr lang="es-MX" sz="2000" b="1" i="0" dirty="0" err="1">
                <a:solidFill>
                  <a:schemeClr val="accent1">
                    <a:lumMod val="50000"/>
                  </a:schemeClr>
                </a:solidFill>
              </a:rPr>
              <a:t>from</a:t>
            </a:r>
            <a:r>
              <a:rPr lang="es-MX" sz="2000" b="1" i="0" dirty="0">
                <a:solidFill>
                  <a:schemeClr val="accent1">
                    <a:lumMod val="50000"/>
                  </a:schemeClr>
                </a:solidFill>
              </a:rPr>
              <a:t> </a:t>
            </a:r>
            <a:r>
              <a:rPr lang="es-MX" sz="2000" b="1" i="0" dirty="0" err="1">
                <a:solidFill>
                  <a:schemeClr val="accent1">
                    <a:lumMod val="50000"/>
                  </a:schemeClr>
                </a:solidFill>
              </a:rPr>
              <a:t>which</a:t>
            </a:r>
            <a:r>
              <a:rPr lang="es-MX" sz="2000" b="1" i="0" dirty="0">
                <a:solidFill>
                  <a:schemeClr val="accent1">
                    <a:lumMod val="50000"/>
                  </a:schemeClr>
                </a:solidFill>
              </a:rPr>
              <a:t> a </a:t>
            </a:r>
            <a:r>
              <a:rPr lang="es-MX" sz="2000" b="1" i="0" dirty="0" err="1">
                <a:solidFill>
                  <a:schemeClr val="accent1">
                    <a:lumMod val="50000"/>
                  </a:schemeClr>
                </a:solidFill>
              </a:rPr>
              <a:t>large</a:t>
            </a:r>
            <a:r>
              <a:rPr lang="es-MX" sz="2000" b="1" i="0" dirty="0">
                <a:solidFill>
                  <a:schemeClr val="accent1">
                    <a:lumMod val="50000"/>
                  </a:schemeClr>
                </a:solidFill>
              </a:rPr>
              <a:t> </a:t>
            </a:r>
            <a:r>
              <a:rPr lang="es-MX" sz="2000" b="1" i="0" dirty="0" err="1">
                <a:solidFill>
                  <a:schemeClr val="accent1">
                    <a:lumMod val="50000"/>
                  </a:schemeClr>
                </a:solidFill>
              </a:rPr>
              <a:t>family</a:t>
            </a:r>
            <a:r>
              <a:rPr lang="es-MX" sz="2000" b="1" i="0" dirty="0">
                <a:solidFill>
                  <a:schemeClr val="accent1">
                    <a:lumMod val="50000"/>
                  </a:schemeClr>
                </a:solidFill>
              </a:rPr>
              <a:t> of </a:t>
            </a:r>
            <a:r>
              <a:rPr lang="es-MX" sz="2000" b="1" i="0" dirty="0" err="1">
                <a:solidFill>
                  <a:schemeClr val="accent1">
                    <a:lumMod val="50000"/>
                  </a:schemeClr>
                </a:solidFill>
              </a:rPr>
              <a:t>compounds</a:t>
            </a:r>
            <a:r>
              <a:rPr lang="es-MX" sz="2000" b="1" i="0" dirty="0">
                <a:solidFill>
                  <a:schemeClr val="accent1">
                    <a:lumMod val="50000"/>
                  </a:schemeClr>
                </a:solidFill>
              </a:rPr>
              <a:t> </a:t>
            </a:r>
            <a:r>
              <a:rPr lang="es-MX" sz="2000" b="1" i="0" dirty="0" err="1">
                <a:solidFill>
                  <a:schemeClr val="accent1">
                    <a:lumMod val="50000"/>
                  </a:schemeClr>
                </a:solidFill>
              </a:rPr>
              <a:t>is</a:t>
            </a:r>
            <a:r>
              <a:rPr lang="es-MX" sz="2000" b="1" i="0" dirty="0">
                <a:solidFill>
                  <a:schemeClr val="accent1">
                    <a:lumMod val="50000"/>
                  </a:schemeClr>
                </a:solidFill>
              </a:rPr>
              <a:t> </a:t>
            </a:r>
            <a:r>
              <a:rPr lang="es-MX" sz="2000" b="1" i="0" dirty="0" err="1">
                <a:solidFill>
                  <a:schemeClr val="accent1">
                    <a:lumMod val="50000"/>
                  </a:schemeClr>
                </a:solidFill>
              </a:rPr>
              <a:t>derived</a:t>
            </a:r>
            <a:r>
              <a:rPr lang="es-MX" sz="2000" b="1" i="0" dirty="0" smtClean="0">
                <a:solidFill>
                  <a:schemeClr val="accent1">
                    <a:lumMod val="50000"/>
                  </a:schemeClr>
                </a:solidFill>
              </a:rPr>
              <a:t>.</a:t>
            </a:r>
          </a:p>
          <a:p>
            <a:endParaRPr lang="es-MX" sz="2000" b="1" i="0" dirty="0">
              <a:solidFill>
                <a:schemeClr val="accent1">
                  <a:lumMod val="50000"/>
                </a:schemeClr>
              </a:solidFill>
            </a:endParaRPr>
          </a:p>
          <a:p>
            <a:r>
              <a:rPr lang="en-US" sz="2000" b="1" i="0" dirty="0">
                <a:solidFill>
                  <a:schemeClr val="accent1">
                    <a:lumMod val="50000"/>
                  </a:schemeClr>
                </a:solidFill>
              </a:rPr>
              <a:t>Keywords: Carboxyl, chemical, carbon, acid.</a:t>
            </a:r>
            <a:endParaRPr lang="es-MX" sz="2000" b="1" i="0" dirty="0">
              <a:solidFill>
                <a:schemeClr val="accent1">
                  <a:lumMod val="50000"/>
                </a:schemeClr>
              </a:solidFill>
            </a:endParaRPr>
          </a:p>
          <a:p>
            <a:pPr algn="just"/>
            <a:endParaRPr lang="en-US" sz="2000" b="1" i="0" dirty="0">
              <a:solidFill>
                <a:schemeClr val="accent1">
                  <a:lumMod val="50000"/>
                </a:schemeClr>
              </a:solidFill>
            </a:endParaRPr>
          </a:p>
          <a:p>
            <a:pPr algn="just"/>
            <a:endParaRPr lang="en-US" sz="2000" b="1" dirty="0">
              <a:solidFill>
                <a:schemeClr val="accent1">
                  <a:lumMod val="50000"/>
                </a:schemeClr>
              </a:solidFill>
            </a:endParaRPr>
          </a:p>
          <a:p>
            <a:pPr algn="ctr"/>
            <a:r>
              <a:rPr lang="en-US" sz="2000" b="1" dirty="0" err="1" smtClean="0">
                <a:solidFill>
                  <a:schemeClr val="accent1">
                    <a:lumMod val="50000"/>
                  </a:schemeClr>
                </a:solidFill>
              </a:rPr>
              <a:t>Resumen</a:t>
            </a:r>
            <a:r>
              <a:rPr lang="en-US" sz="2000" b="1" dirty="0" smtClean="0">
                <a:solidFill>
                  <a:schemeClr val="accent1">
                    <a:lumMod val="50000"/>
                  </a:schemeClr>
                </a:solidFill>
              </a:rPr>
              <a:t> </a:t>
            </a:r>
          </a:p>
          <a:p>
            <a:pPr algn="ctr"/>
            <a:endParaRPr lang="en-US" sz="2000" b="1" dirty="0" smtClean="0">
              <a:solidFill>
                <a:schemeClr val="accent1">
                  <a:lumMod val="50000"/>
                </a:schemeClr>
              </a:solidFill>
            </a:endParaRPr>
          </a:p>
          <a:p>
            <a:pPr lvl="0" algn="just"/>
            <a:r>
              <a:rPr lang="es-MX" sz="2000" b="1" dirty="0" smtClean="0">
                <a:solidFill>
                  <a:schemeClr val="accent1">
                    <a:lumMod val="50000"/>
                  </a:schemeClr>
                </a:solidFill>
              </a:rPr>
              <a:t>El grupo carboxilo, es uno de los grupos funcionales más abundantes en química y bioquímica. No sólo los ácidos carboxílicos son importantes en sí mismos, sino el grupo carboxilo es el grupo del cual se deriva una gran familia de compuestos.</a:t>
            </a:r>
          </a:p>
          <a:p>
            <a:pPr lvl="0" algn="just"/>
            <a:endParaRPr lang="es-ES" sz="2000" b="1" dirty="0" smtClean="0">
              <a:solidFill>
                <a:schemeClr val="accent1">
                  <a:lumMod val="50000"/>
                </a:schemeClr>
              </a:solidFill>
            </a:endParaRPr>
          </a:p>
          <a:p>
            <a:pPr lvl="0" algn="just"/>
            <a:r>
              <a:rPr lang="es-ES" sz="2000" b="1" dirty="0">
                <a:solidFill>
                  <a:schemeClr val="accent1">
                    <a:lumMod val="50000"/>
                  </a:schemeClr>
                </a:solidFill>
              </a:rPr>
              <a:t>Palabras clave: </a:t>
            </a:r>
            <a:r>
              <a:rPr lang="es-ES" sz="2000" b="1" dirty="0" smtClean="0">
                <a:solidFill>
                  <a:schemeClr val="accent1">
                    <a:lumMod val="50000"/>
                  </a:schemeClr>
                </a:solidFill>
              </a:rPr>
              <a:t>carboxilo, química, carbono, ácido.</a:t>
            </a:r>
            <a:endParaRPr lang="es-MX" sz="2000" b="1" dirty="0">
              <a:solidFill>
                <a:schemeClr val="accent1">
                  <a:lumMod val="50000"/>
                </a:schemeClr>
              </a:solidFill>
            </a:endParaRPr>
          </a:p>
        </p:txBody>
      </p:sp>
    </p:spTree>
    <p:extLst>
      <p:ext uri="{BB962C8B-B14F-4D97-AF65-F5344CB8AC3E}">
        <p14:creationId xmlns:p14="http://schemas.microsoft.com/office/powerpoint/2010/main" val="344219112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1335265" y="2839641"/>
            <a:ext cx="9810751" cy="4018359"/>
          </a:xfrm>
        </p:spPr>
        <p:txBody>
          <a:bodyPr>
            <a:normAutofit/>
          </a:bodyPr>
          <a:lstStyle/>
          <a:p>
            <a:pPr lvl="0" algn="just">
              <a:buFont typeface="Wingdings" panose="05000000000000000000" pitchFamily="2" charset="2"/>
              <a:buChar char="ü"/>
            </a:pPr>
            <a:r>
              <a:rPr lang="es-MX" dirty="0"/>
              <a:t>Escribir la fórmula estructural y el nombre de ácidos </a:t>
            </a:r>
            <a:r>
              <a:rPr lang="es-MX" dirty="0" smtClean="0"/>
              <a:t>carboxílicos. </a:t>
            </a:r>
          </a:p>
          <a:p>
            <a:pPr lvl="0" algn="just">
              <a:buFont typeface="Wingdings" panose="05000000000000000000" pitchFamily="2" charset="2"/>
              <a:buChar char="ü"/>
            </a:pPr>
            <a:r>
              <a:rPr lang="es-MX" dirty="0"/>
              <a:t>Conocer las principales formas de obtención de los ácidos </a:t>
            </a:r>
            <a:r>
              <a:rPr lang="es-MX" dirty="0" smtClean="0"/>
              <a:t>carboxílicos.</a:t>
            </a:r>
          </a:p>
          <a:p>
            <a:pPr lvl="0" algn="just">
              <a:buFont typeface="Wingdings" panose="05000000000000000000" pitchFamily="2" charset="2"/>
              <a:buChar char="ü"/>
            </a:pPr>
            <a:r>
              <a:rPr lang="es-MX" dirty="0"/>
              <a:t>Conocer las principales reacciones en que pueden intervenir los ácidos </a:t>
            </a:r>
            <a:r>
              <a:rPr lang="es-MX" dirty="0" smtClean="0"/>
              <a:t>carboxílicos.</a:t>
            </a:r>
            <a:endParaRPr lang="es-ES" dirty="0"/>
          </a:p>
        </p:txBody>
      </p:sp>
      <p:sp>
        <p:nvSpPr>
          <p:cNvPr id="5" name="Título 1"/>
          <p:cNvSpPr txBox="1">
            <a:spLocks/>
          </p:cNvSpPr>
          <p:nvPr/>
        </p:nvSpPr>
        <p:spPr bwMode="auto">
          <a:xfrm>
            <a:off x="5056945" y="1966653"/>
            <a:ext cx="5964469" cy="455612"/>
          </a:xfrm>
          <a:prstGeom prst="rect">
            <a:avLst/>
          </a:prstGeom>
          <a:extLst/>
        </p:spPr>
        <p:style>
          <a:lnRef idx="1">
            <a:schemeClr val="accent5"/>
          </a:lnRef>
          <a:fillRef idx="3">
            <a:schemeClr val="accent5"/>
          </a:fillRef>
          <a:effectRef idx="2">
            <a:schemeClr val="accent5"/>
          </a:effectRef>
          <a:fontRef idx="minor">
            <a:schemeClr val="lt1"/>
          </a:fontRef>
        </p:style>
        <p:txBody>
          <a:bodyPr lIns="35717" tIns="35717" rIns="35717" bIns="35717" anchor="ctr"/>
          <a:lstStyle>
            <a:lvl1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1pPr>
            <a:lvl2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2pPr>
            <a:lvl3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3pPr>
            <a:lvl4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4pPr>
            <a:lvl5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5pPr>
            <a:lvl6pPr marL="321457" algn="ctr" defTabSz="410751" rtl="0" fontAlgn="base" hangingPunct="0">
              <a:spcBef>
                <a:spcPct val="0"/>
              </a:spcBef>
              <a:spcAft>
                <a:spcPct val="0"/>
              </a:spcAft>
              <a:defRPr sz="5600">
                <a:solidFill>
                  <a:schemeClr val="lt1"/>
                </a:solidFill>
                <a:latin typeface="+mn-lt"/>
                <a:ea typeface="+mn-ea"/>
                <a:cs typeface="+mn-cs"/>
                <a:sym typeface="Helvetica Light" charset="0"/>
              </a:defRPr>
            </a:lvl6pPr>
            <a:lvl7pPr marL="642915" algn="ctr" defTabSz="410751" rtl="0" fontAlgn="base" hangingPunct="0">
              <a:spcBef>
                <a:spcPct val="0"/>
              </a:spcBef>
              <a:spcAft>
                <a:spcPct val="0"/>
              </a:spcAft>
              <a:defRPr sz="5600">
                <a:solidFill>
                  <a:schemeClr val="lt1"/>
                </a:solidFill>
                <a:latin typeface="+mn-lt"/>
                <a:ea typeface="+mn-ea"/>
                <a:cs typeface="+mn-cs"/>
                <a:sym typeface="Helvetica Light" charset="0"/>
              </a:defRPr>
            </a:lvl7pPr>
            <a:lvl8pPr marL="964372" algn="ctr" defTabSz="410751" rtl="0" fontAlgn="base" hangingPunct="0">
              <a:spcBef>
                <a:spcPct val="0"/>
              </a:spcBef>
              <a:spcAft>
                <a:spcPct val="0"/>
              </a:spcAft>
              <a:defRPr sz="5600">
                <a:solidFill>
                  <a:schemeClr val="lt1"/>
                </a:solidFill>
                <a:latin typeface="+mn-lt"/>
                <a:ea typeface="+mn-ea"/>
                <a:cs typeface="+mn-cs"/>
                <a:sym typeface="Helvetica Light" charset="0"/>
              </a:defRPr>
            </a:lvl8pPr>
            <a:lvl9pPr marL="1285829" algn="ctr" defTabSz="410751" rtl="0" fontAlgn="base" hangingPunct="0">
              <a:spcBef>
                <a:spcPct val="0"/>
              </a:spcBef>
              <a:spcAft>
                <a:spcPct val="0"/>
              </a:spcAft>
              <a:defRPr sz="5600">
                <a:solidFill>
                  <a:schemeClr val="lt1"/>
                </a:solidFill>
                <a:latin typeface="+mn-lt"/>
                <a:ea typeface="+mn-ea"/>
                <a:cs typeface="+mn-cs"/>
                <a:sym typeface="Helvetica Light" charset="0"/>
              </a:defRPr>
            </a:lvl9pPr>
          </a:lstStyle>
          <a:p>
            <a:pPr>
              <a:defRPr/>
            </a:pPr>
            <a:r>
              <a:rPr lang="es-MX" sz="3000" kern="0" dirty="0" smtClean="0">
                <a:latin typeface="Matura MT Script Capitals" panose="03020802060602070202" pitchFamily="66" charset="0"/>
              </a:rPr>
              <a:t>Objetivos de aprendizaje</a:t>
            </a:r>
            <a:endParaRPr lang="es-MX" sz="3000" kern="0" dirty="0">
              <a:latin typeface="Matura MT Script Capitals" panose="03020802060602070202" pitchFamily="66" charset="0"/>
            </a:endParaRPr>
          </a:p>
        </p:txBody>
      </p:sp>
    </p:spTree>
    <p:extLst>
      <p:ext uri="{BB962C8B-B14F-4D97-AF65-F5344CB8AC3E}">
        <p14:creationId xmlns:p14="http://schemas.microsoft.com/office/powerpoint/2010/main" val="246318567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arn(inVertical)">
                                      <p:cBhvr>
                                        <p:cTn id="2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6"/>
          <p:cNvSpPr txBox="1"/>
          <p:nvPr/>
        </p:nvSpPr>
        <p:spPr>
          <a:xfrm>
            <a:off x="348142" y="2375427"/>
            <a:ext cx="11232652" cy="7078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lvl="0" algn="just"/>
            <a:r>
              <a:rPr lang="es-MX" sz="2000" dirty="0" smtClean="0"/>
              <a:t>Conocer y comprender las propiedades características de los ácidos carboxílicos, así como su obtención y aplicación en la industria.</a:t>
            </a:r>
            <a:endParaRPr lang="es-MX" sz="2000" dirty="0"/>
          </a:p>
        </p:txBody>
      </p:sp>
      <p:sp>
        <p:nvSpPr>
          <p:cNvPr id="5" name="Título 1"/>
          <p:cNvSpPr txBox="1">
            <a:spLocks/>
          </p:cNvSpPr>
          <p:nvPr/>
        </p:nvSpPr>
        <p:spPr bwMode="auto">
          <a:xfrm>
            <a:off x="180348" y="1772138"/>
            <a:ext cx="5964469" cy="455612"/>
          </a:xfrm>
          <a:prstGeom prst="rect">
            <a:avLst/>
          </a:prstGeom>
          <a:extLst/>
        </p:spPr>
        <p:style>
          <a:lnRef idx="3">
            <a:schemeClr val="lt1"/>
          </a:lnRef>
          <a:fillRef idx="1">
            <a:schemeClr val="accent6"/>
          </a:fillRef>
          <a:effectRef idx="1">
            <a:schemeClr val="accent6"/>
          </a:effectRef>
          <a:fontRef idx="minor">
            <a:schemeClr val="lt1"/>
          </a:fontRef>
        </p:style>
        <p:txBody>
          <a:bodyPr lIns="35717" tIns="35717" rIns="35717" bIns="35717" anchor="ctr"/>
          <a:lstStyle>
            <a:lvl1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1pPr>
            <a:lvl2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2pPr>
            <a:lvl3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3pPr>
            <a:lvl4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4pPr>
            <a:lvl5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5pPr>
            <a:lvl6pPr marL="321457" algn="ctr" defTabSz="410751" rtl="0" fontAlgn="base" hangingPunct="0">
              <a:spcBef>
                <a:spcPct val="0"/>
              </a:spcBef>
              <a:spcAft>
                <a:spcPct val="0"/>
              </a:spcAft>
              <a:defRPr sz="5600">
                <a:solidFill>
                  <a:schemeClr val="lt1"/>
                </a:solidFill>
                <a:latin typeface="+mn-lt"/>
                <a:ea typeface="+mn-ea"/>
                <a:cs typeface="+mn-cs"/>
                <a:sym typeface="Helvetica Light" charset="0"/>
              </a:defRPr>
            </a:lvl6pPr>
            <a:lvl7pPr marL="642915" algn="ctr" defTabSz="410751" rtl="0" fontAlgn="base" hangingPunct="0">
              <a:spcBef>
                <a:spcPct val="0"/>
              </a:spcBef>
              <a:spcAft>
                <a:spcPct val="0"/>
              </a:spcAft>
              <a:defRPr sz="5600">
                <a:solidFill>
                  <a:schemeClr val="lt1"/>
                </a:solidFill>
                <a:latin typeface="+mn-lt"/>
                <a:ea typeface="+mn-ea"/>
                <a:cs typeface="+mn-cs"/>
                <a:sym typeface="Helvetica Light" charset="0"/>
              </a:defRPr>
            </a:lvl7pPr>
            <a:lvl8pPr marL="964372" algn="ctr" defTabSz="410751" rtl="0" fontAlgn="base" hangingPunct="0">
              <a:spcBef>
                <a:spcPct val="0"/>
              </a:spcBef>
              <a:spcAft>
                <a:spcPct val="0"/>
              </a:spcAft>
              <a:defRPr sz="5600">
                <a:solidFill>
                  <a:schemeClr val="lt1"/>
                </a:solidFill>
                <a:latin typeface="+mn-lt"/>
                <a:ea typeface="+mn-ea"/>
                <a:cs typeface="+mn-cs"/>
                <a:sym typeface="Helvetica Light" charset="0"/>
              </a:defRPr>
            </a:lvl8pPr>
            <a:lvl9pPr marL="1285829" algn="ctr" defTabSz="410751" rtl="0" fontAlgn="base" hangingPunct="0">
              <a:spcBef>
                <a:spcPct val="0"/>
              </a:spcBef>
              <a:spcAft>
                <a:spcPct val="0"/>
              </a:spcAft>
              <a:defRPr sz="5600">
                <a:solidFill>
                  <a:schemeClr val="lt1"/>
                </a:solidFill>
                <a:latin typeface="+mn-lt"/>
                <a:ea typeface="+mn-ea"/>
                <a:cs typeface="+mn-cs"/>
                <a:sym typeface="Helvetica Light" charset="0"/>
              </a:defRPr>
            </a:lvl9pPr>
          </a:lstStyle>
          <a:p>
            <a:pPr>
              <a:defRPr/>
            </a:pPr>
            <a:r>
              <a:rPr lang="es-MX" sz="3000" kern="0" dirty="0" smtClean="0">
                <a:latin typeface="Matura MT Script Capitals" panose="03020802060602070202" pitchFamily="66" charset="0"/>
              </a:rPr>
              <a:t>Competencia genérica</a:t>
            </a:r>
            <a:endParaRPr lang="es-MX" sz="3000" kern="0" dirty="0">
              <a:latin typeface="Matura MT Script Capitals" panose="03020802060602070202" pitchFamily="66" charset="0"/>
            </a:endParaRPr>
          </a:p>
        </p:txBody>
      </p:sp>
      <p:sp>
        <p:nvSpPr>
          <p:cNvPr id="6" name="Título 1"/>
          <p:cNvSpPr txBox="1">
            <a:spLocks/>
          </p:cNvSpPr>
          <p:nvPr/>
        </p:nvSpPr>
        <p:spPr bwMode="auto">
          <a:xfrm>
            <a:off x="6144818" y="4149080"/>
            <a:ext cx="5964469" cy="455612"/>
          </a:xfrm>
          <a:prstGeom prst="rect">
            <a:avLst/>
          </a:prstGeom>
          <a:extLst/>
        </p:spPr>
        <p:style>
          <a:lnRef idx="3">
            <a:schemeClr val="lt1"/>
          </a:lnRef>
          <a:fillRef idx="1">
            <a:schemeClr val="accent6"/>
          </a:fillRef>
          <a:effectRef idx="1">
            <a:schemeClr val="accent6"/>
          </a:effectRef>
          <a:fontRef idx="minor">
            <a:schemeClr val="lt1"/>
          </a:fontRef>
        </p:style>
        <p:txBody>
          <a:bodyPr lIns="35717" tIns="35717" rIns="35717" bIns="35717" anchor="ctr"/>
          <a:lstStyle>
            <a:lvl1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1pPr>
            <a:lvl2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2pPr>
            <a:lvl3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3pPr>
            <a:lvl4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4pPr>
            <a:lvl5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5pPr>
            <a:lvl6pPr marL="321457" algn="ctr" defTabSz="410751" rtl="0" fontAlgn="base" hangingPunct="0">
              <a:spcBef>
                <a:spcPct val="0"/>
              </a:spcBef>
              <a:spcAft>
                <a:spcPct val="0"/>
              </a:spcAft>
              <a:defRPr sz="5600">
                <a:solidFill>
                  <a:schemeClr val="lt1"/>
                </a:solidFill>
                <a:latin typeface="+mn-lt"/>
                <a:ea typeface="+mn-ea"/>
                <a:cs typeface="+mn-cs"/>
                <a:sym typeface="Helvetica Light" charset="0"/>
              </a:defRPr>
            </a:lvl6pPr>
            <a:lvl7pPr marL="642915" algn="ctr" defTabSz="410751" rtl="0" fontAlgn="base" hangingPunct="0">
              <a:spcBef>
                <a:spcPct val="0"/>
              </a:spcBef>
              <a:spcAft>
                <a:spcPct val="0"/>
              </a:spcAft>
              <a:defRPr sz="5600">
                <a:solidFill>
                  <a:schemeClr val="lt1"/>
                </a:solidFill>
                <a:latin typeface="+mn-lt"/>
                <a:ea typeface="+mn-ea"/>
                <a:cs typeface="+mn-cs"/>
                <a:sym typeface="Helvetica Light" charset="0"/>
              </a:defRPr>
            </a:lvl7pPr>
            <a:lvl8pPr marL="964372" algn="ctr" defTabSz="410751" rtl="0" fontAlgn="base" hangingPunct="0">
              <a:spcBef>
                <a:spcPct val="0"/>
              </a:spcBef>
              <a:spcAft>
                <a:spcPct val="0"/>
              </a:spcAft>
              <a:defRPr sz="5600">
                <a:solidFill>
                  <a:schemeClr val="lt1"/>
                </a:solidFill>
                <a:latin typeface="+mn-lt"/>
                <a:ea typeface="+mn-ea"/>
                <a:cs typeface="+mn-cs"/>
                <a:sym typeface="Helvetica Light" charset="0"/>
              </a:defRPr>
            </a:lvl8pPr>
            <a:lvl9pPr marL="1285829" algn="ctr" defTabSz="410751" rtl="0" fontAlgn="base" hangingPunct="0">
              <a:spcBef>
                <a:spcPct val="0"/>
              </a:spcBef>
              <a:spcAft>
                <a:spcPct val="0"/>
              </a:spcAft>
              <a:defRPr sz="5600">
                <a:solidFill>
                  <a:schemeClr val="lt1"/>
                </a:solidFill>
                <a:latin typeface="+mn-lt"/>
                <a:ea typeface="+mn-ea"/>
                <a:cs typeface="+mn-cs"/>
                <a:sym typeface="Helvetica Light" charset="0"/>
              </a:defRPr>
            </a:lvl9pPr>
          </a:lstStyle>
          <a:p>
            <a:pPr>
              <a:defRPr/>
            </a:pPr>
            <a:r>
              <a:rPr lang="es-MX" sz="3000" kern="0" dirty="0" smtClean="0">
                <a:latin typeface="Matura MT Script Capitals" panose="03020802060602070202" pitchFamily="66" charset="0"/>
              </a:rPr>
              <a:t>Competencia extendida</a:t>
            </a:r>
            <a:endParaRPr lang="es-MX" sz="3000" kern="0" dirty="0">
              <a:latin typeface="Matura MT Script Capitals" panose="03020802060602070202" pitchFamily="66" charset="0"/>
            </a:endParaRPr>
          </a:p>
        </p:txBody>
      </p:sp>
      <p:sp>
        <p:nvSpPr>
          <p:cNvPr id="7" name="CuadroTexto 6"/>
          <p:cNvSpPr txBox="1"/>
          <p:nvPr/>
        </p:nvSpPr>
        <p:spPr>
          <a:xfrm>
            <a:off x="348141" y="4725145"/>
            <a:ext cx="11232652" cy="707886"/>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lvl="0" algn="just"/>
            <a:r>
              <a:rPr lang="es-MX" sz="2000" dirty="0" smtClean="0"/>
              <a:t>Reconocer la estructura de los ácidos carboxílicos, así como sus principales propiedades físicas y químicas, también reconocer sus principales reacciones y métodos de síntesis.</a:t>
            </a:r>
            <a:endParaRPr lang="es-MX" sz="2000" dirty="0"/>
          </a:p>
        </p:txBody>
      </p:sp>
    </p:spTree>
    <p:extLst>
      <p:ext uri="{BB962C8B-B14F-4D97-AF65-F5344CB8AC3E}">
        <p14:creationId xmlns:p14="http://schemas.microsoft.com/office/powerpoint/2010/main" val="168787972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down)">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277945" y="620689"/>
            <a:ext cx="4876800" cy="360387"/>
          </a:xfrm>
          <a:noFill/>
          <a:ln/>
        </p:spPr>
        <p:txBody>
          <a:bodyPr>
            <a:normAutofit fontScale="90000"/>
          </a:bodyPr>
          <a:lstStyle/>
          <a:p>
            <a:r>
              <a:rPr lang="es-ES" altLang="es-MX" sz="4400" dirty="0"/>
              <a:t>Estructura</a:t>
            </a:r>
          </a:p>
        </p:txBody>
      </p:sp>
      <p:sp>
        <p:nvSpPr>
          <p:cNvPr id="8195" name="Rectangle 3"/>
          <p:cNvSpPr>
            <a:spLocks noGrp="1" noChangeArrowheads="1"/>
          </p:cNvSpPr>
          <p:nvPr>
            <p:ph idx="1"/>
          </p:nvPr>
        </p:nvSpPr>
        <p:spPr>
          <a:xfrm>
            <a:off x="178255" y="1801473"/>
            <a:ext cx="9810751" cy="4018359"/>
          </a:xfrm>
          <a:noFill/>
          <a:ln/>
        </p:spPr>
        <p:txBody>
          <a:bodyPr/>
          <a:lstStyle/>
          <a:p>
            <a:r>
              <a:rPr lang="es-ES" altLang="es-MX" dirty="0"/>
              <a:t>El grupo funcional de un ácido carboxílico es el grupo carboxilo</a:t>
            </a:r>
          </a:p>
          <a:p>
            <a:pPr>
              <a:buFont typeface="Geneva" panose="020B0503030404040204" pitchFamily="34" charset="0"/>
              <a:buNone/>
            </a:pPr>
            <a:endParaRPr lang="es-ES" altLang="es-MX" dirty="0" smtClean="0"/>
          </a:p>
          <a:p>
            <a:pPr>
              <a:buFont typeface="Geneva" panose="020B0503030404040204" pitchFamily="34" charset="0"/>
              <a:buNone/>
            </a:pPr>
            <a:endParaRPr lang="es-ES" altLang="es-MX" dirty="0" smtClean="0"/>
          </a:p>
          <a:p>
            <a:pPr>
              <a:buFont typeface="Geneva" panose="020B0503030404040204" pitchFamily="34" charset="0"/>
              <a:buNone/>
            </a:pPr>
            <a:endParaRPr lang="es-ES" altLang="es-MX" dirty="0"/>
          </a:p>
          <a:p>
            <a:pPr>
              <a:buFont typeface="Geneva" panose="020B0503030404040204" pitchFamily="34" charset="0"/>
              <a:buNone/>
            </a:pPr>
            <a:endParaRPr lang="es-ES" altLang="es-MX" dirty="0" smtClean="0"/>
          </a:p>
          <a:p>
            <a:pPr>
              <a:buFont typeface="Geneva" panose="020B0503030404040204" pitchFamily="34" charset="0"/>
              <a:buNone/>
            </a:pPr>
            <a:endParaRPr lang="es-ES" altLang="es-MX" dirty="0"/>
          </a:p>
          <a:p>
            <a:r>
              <a:rPr lang="es-ES" altLang="es-MX" dirty="0" smtClean="0"/>
              <a:t>La </a:t>
            </a:r>
            <a:r>
              <a:rPr lang="es-ES" altLang="es-MX" dirty="0"/>
              <a:t>formula general de un ácido carboxilo alifático es </a:t>
            </a:r>
            <a:r>
              <a:rPr lang="es-ES" altLang="es-MX" dirty="0">
                <a:solidFill>
                  <a:srgbClr val="0000FF"/>
                </a:solidFill>
              </a:rPr>
              <a:t>RCO</a:t>
            </a:r>
            <a:r>
              <a:rPr lang="es-ES" altLang="es-MX" baseline="-25000" dirty="0">
                <a:solidFill>
                  <a:srgbClr val="0000FF"/>
                </a:solidFill>
              </a:rPr>
              <a:t>2</a:t>
            </a:r>
            <a:r>
              <a:rPr lang="es-ES" altLang="es-MX" dirty="0">
                <a:solidFill>
                  <a:srgbClr val="0000FF"/>
                </a:solidFill>
              </a:rPr>
              <a:t>H</a:t>
            </a:r>
            <a:r>
              <a:rPr lang="es-ES" altLang="es-MX" dirty="0"/>
              <a:t>; y en un ácido aromático </a:t>
            </a:r>
            <a:r>
              <a:rPr lang="es-ES" altLang="es-MX" dirty="0">
                <a:solidFill>
                  <a:srgbClr val="0000FF"/>
                </a:solidFill>
              </a:rPr>
              <a:t>ArCO</a:t>
            </a:r>
            <a:r>
              <a:rPr lang="es-ES" altLang="es-MX" baseline="-25000" dirty="0">
                <a:solidFill>
                  <a:srgbClr val="0000FF"/>
                </a:solidFill>
              </a:rPr>
              <a:t>2</a:t>
            </a:r>
            <a:r>
              <a:rPr lang="es-ES" altLang="es-MX" dirty="0">
                <a:solidFill>
                  <a:srgbClr val="0000FF"/>
                </a:solidFill>
              </a:rPr>
              <a:t>H</a:t>
            </a:r>
            <a:r>
              <a:rPr lang="es-ES" altLang="es-MX" dirty="0"/>
              <a:t>.</a:t>
            </a:r>
          </a:p>
        </p:txBody>
      </p:sp>
      <p:pic>
        <p:nvPicPr>
          <p:cNvPr id="8196"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6263" y="3041683"/>
            <a:ext cx="7213600" cy="163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7" name="Group 463"/>
          <p:cNvGrpSpPr>
            <a:grpSpLocks/>
          </p:cNvGrpSpPr>
          <p:nvPr/>
        </p:nvGrpSpPr>
        <p:grpSpPr bwMode="auto">
          <a:xfrm>
            <a:off x="8592277" y="2023055"/>
            <a:ext cx="3401280" cy="2037256"/>
            <a:chOff x="0" y="210"/>
            <a:chExt cx="3640" cy="2414"/>
          </a:xfrm>
        </p:grpSpPr>
        <p:sp>
          <p:nvSpPr>
            <p:cNvPr id="8" name="AutoShape 5"/>
            <p:cNvSpPr>
              <a:spLocks noChangeAspect="1" noChangeArrowheads="1" noTextEdit="1"/>
            </p:cNvSpPr>
            <p:nvPr/>
          </p:nvSpPr>
          <p:spPr bwMode="auto">
            <a:xfrm>
              <a:off x="0" y="210"/>
              <a:ext cx="3640" cy="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MX"/>
            </a:p>
          </p:txBody>
        </p:sp>
        <p:grpSp>
          <p:nvGrpSpPr>
            <p:cNvPr id="9" name="Group 207"/>
            <p:cNvGrpSpPr>
              <a:grpSpLocks/>
            </p:cNvGrpSpPr>
            <p:nvPr/>
          </p:nvGrpSpPr>
          <p:grpSpPr bwMode="auto">
            <a:xfrm>
              <a:off x="664" y="435"/>
              <a:ext cx="2976" cy="2189"/>
              <a:chOff x="2455" y="1523"/>
              <a:chExt cx="2976" cy="2189"/>
            </a:xfrm>
          </p:grpSpPr>
          <p:sp>
            <p:nvSpPr>
              <p:cNvPr id="265" name="Oval 7"/>
              <p:cNvSpPr>
                <a:spLocks noChangeArrowheads="1"/>
              </p:cNvSpPr>
              <p:nvPr/>
            </p:nvSpPr>
            <p:spPr bwMode="auto">
              <a:xfrm>
                <a:off x="4886" y="3009"/>
                <a:ext cx="107" cy="106"/>
              </a:xfrm>
              <a:prstGeom prst="ellipse">
                <a:avLst/>
              </a:prstGeom>
              <a:solidFill>
                <a:srgbClr val="0779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66" name="Oval 8"/>
              <p:cNvSpPr>
                <a:spLocks noChangeArrowheads="1"/>
              </p:cNvSpPr>
              <p:nvPr/>
            </p:nvSpPr>
            <p:spPr bwMode="auto">
              <a:xfrm>
                <a:off x="4900" y="3022"/>
                <a:ext cx="79" cy="80"/>
              </a:xfrm>
              <a:prstGeom prst="ellipse">
                <a:avLst/>
              </a:prstGeom>
              <a:solidFill>
                <a:srgbClr val="0CC8D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67" name="Oval 9"/>
              <p:cNvSpPr>
                <a:spLocks noChangeArrowheads="1"/>
              </p:cNvSpPr>
              <p:nvPr/>
            </p:nvSpPr>
            <p:spPr bwMode="auto">
              <a:xfrm>
                <a:off x="4913" y="3036"/>
                <a:ext cx="53" cy="53"/>
              </a:xfrm>
              <a:prstGeom prst="ellipse">
                <a:avLst/>
              </a:prstGeom>
              <a:solidFill>
                <a:srgbClr val="0DE1E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68" name="Oval 10"/>
              <p:cNvSpPr>
                <a:spLocks noChangeArrowheads="1"/>
              </p:cNvSpPr>
              <p:nvPr/>
            </p:nvSpPr>
            <p:spPr bwMode="auto">
              <a:xfrm>
                <a:off x="4926" y="3049"/>
                <a:ext cx="27" cy="26"/>
              </a:xfrm>
              <a:prstGeom prst="ellipse">
                <a:avLst/>
              </a:prstGeom>
              <a:solidFill>
                <a:srgbClr val="0EEDF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69" name="Line 11"/>
              <p:cNvSpPr>
                <a:spLocks noChangeShapeType="1"/>
              </p:cNvSpPr>
              <p:nvPr/>
            </p:nvSpPr>
            <p:spPr bwMode="auto">
              <a:xfrm>
                <a:off x="4807" y="2877"/>
                <a:ext cx="106" cy="132"/>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70" name="Line 12"/>
              <p:cNvSpPr>
                <a:spLocks noChangeShapeType="1"/>
              </p:cNvSpPr>
              <p:nvPr/>
            </p:nvSpPr>
            <p:spPr bwMode="auto">
              <a:xfrm flipH="1" flipV="1">
                <a:off x="4795" y="2890"/>
                <a:ext cx="105" cy="132"/>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71" name="Line 13"/>
              <p:cNvSpPr>
                <a:spLocks noChangeShapeType="1"/>
              </p:cNvSpPr>
              <p:nvPr/>
            </p:nvSpPr>
            <p:spPr bwMode="auto">
              <a:xfrm flipV="1">
                <a:off x="4793" y="2876"/>
                <a:ext cx="14" cy="1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72" name="Oval 14"/>
              <p:cNvSpPr>
                <a:spLocks noChangeArrowheads="1"/>
              </p:cNvSpPr>
              <p:nvPr/>
            </p:nvSpPr>
            <p:spPr bwMode="auto">
              <a:xfrm>
                <a:off x="4621" y="2677"/>
                <a:ext cx="239" cy="239"/>
              </a:xfrm>
              <a:prstGeom prst="ellipse">
                <a:avLst/>
              </a:prstGeom>
              <a:solidFill>
                <a:srgbClr val="80141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73" name="Oval 15"/>
              <p:cNvSpPr>
                <a:spLocks noChangeArrowheads="1"/>
              </p:cNvSpPr>
              <p:nvPr/>
            </p:nvSpPr>
            <p:spPr bwMode="auto">
              <a:xfrm>
                <a:off x="4634" y="2691"/>
                <a:ext cx="212" cy="212"/>
              </a:xfrm>
              <a:prstGeom prst="ellipse">
                <a:avLst/>
              </a:prstGeom>
              <a:solidFill>
                <a:srgbClr val="BA1E1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74" name="Oval 16"/>
              <p:cNvSpPr>
                <a:spLocks noChangeArrowheads="1"/>
              </p:cNvSpPr>
              <p:nvPr/>
            </p:nvSpPr>
            <p:spPr bwMode="auto">
              <a:xfrm>
                <a:off x="4647" y="2704"/>
                <a:ext cx="186" cy="186"/>
              </a:xfrm>
              <a:prstGeom prst="ellipse">
                <a:avLst/>
              </a:prstGeom>
              <a:solidFill>
                <a:srgbClr val="D0212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75" name="Oval 17"/>
              <p:cNvSpPr>
                <a:spLocks noChangeArrowheads="1"/>
              </p:cNvSpPr>
              <p:nvPr/>
            </p:nvSpPr>
            <p:spPr bwMode="auto">
              <a:xfrm>
                <a:off x="4660" y="2717"/>
                <a:ext cx="160" cy="159"/>
              </a:xfrm>
              <a:prstGeom prst="ellipse">
                <a:avLst/>
              </a:prstGeom>
              <a:solidFill>
                <a:srgbClr val="DF23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76" name="Oval 18"/>
              <p:cNvSpPr>
                <a:spLocks noChangeArrowheads="1"/>
              </p:cNvSpPr>
              <p:nvPr/>
            </p:nvSpPr>
            <p:spPr bwMode="auto">
              <a:xfrm>
                <a:off x="4674" y="2730"/>
                <a:ext cx="133" cy="133"/>
              </a:xfrm>
              <a:prstGeom prst="ellipse">
                <a:avLst/>
              </a:prstGeom>
              <a:solidFill>
                <a:srgbClr val="EA252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77" name="Oval 19"/>
              <p:cNvSpPr>
                <a:spLocks noChangeArrowheads="1"/>
              </p:cNvSpPr>
              <p:nvPr/>
            </p:nvSpPr>
            <p:spPr bwMode="auto">
              <a:xfrm>
                <a:off x="4687" y="2744"/>
                <a:ext cx="106" cy="106"/>
              </a:xfrm>
              <a:prstGeom prst="ellipse">
                <a:avLst/>
              </a:prstGeom>
              <a:solidFill>
                <a:srgbClr val="F227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78" name="Oval 20"/>
              <p:cNvSpPr>
                <a:spLocks noChangeArrowheads="1"/>
              </p:cNvSpPr>
              <p:nvPr/>
            </p:nvSpPr>
            <p:spPr bwMode="auto">
              <a:xfrm>
                <a:off x="4700" y="2757"/>
                <a:ext cx="80" cy="80"/>
              </a:xfrm>
              <a:prstGeom prst="ellipse">
                <a:avLst/>
              </a:prstGeom>
              <a:solidFill>
                <a:srgbClr val="F827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79" name="Oval 21"/>
              <p:cNvSpPr>
                <a:spLocks noChangeArrowheads="1"/>
              </p:cNvSpPr>
              <p:nvPr/>
            </p:nvSpPr>
            <p:spPr bwMode="auto">
              <a:xfrm>
                <a:off x="4714" y="2770"/>
                <a:ext cx="53" cy="53"/>
              </a:xfrm>
              <a:prstGeom prst="ellipse">
                <a:avLst/>
              </a:prstGeom>
              <a:solidFill>
                <a:srgbClr val="FC282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80" name="Oval 22"/>
              <p:cNvSpPr>
                <a:spLocks noChangeArrowheads="1"/>
              </p:cNvSpPr>
              <p:nvPr/>
            </p:nvSpPr>
            <p:spPr bwMode="auto">
              <a:xfrm>
                <a:off x="4727" y="2784"/>
                <a:ext cx="26" cy="26"/>
              </a:xfrm>
              <a:prstGeom prst="ellipse">
                <a:avLst/>
              </a:prstGeom>
              <a:solidFill>
                <a:srgbClr val="FF292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81" name="Freeform 23"/>
              <p:cNvSpPr>
                <a:spLocks/>
              </p:cNvSpPr>
              <p:nvPr/>
            </p:nvSpPr>
            <p:spPr bwMode="auto">
              <a:xfrm>
                <a:off x="4780" y="2571"/>
                <a:ext cx="120" cy="159"/>
              </a:xfrm>
              <a:custGeom>
                <a:avLst/>
                <a:gdLst>
                  <a:gd name="T0" fmla="*/ 13 w 120"/>
                  <a:gd name="T1" fmla="*/ 159 h 159"/>
                  <a:gd name="T2" fmla="*/ 0 w 120"/>
                  <a:gd name="T3" fmla="*/ 146 h 159"/>
                  <a:gd name="T4" fmla="*/ 93 w 120"/>
                  <a:gd name="T5" fmla="*/ 0 h 159"/>
                  <a:gd name="T6" fmla="*/ 120 w 120"/>
                  <a:gd name="T7" fmla="*/ 14 h 159"/>
                  <a:gd name="T8" fmla="*/ 13 w 120"/>
                  <a:gd name="T9" fmla="*/ 159 h 159"/>
                </a:gdLst>
                <a:ahLst/>
                <a:cxnLst>
                  <a:cxn ang="0">
                    <a:pos x="T0" y="T1"/>
                  </a:cxn>
                  <a:cxn ang="0">
                    <a:pos x="T2" y="T3"/>
                  </a:cxn>
                  <a:cxn ang="0">
                    <a:pos x="T4" y="T5"/>
                  </a:cxn>
                  <a:cxn ang="0">
                    <a:pos x="T6" y="T7"/>
                  </a:cxn>
                  <a:cxn ang="0">
                    <a:pos x="T8" y="T9"/>
                  </a:cxn>
                </a:cxnLst>
                <a:rect l="0" t="0" r="r" b="b"/>
                <a:pathLst>
                  <a:path w="120" h="159">
                    <a:moveTo>
                      <a:pt x="13" y="159"/>
                    </a:moveTo>
                    <a:lnTo>
                      <a:pt x="0" y="146"/>
                    </a:lnTo>
                    <a:lnTo>
                      <a:pt x="93" y="0"/>
                    </a:lnTo>
                    <a:lnTo>
                      <a:pt x="120" y="14"/>
                    </a:lnTo>
                    <a:lnTo>
                      <a:pt x="13" y="15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82" name="Freeform 24"/>
              <p:cNvSpPr>
                <a:spLocks/>
              </p:cNvSpPr>
              <p:nvPr/>
            </p:nvSpPr>
            <p:spPr bwMode="auto">
              <a:xfrm>
                <a:off x="4780" y="2717"/>
                <a:ext cx="13" cy="1"/>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cubicBezTo>
                      <a:pt x="0" y="0"/>
                      <a:pt x="0" y="0"/>
                      <a:pt x="0" y="0"/>
                    </a:cubicBezTo>
                    <a:lnTo>
                      <a:pt x="1" y="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83" name="Line 25"/>
              <p:cNvSpPr>
                <a:spLocks noChangeShapeType="1"/>
              </p:cNvSpPr>
              <p:nvPr/>
            </p:nvSpPr>
            <p:spPr bwMode="auto">
              <a:xfrm flipH="1">
                <a:off x="4795" y="2585"/>
                <a:ext cx="105" cy="145"/>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84" name="Arc 26"/>
              <p:cNvSpPr>
                <a:spLocks/>
              </p:cNvSpPr>
              <p:nvPr/>
            </p:nvSpPr>
            <p:spPr bwMode="auto">
              <a:xfrm>
                <a:off x="4786" y="2717"/>
                <a:ext cx="8" cy="7"/>
              </a:xfrm>
              <a:custGeom>
                <a:avLst/>
                <a:gdLst>
                  <a:gd name="G0" fmla="+- 21600 0 0"/>
                  <a:gd name="G1" fmla="+- 0 0 0"/>
                  <a:gd name="G2" fmla="+- 21600 0 0"/>
                  <a:gd name="T0" fmla="*/ 21585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fill="none" extrusionOk="0">
                    <a:moveTo>
                      <a:pt x="21585" y="21599"/>
                    </a:moveTo>
                    <a:cubicBezTo>
                      <a:pt x="9661" y="21591"/>
                      <a:pt x="0" y="11923"/>
                      <a:pt x="0" y="0"/>
                    </a:cubicBezTo>
                  </a:path>
                  <a:path w="21600" h="21600" stroke="0" extrusionOk="0">
                    <a:moveTo>
                      <a:pt x="21585" y="21599"/>
                    </a:moveTo>
                    <a:cubicBezTo>
                      <a:pt x="9661" y="21591"/>
                      <a:pt x="0" y="11923"/>
                      <a:pt x="0" y="0"/>
                    </a:cubicBezTo>
                    <a:lnTo>
                      <a:pt x="21600" y="0"/>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285" name="Line 27"/>
              <p:cNvSpPr>
                <a:spLocks noChangeShapeType="1"/>
              </p:cNvSpPr>
              <p:nvPr/>
            </p:nvSpPr>
            <p:spPr bwMode="auto">
              <a:xfrm flipV="1">
                <a:off x="4780" y="2571"/>
                <a:ext cx="93" cy="146"/>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86" name="Line 28"/>
              <p:cNvSpPr>
                <a:spLocks noChangeShapeType="1"/>
              </p:cNvSpPr>
              <p:nvPr/>
            </p:nvSpPr>
            <p:spPr bwMode="auto">
              <a:xfrm>
                <a:off x="4873" y="2571"/>
                <a:ext cx="27" cy="1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87" name="Oval 29"/>
              <p:cNvSpPr>
                <a:spLocks noChangeArrowheads="1"/>
              </p:cNvSpPr>
              <p:nvPr/>
            </p:nvSpPr>
            <p:spPr bwMode="auto">
              <a:xfrm>
                <a:off x="4528" y="1815"/>
                <a:ext cx="186" cy="186"/>
              </a:xfrm>
              <a:prstGeom prst="ellipse">
                <a:avLst/>
              </a:prstGeom>
              <a:solidFill>
                <a:srgbClr val="0779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88" name="Oval 30"/>
              <p:cNvSpPr>
                <a:spLocks noChangeArrowheads="1"/>
              </p:cNvSpPr>
              <p:nvPr/>
            </p:nvSpPr>
            <p:spPr bwMode="auto">
              <a:xfrm>
                <a:off x="4541" y="1829"/>
                <a:ext cx="159" cy="159"/>
              </a:xfrm>
              <a:prstGeom prst="ellipse">
                <a:avLst/>
              </a:prstGeom>
              <a:solidFill>
                <a:srgbClr val="0B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89" name="Oval 31"/>
              <p:cNvSpPr>
                <a:spLocks noChangeArrowheads="1"/>
              </p:cNvSpPr>
              <p:nvPr/>
            </p:nvSpPr>
            <p:spPr bwMode="auto">
              <a:xfrm>
                <a:off x="4554" y="1842"/>
                <a:ext cx="133" cy="132"/>
              </a:xfrm>
              <a:prstGeom prst="ellipse">
                <a:avLst/>
              </a:prstGeom>
              <a:solidFill>
                <a:srgbClr val="0CCD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90" name="Oval 32"/>
              <p:cNvSpPr>
                <a:spLocks noChangeArrowheads="1"/>
              </p:cNvSpPr>
              <p:nvPr/>
            </p:nvSpPr>
            <p:spPr bwMode="auto">
              <a:xfrm>
                <a:off x="4567" y="1855"/>
                <a:ext cx="107" cy="106"/>
              </a:xfrm>
              <a:prstGeom prst="ellipse">
                <a:avLst/>
              </a:prstGeom>
              <a:solidFill>
                <a:srgbClr val="0DDBE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91" name="Oval 33"/>
              <p:cNvSpPr>
                <a:spLocks noChangeArrowheads="1"/>
              </p:cNvSpPr>
              <p:nvPr/>
            </p:nvSpPr>
            <p:spPr bwMode="auto">
              <a:xfrm>
                <a:off x="4581" y="1868"/>
                <a:ext cx="79" cy="80"/>
              </a:xfrm>
              <a:prstGeom prst="ellipse">
                <a:avLst/>
              </a:prstGeom>
              <a:solidFill>
                <a:srgbClr val="0EE5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92" name="Oval 34"/>
              <p:cNvSpPr>
                <a:spLocks noChangeArrowheads="1"/>
              </p:cNvSpPr>
              <p:nvPr/>
            </p:nvSpPr>
            <p:spPr bwMode="auto">
              <a:xfrm>
                <a:off x="4594" y="1882"/>
                <a:ext cx="53" cy="53"/>
              </a:xfrm>
              <a:prstGeom prst="ellipse">
                <a:avLst/>
              </a:prstGeom>
              <a:solidFill>
                <a:srgbClr val="0EECF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93" name="Oval 35"/>
              <p:cNvSpPr>
                <a:spLocks noChangeArrowheads="1"/>
              </p:cNvSpPr>
              <p:nvPr/>
            </p:nvSpPr>
            <p:spPr bwMode="auto">
              <a:xfrm>
                <a:off x="4607" y="1895"/>
                <a:ext cx="27" cy="26"/>
              </a:xfrm>
              <a:prstGeom prst="ellipse">
                <a:avLst/>
              </a:prstGeom>
              <a:solidFill>
                <a:srgbClr val="0EF0F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94" name="Freeform 36"/>
              <p:cNvSpPr>
                <a:spLocks/>
              </p:cNvSpPr>
              <p:nvPr/>
            </p:nvSpPr>
            <p:spPr bwMode="auto">
              <a:xfrm>
                <a:off x="4621" y="1948"/>
                <a:ext cx="39" cy="66"/>
              </a:xfrm>
              <a:custGeom>
                <a:avLst/>
                <a:gdLst>
                  <a:gd name="T0" fmla="*/ 0 w 39"/>
                  <a:gd name="T1" fmla="*/ 0 h 66"/>
                  <a:gd name="T2" fmla="*/ 26 w 39"/>
                  <a:gd name="T3" fmla="*/ 0 h 66"/>
                  <a:gd name="T4" fmla="*/ 39 w 39"/>
                  <a:gd name="T5" fmla="*/ 66 h 66"/>
                  <a:gd name="T6" fmla="*/ 13 w 39"/>
                  <a:gd name="T7" fmla="*/ 66 h 66"/>
                  <a:gd name="T8" fmla="*/ 0 w 39"/>
                  <a:gd name="T9" fmla="*/ 0 h 66"/>
                </a:gdLst>
                <a:ahLst/>
                <a:cxnLst>
                  <a:cxn ang="0">
                    <a:pos x="T0" y="T1"/>
                  </a:cxn>
                  <a:cxn ang="0">
                    <a:pos x="T2" y="T3"/>
                  </a:cxn>
                  <a:cxn ang="0">
                    <a:pos x="T4" y="T5"/>
                  </a:cxn>
                  <a:cxn ang="0">
                    <a:pos x="T6" y="T7"/>
                  </a:cxn>
                  <a:cxn ang="0">
                    <a:pos x="T8" y="T9"/>
                  </a:cxn>
                </a:cxnLst>
                <a:rect l="0" t="0" r="r" b="b"/>
                <a:pathLst>
                  <a:path w="39" h="66">
                    <a:moveTo>
                      <a:pt x="0" y="0"/>
                    </a:moveTo>
                    <a:lnTo>
                      <a:pt x="26" y="0"/>
                    </a:lnTo>
                    <a:lnTo>
                      <a:pt x="39" y="66"/>
                    </a:lnTo>
                    <a:lnTo>
                      <a:pt x="13" y="66"/>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95" name="Freeform 37"/>
              <p:cNvSpPr>
                <a:spLocks/>
              </p:cNvSpPr>
              <p:nvPr/>
            </p:nvSpPr>
            <p:spPr bwMode="auto">
              <a:xfrm>
                <a:off x="4621" y="1935"/>
                <a:ext cx="26" cy="13"/>
              </a:xfrm>
              <a:custGeom>
                <a:avLst/>
                <a:gdLst>
                  <a:gd name="T0" fmla="*/ 2 w 2"/>
                  <a:gd name="T1" fmla="*/ 1 h 1"/>
                  <a:gd name="T2" fmla="*/ 1 w 2"/>
                  <a:gd name="T3" fmla="*/ 0 h 1"/>
                  <a:gd name="T4" fmla="*/ 0 w 2"/>
                  <a:gd name="T5" fmla="*/ 1 h 1"/>
                  <a:gd name="T6" fmla="*/ 1 w 2"/>
                  <a:gd name="T7" fmla="*/ 1 h 1"/>
                  <a:gd name="T8" fmla="*/ 2 w 2"/>
                  <a:gd name="T9" fmla="*/ 1 h 1"/>
                </a:gdLst>
                <a:ahLst/>
                <a:cxnLst>
                  <a:cxn ang="0">
                    <a:pos x="T0" y="T1"/>
                  </a:cxn>
                  <a:cxn ang="0">
                    <a:pos x="T2" y="T3"/>
                  </a:cxn>
                  <a:cxn ang="0">
                    <a:pos x="T4" y="T5"/>
                  </a:cxn>
                  <a:cxn ang="0">
                    <a:pos x="T6" y="T7"/>
                  </a:cxn>
                  <a:cxn ang="0">
                    <a:pos x="T8" y="T9"/>
                  </a:cxn>
                </a:cxnLst>
                <a:rect l="0" t="0" r="r" b="b"/>
                <a:pathLst>
                  <a:path w="2" h="1">
                    <a:moveTo>
                      <a:pt x="2" y="1"/>
                    </a:moveTo>
                    <a:cubicBezTo>
                      <a:pt x="2" y="0"/>
                      <a:pt x="1" y="0"/>
                      <a:pt x="1" y="0"/>
                    </a:cubicBezTo>
                    <a:cubicBezTo>
                      <a:pt x="0" y="0"/>
                      <a:pt x="0" y="0"/>
                      <a:pt x="0" y="1"/>
                    </a:cubicBezTo>
                    <a:lnTo>
                      <a:pt x="1" y="1"/>
                    </a:lnTo>
                    <a:lnTo>
                      <a:pt x="2" y="1"/>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96" name="Line 38"/>
              <p:cNvSpPr>
                <a:spLocks noChangeShapeType="1"/>
              </p:cNvSpPr>
              <p:nvPr/>
            </p:nvSpPr>
            <p:spPr bwMode="auto">
              <a:xfrm flipH="1" flipV="1">
                <a:off x="4621" y="1950"/>
                <a:ext cx="13" cy="6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97" name="Arc 39"/>
              <p:cNvSpPr>
                <a:spLocks/>
              </p:cNvSpPr>
              <p:nvPr/>
            </p:nvSpPr>
            <p:spPr bwMode="auto">
              <a:xfrm>
                <a:off x="4627" y="1941"/>
                <a:ext cx="14" cy="7"/>
              </a:xfrm>
              <a:custGeom>
                <a:avLst/>
                <a:gdLst>
                  <a:gd name="G0" fmla="+- 21600 0 0"/>
                  <a:gd name="G1" fmla="+- 21600 0 0"/>
                  <a:gd name="G2" fmla="+- 21600 0 0"/>
                  <a:gd name="T0" fmla="*/ 0 w 43200"/>
                  <a:gd name="T1" fmla="*/ 21600 h 21600"/>
                  <a:gd name="T2" fmla="*/ 43200 w 43200"/>
                  <a:gd name="T3" fmla="*/ 21600 h 21600"/>
                  <a:gd name="T4" fmla="*/ 21600 w 43200"/>
                  <a:gd name="T5" fmla="*/ 21600 h 21600"/>
                </a:gdLst>
                <a:ahLst/>
                <a:cxnLst>
                  <a:cxn ang="0">
                    <a:pos x="T0" y="T1"/>
                  </a:cxn>
                  <a:cxn ang="0">
                    <a:pos x="T2" y="T3"/>
                  </a:cxn>
                  <a:cxn ang="0">
                    <a:pos x="T4" y="T5"/>
                  </a:cxn>
                </a:cxnLst>
                <a:rect l="0" t="0" r="r" b="b"/>
                <a:pathLst>
                  <a:path w="43200" h="21600" fill="none" extrusionOk="0">
                    <a:moveTo>
                      <a:pt x="0" y="21600"/>
                    </a:moveTo>
                    <a:cubicBezTo>
                      <a:pt x="0" y="9670"/>
                      <a:pt x="9670" y="0"/>
                      <a:pt x="21600" y="0"/>
                    </a:cubicBezTo>
                    <a:cubicBezTo>
                      <a:pt x="33529" y="0"/>
                      <a:pt x="43200" y="9670"/>
                      <a:pt x="43200" y="21599"/>
                    </a:cubicBezTo>
                  </a:path>
                  <a:path w="43200" h="21600" stroke="0" extrusionOk="0">
                    <a:moveTo>
                      <a:pt x="0" y="21600"/>
                    </a:moveTo>
                    <a:cubicBezTo>
                      <a:pt x="0" y="9670"/>
                      <a:pt x="9670" y="0"/>
                      <a:pt x="21600" y="0"/>
                    </a:cubicBezTo>
                    <a:cubicBezTo>
                      <a:pt x="33529" y="0"/>
                      <a:pt x="43200" y="9670"/>
                      <a:pt x="43200" y="21599"/>
                    </a:cubicBezTo>
                    <a:lnTo>
                      <a:pt x="21600" y="21600"/>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298" name="Line 40"/>
              <p:cNvSpPr>
                <a:spLocks noChangeShapeType="1"/>
              </p:cNvSpPr>
              <p:nvPr/>
            </p:nvSpPr>
            <p:spPr bwMode="auto">
              <a:xfrm>
                <a:off x="4647" y="1948"/>
                <a:ext cx="13" cy="6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99" name="Line 41"/>
              <p:cNvSpPr>
                <a:spLocks noChangeShapeType="1"/>
              </p:cNvSpPr>
              <p:nvPr/>
            </p:nvSpPr>
            <p:spPr bwMode="auto">
              <a:xfrm flipH="1">
                <a:off x="4634" y="2014"/>
                <a:ext cx="26" cy="1"/>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00" name="Oval 42"/>
              <p:cNvSpPr>
                <a:spLocks noChangeArrowheads="1"/>
              </p:cNvSpPr>
              <p:nvPr/>
            </p:nvSpPr>
            <p:spPr bwMode="auto">
              <a:xfrm>
                <a:off x="3717" y="1722"/>
                <a:ext cx="186" cy="186"/>
              </a:xfrm>
              <a:prstGeom prst="ellipse">
                <a:avLst/>
              </a:prstGeom>
              <a:solidFill>
                <a:srgbClr val="0779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01" name="Oval 43"/>
              <p:cNvSpPr>
                <a:spLocks noChangeArrowheads="1"/>
              </p:cNvSpPr>
              <p:nvPr/>
            </p:nvSpPr>
            <p:spPr bwMode="auto">
              <a:xfrm>
                <a:off x="3731" y="1736"/>
                <a:ext cx="159" cy="159"/>
              </a:xfrm>
              <a:prstGeom prst="ellipse">
                <a:avLst/>
              </a:prstGeom>
              <a:solidFill>
                <a:srgbClr val="0B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02" name="Oval 44"/>
              <p:cNvSpPr>
                <a:spLocks noChangeArrowheads="1"/>
              </p:cNvSpPr>
              <p:nvPr/>
            </p:nvSpPr>
            <p:spPr bwMode="auto">
              <a:xfrm>
                <a:off x="3744" y="1749"/>
                <a:ext cx="133" cy="133"/>
              </a:xfrm>
              <a:prstGeom prst="ellipse">
                <a:avLst/>
              </a:prstGeom>
              <a:solidFill>
                <a:srgbClr val="0CCD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03" name="Oval 45"/>
              <p:cNvSpPr>
                <a:spLocks noChangeArrowheads="1"/>
              </p:cNvSpPr>
              <p:nvPr/>
            </p:nvSpPr>
            <p:spPr bwMode="auto">
              <a:xfrm>
                <a:off x="3757" y="1762"/>
                <a:ext cx="106" cy="106"/>
              </a:xfrm>
              <a:prstGeom prst="ellipse">
                <a:avLst/>
              </a:prstGeom>
              <a:solidFill>
                <a:srgbClr val="0DDBE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04" name="Oval 46"/>
              <p:cNvSpPr>
                <a:spLocks noChangeArrowheads="1"/>
              </p:cNvSpPr>
              <p:nvPr/>
            </p:nvSpPr>
            <p:spPr bwMode="auto">
              <a:xfrm>
                <a:off x="3770" y="1775"/>
                <a:ext cx="80" cy="80"/>
              </a:xfrm>
              <a:prstGeom prst="ellipse">
                <a:avLst/>
              </a:prstGeom>
              <a:solidFill>
                <a:srgbClr val="0EE5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05" name="Oval 47"/>
              <p:cNvSpPr>
                <a:spLocks noChangeArrowheads="1"/>
              </p:cNvSpPr>
              <p:nvPr/>
            </p:nvSpPr>
            <p:spPr bwMode="auto">
              <a:xfrm>
                <a:off x="3784" y="1789"/>
                <a:ext cx="53" cy="53"/>
              </a:xfrm>
              <a:prstGeom prst="ellipse">
                <a:avLst/>
              </a:prstGeom>
              <a:solidFill>
                <a:srgbClr val="0EECF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06" name="Oval 48"/>
              <p:cNvSpPr>
                <a:spLocks noChangeArrowheads="1"/>
              </p:cNvSpPr>
              <p:nvPr/>
            </p:nvSpPr>
            <p:spPr bwMode="auto">
              <a:xfrm>
                <a:off x="3797" y="1802"/>
                <a:ext cx="27" cy="27"/>
              </a:xfrm>
              <a:prstGeom prst="ellipse">
                <a:avLst/>
              </a:prstGeom>
              <a:solidFill>
                <a:srgbClr val="0EF0F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07" name="Freeform 49"/>
              <p:cNvSpPr>
                <a:spLocks/>
              </p:cNvSpPr>
              <p:nvPr/>
            </p:nvSpPr>
            <p:spPr bwMode="auto">
              <a:xfrm>
                <a:off x="3770" y="1868"/>
                <a:ext cx="40" cy="93"/>
              </a:xfrm>
              <a:custGeom>
                <a:avLst/>
                <a:gdLst>
                  <a:gd name="T0" fmla="*/ 27 w 40"/>
                  <a:gd name="T1" fmla="*/ 0 h 93"/>
                  <a:gd name="T2" fmla="*/ 40 w 40"/>
                  <a:gd name="T3" fmla="*/ 0 h 93"/>
                  <a:gd name="T4" fmla="*/ 40 w 40"/>
                  <a:gd name="T5" fmla="*/ 93 h 93"/>
                  <a:gd name="T6" fmla="*/ 0 w 40"/>
                  <a:gd name="T7" fmla="*/ 93 h 93"/>
                  <a:gd name="T8" fmla="*/ 27 w 40"/>
                  <a:gd name="T9" fmla="*/ 0 h 93"/>
                </a:gdLst>
                <a:ahLst/>
                <a:cxnLst>
                  <a:cxn ang="0">
                    <a:pos x="T0" y="T1"/>
                  </a:cxn>
                  <a:cxn ang="0">
                    <a:pos x="T2" y="T3"/>
                  </a:cxn>
                  <a:cxn ang="0">
                    <a:pos x="T4" y="T5"/>
                  </a:cxn>
                  <a:cxn ang="0">
                    <a:pos x="T6" y="T7"/>
                  </a:cxn>
                  <a:cxn ang="0">
                    <a:pos x="T8" y="T9"/>
                  </a:cxn>
                </a:cxnLst>
                <a:rect l="0" t="0" r="r" b="b"/>
                <a:pathLst>
                  <a:path w="40" h="93">
                    <a:moveTo>
                      <a:pt x="27" y="0"/>
                    </a:moveTo>
                    <a:lnTo>
                      <a:pt x="40" y="0"/>
                    </a:lnTo>
                    <a:lnTo>
                      <a:pt x="40" y="93"/>
                    </a:lnTo>
                    <a:lnTo>
                      <a:pt x="0" y="93"/>
                    </a:lnTo>
                    <a:lnTo>
                      <a:pt x="2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08" name="Freeform 50"/>
              <p:cNvSpPr>
                <a:spLocks/>
              </p:cNvSpPr>
              <p:nvPr/>
            </p:nvSpPr>
            <p:spPr bwMode="auto">
              <a:xfrm>
                <a:off x="3797" y="1855"/>
                <a:ext cx="13" cy="13"/>
              </a:xfrm>
              <a:custGeom>
                <a:avLst/>
                <a:gdLst>
                  <a:gd name="T0" fmla="*/ 1 w 1"/>
                  <a:gd name="T1" fmla="*/ 1 h 1"/>
                  <a:gd name="T2" fmla="*/ 0 w 1"/>
                  <a:gd name="T3" fmla="*/ 0 h 1"/>
                  <a:gd name="T4" fmla="*/ 0 w 1"/>
                  <a:gd name="T5" fmla="*/ 1 h 1"/>
                  <a:gd name="T6" fmla="*/ 1 w 1"/>
                  <a:gd name="T7" fmla="*/ 1 h 1"/>
                </a:gdLst>
                <a:ahLst/>
                <a:cxnLst>
                  <a:cxn ang="0">
                    <a:pos x="T0" y="T1"/>
                  </a:cxn>
                  <a:cxn ang="0">
                    <a:pos x="T2" y="T3"/>
                  </a:cxn>
                  <a:cxn ang="0">
                    <a:pos x="T4" y="T5"/>
                  </a:cxn>
                  <a:cxn ang="0">
                    <a:pos x="T6" y="T7"/>
                  </a:cxn>
                </a:cxnLst>
                <a:rect l="0" t="0" r="r" b="b"/>
                <a:pathLst>
                  <a:path w="1" h="1">
                    <a:moveTo>
                      <a:pt x="1" y="1"/>
                    </a:moveTo>
                    <a:cubicBezTo>
                      <a:pt x="1" y="0"/>
                      <a:pt x="0" y="0"/>
                      <a:pt x="0" y="0"/>
                    </a:cubicBezTo>
                    <a:lnTo>
                      <a:pt x="0" y="1"/>
                    </a:lnTo>
                    <a:lnTo>
                      <a:pt x="1" y="1"/>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09" name="Line 51"/>
              <p:cNvSpPr>
                <a:spLocks noChangeShapeType="1"/>
              </p:cNvSpPr>
              <p:nvPr/>
            </p:nvSpPr>
            <p:spPr bwMode="auto">
              <a:xfrm flipV="1">
                <a:off x="3770" y="1868"/>
                <a:ext cx="26" cy="9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10" name="Arc 52"/>
              <p:cNvSpPr>
                <a:spLocks/>
              </p:cNvSpPr>
              <p:nvPr/>
            </p:nvSpPr>
            <p:spPr bwMode="auto">
              <a:xfrm>
                <a:off x="3797" y="1861"/>
                <a:ext cx="7" cy="8"/>
              </a:xfrm>
              <a:custGeom>
                <a:avLst/>
                <a:gdLst>
                  <a:gd name="G0" fmla="+- 0 0 0"/>
                  <a:gd name="G1" fmla="+- 21600 0 0"/>
                  <a:gd name="G2" fmla="+- 21600 0 0"/>
                  <a:gd name="T0" fmla="*/ 0 w 21600"/>
                  <a:gd name="T1" fmla="*/ 0 h 21600"/>
                  <a:gd name="T2" fmla="*/ 21600 w 21600"/>
                  <a:gd name="T3" fmla="*/ 21585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3" y="0"/>
                      <a:pt x="21591" y="9661"/>
                      <a:pt x="21599" y="21585"/>
                    </a:cubicBezTo>
                  </a:path>
                  <a:path w="21600" h="21600" stroke="0" extrusionOk="0">
                    <a:moveTo>
                      <a:pt x="-1" y="0"/>
                    </a:moveTo>
                    <a:cubicBezTo>
                      <a:pt x="11923" y="0"/>
                      <a:pt x="21591" y="9661"/>
                      <a:pt x="21599" y="21585"/>
                    </a:cubicBezTo>
                    <a:lnTo>
                      <a:pt x="0" y="21600"/>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311" name="Line 53"/>
              <p:cNvSpPr>
                <a:spLocks noChangeShapeType="1"/>
              </p:cNvSpPr>
              <p:nvPr/>
            </p:nvSpPr>
            <p:spPr bwMode="auto">
              <a:xfrm>
                <a:off x="3810" y="1868"/>
                <a:ext cx="1" cy="9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12" name="Line 54"/>
              <p:cNvSpPr>
                <a:spLocks noChangeShapeType="1"/>
              </p:cNvSpPr>
              <p:nvPr/>
            </p:nvSpPr>
            <p:spPr bwMode="auto">
              <a:xfrm flipH="1">
                <a:off x="3770" y="1961"/>
                <a:ext cx="40" cy="1"/>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13" name="Oval 55"/>
              <p:cNvSpPr>
                <a:spLocks noChangeArrowheads="1"/>
              </p:cNvSpPr>
              <p:nvPr/>
            </p:nvSpPr>
            <p:spPr bwMode="auto">
              <a:xfrm>
                <a:off x="4807" y="2372"/>
                <a:ext cx="265" cy="266"/>
              </a:xfrm>
              <a:prstGeom prst="ellipse">
                <a:avLst/>
              </a:prstGeom>
              <a:solidFill>
                <a:srgbClr val="39393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14" name="Oval 56"/>
              <p:cNvSpPr>
                <a:spLocks noChangeArrowheads="1"/>
              </p:cNvSpPr>
              <p:nvPr/>
            </p:nvSpPr>
            <p:spPr bwMode="auto">
              <a:xfrm>
                <a:off x="4820" y="2386"/>
                <a:ext cx="239" cy="238"/>
              </a:xfrm>
              <a:prstGeom prst="ellipse">
                <a:avLst/>
              </a:prstGeom>
              <a:solidFill>
                <a:srgbClr val="52525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15" name="Oval 57"/>
              <p:cNvSpPr>
                <a:spLocks noChangeArrowheads="1"/>
              </p:cNvSpPr>
              <p:nvPr/>
            </p:nvSpPr>
            <p:spPr bwMode="auto">
              <a:xfrm>
                <a:off x="4833" y="2399"/>
                <a:ext cx="213" cy="212"/>
              </a:xfrm>
              <a:prstGeom prst="ellipse">
                <a:avLst/>
              </a:prstGeom>
              <a:solidFill>
                <a:srgbClr val="5B5B5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16" name="Oval 58"/>
              <p:cNvSpPr>
                <a:spLocks noChangeArrowheads="1"/>
              </p:cNvSpPr>
              <p:nvPr/>
            </p:nvSpPr>
            <p:spPr bwMode="auto">
              <a:xfrm>
                <a:off x="4846" y="2412"/>
                <a:ext cx="186" cy="186"/>
              </a:xfrm>
              <a:prstGeom prst="ellipse">
                <a:avLst/>
              </a:prstGeom>
              <a:solidFill>
                <a:srgbClr val="62626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17" name="Oval 59"/>
              <p:cNvSpPr>
                <a:spLocks noChangeArrowheads="1"/>
              </p:cNvSpPr>
              <p:nvPr/>
            </p:nvSpPr>
            <p:spPr bwMode="auto">
              <a:xfrm>
                <a:off x="4860" y="2425"/>
                <a:ext cx="159" cy="160"/>
              </a:xfrm>
              <a:prstGeom prst="ellipse">
                <a:avLst/>
              </a:prstGeom>
              <a:solidFill>
                <a:srgbClr val="6767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18" name="Oval 60"/>
              <p:cNvSpPr>
                <a:spLocks noChangeArrowheads="1"/>
              </p:cNvSpPr>
              <p:nvPr/>
            </p:nvSpPr>
            <p:spPr bwMode="auto">
              <a:xfrm>
                <a:off x="4873" y="2439"/>
                <a:ext cx="133" cy="132"/>
              </a:xfrm>
              <a:prstGeom prst="ellipse">
                <a:avLst/>
              </a:prstGeom>
              <a:solidFill>
                <a:srgbClr val="6B6B6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19" name="Oval 61"/>
              <p:cNvSpPr>
                <a:spLocks noChangeArrowheads="1"/>
              </p:cNvSpPr>
              <p:nvPr/>
            </p:nvSpPr>
            <p:spPr bwMode="auto">
              <a:xfrm>
                <a:off x="4886" y="2452"/>
                <a:ext cx="107" cy="106"/>
              </a:xfrm>
              <a:prstGeom prst="ellipse">
                <a:avLst/>
              </a:prstGeom>
              <a:solidFill>
                <a:srgbClr val="6E6E6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20" name="Oval 62"/>
              <p:cNvSpPr>
                <a:spLocks noChangeArrowheads="1"/>
              </p:cNvSpPr>
              <p:nvPr/>
            </p:nvSpPr>
            <p:spPr bwMode="auto">
              <a:xfrm>
                <a:off x="4900" y="2465"/>
                <a:ext cx="79" cy="80"/>
              </a:xfrm>
              <a:prstGeom prst="ellipse">
                <a:avLst/>
              </a:prstGeom>
              <a:solidFill>
                <a:srgbClr val="7070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21" name="Oval 63"/>
              <p:cNvSpPr>
                <a:spLocks noChangeArrowheads="1"/>
              </p:cNvSpPr>
              <p:nvPr/>
            </p:nvSpPr>
            <p:spPr bwMode="auto">
              <a:xfrm>
                <a:off x="4913" y="2478"/>
                <a:ext cx="53" cy="54"/>
              </a:xfrm>
              <a:prstGeom prst="ellipse">
                <a:avLst/>
              </a:prstGeom>
              <a:solidFill>
                <a:srgbClr val="71717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22" name="Oval 64"/>
              <p:cNvSpPr>
                <a:spLocks noChangeArrowheads="1"/>
              </p:cNvSpPr>
              <p:nvPr/>
            </p:nvSpPr>
            <p:spPr bwMode="auto">
              <a:xfrm>
                <a:off x="4926" y="2492"/>
                <a:ext cx="27" cy="26"/>
              </a:xfrm>
              <a:prstGeom prst="ellipse">
                <a:avLst/>
              </a:pr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23" name="Freeform 65"/>
              <p:cNvSpPr>
                <a:spLocks/>
              </p:cNvSpPr>
              <p:nvPr/>
            </p:nvSpPr>
            <p:spPr bwMode="auto">
              <a:xfrm>
                <a:off x="4714" y="2160"/>
                <a:ext cx="172" cy="239"/>
              </a:xfrm>
              <a:custGeom>
                <a:avLst/>
                <a:gdLst>
                  <a:gd name="T0" fmla="*/ 172 w 172"/>
                  <a:gd name="T1" fmla="*/ 226 h 239"/>
                  <a:gd name="T2" fmla="*/ 146 w 172"/>
                  <a:gd name="T3" fmla="*/ 239 h 239"/>
                  <a:gd name="T4" fmla="*/ 0 w 172"/>
                  <a:gd name="T5" fmla="*/ 13 h 239"/>
                  <a:gd name="T6" fmla="*/ 26 w 172"/>
                  <a:gd name="T7" fmla="*/ 0 h 239"/>
                  <a:gd name="T8" fmla="*/ 172 w 172"/>
                  <a:gd name="T9" fmla="*/ 226 h 239"/>
                </a:gdLst>
                <a:ahLst/>
                <a:cxnLst>
                  <a:cxn ang="0">
                    <a:pos x="T0" y="T1"/>
                  </a:cxn>
                  <a:cxn ang="0">
                    <a:pos x="T2" y="T3"/>
                  </a:cxn>
                  <a:cxn ang="0">
                    <a:pos x="T4" y="T5"/>
                  </a:cxn>
                  <a:cxn ang="0">
                    <a:pos x="T6" y="T7"/>
                  </a:cxn>
                  <a:cxn ang="0">
                    <a:pos x="T8" y="T9"/>
                  </a:cxn>
                </a:cxnLst>
                <a:rect l="0" t="0" r="r" b="b"/>
                <a:pathLst>
                  <a:path w="172" h="239">
                    <a:moveTo>
                      <a:pt x="172" y="226"/>
                    </a:moveTo>
                    <a:lnTo>
                      <a:pt x="146" y="239"/>
                    </a:lnTo>
                    <a:lnTo>
                      <a:pt x="0" y="13"/>
                    </a:lnTo>
                    <a:lnTo>
                      <a:pt x="26" y="0"/>
                    </a:lnTo>
                    <a:lnTo>
                      <a:pt x="172" y="22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24" name="Freeform 66"/>
              <p:cNvSpPr>
                <a:spLocks/>
              </p:cNvSpPr>
              <p:nvPr/>
            </p:nvSpPr>
            <p:spPr bwMode="auto">
              <a:xfrm>
                <a:off x="4846" y="2359"/>
                <a:ext cx="27" cy="27"/>
              </a:xfrm>
              <a:custGeom>
                <a:avLst/>
                <a:gdLst>
                  <a:gd name="T0" fmla="*/ 0 w 2"/>
                  <a:gd name="T1" fmla="*/ 2 h 2"/>
                  <a:gd name="T2" fmla="*/ 2 w 2"/>
                  <a:gd name="T3" fmla="*/ 1 h 2"/>
                  <a:gd name="T4" fmla="*/ 0 w 2"/>
                  <a:gd name="T5" fmla="*/ 0 h 2"/>
                  <a:gd name="T6" fmla="*/ 0 w 2"/>
                  <a:gd name="T7" fmla="*/ 2 h 2"/>
                </a:gdLst>
                <a:ahLst/>
                <a:cxnLst>
                  <a:cxn ang="0">
                    <a:pos x="T0" y="T1"/>
                  </a:cxn>
                  <a:cxn ang="0">
                    <a:pos x="T2" y="T3"/>
                  </a:cxn>
                  <a:cxn ang="0">
                    <a:pos x="T4" y="T5"/>
                  </a:cxn>
                  <a:cxn ang="0">
                    <a:pos x="T6" y="T7"/>
                  </a:cxn>
                </a:cxnLst>
                <a:rect l="0" t="0" r="r" b="b"/>
                <a:pathLst>
                  <a:path w="2" h="2">
                    <a:moveTo>
                      <a:pt x="0" y="2"/>
                    </a:moveTo>
                    <a:cubicBezTo>
                      <a:pt x="1" y="2"/>
                      <a:pt x="2" y="2"/>
                      <a:pt x="2" y="1"/>
                    </a:cubicBezTo>
                    <a:lnTo>
                      <a:pt x="0" y="0"/>
                    </a:lnTo>
                    <a:lnTo>
                      <a:pt x="0" y="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25" name="Line 67"/>
              <p:cNvSpPr>
                <a:spLocks noChangeShapeType="1"/>
              </p:cNvSpPr>
              <p:nvPr/>
            </p:nvSpPr>
            <p:spPr bwMode="auto">
              <a:xfrm>
                <a:off x="4740" y="2160"/>
                <a:ext cx="146" cy="225"/>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26" name="Arc 68"/>
              <p:cNvSpPr>
                <a:spLocks/>
              </p:cNvSpPr>
              <p:nvPr/>
            </p:nvSpPr>
            <p:spPr bwMode="auto">
              <a:xfrm>
                <a:off x="4847" y="2359"/>
                <a:ext cx="28" cy="32"/>
              </a:xfrm>
              <a:custGeom>
                <a:avLst/>
                <a:gdLst>
                  <a:gd name="G0" fmla="+- 0 0 0"/>
                  <a:gd name="G1" fmla="+- 0 0 0"/>
                  <a:gd name="G2" fmla="+- 21600 0 0"/>
                  <a:gd name="T0" fmla="*/ 18192 w 18192"/>
                  <a:gd name="T1" fmla="*/ 11646 h 20413"/>
                  <a:gd name="T2" fmla="*/ 7061 w 18192"/>
                  <a:gd name="T3" fmla="*/ 20413 h 20413"/>
                  <a:gd name="T4" fmla="*/ 0 w 18192"/>
                  <a:gd name="T5" fmla="*/ 0 h 20413"/>
                </a:gdLst>
                <a:ahLst/>
                <a:cxnLst>
                  <a:cxn ang="0">
                    <a:pos x="T0" y="T1"/>
                  </a:cxn>
                  <a:cxn ang="0">
                    <a:pos x="T2" y="T3"/>
                  </a:cxn>
                  <a:cxn ang="0">
                    <a:pos x="T4" y="T5"/>
                  </a:cxn>
                </a:cxnLst>
                <a:rect l="0" t="0" r="r" b="b"/>
                <a:pathLst>
                  <a:path w="18192" h="20413" fill="none" extrusionOk="0">
                    <a:moveTo>
                      <a:pt x="18191" y="11645"/>
                    </a:moveTo>
                    <a:cubicBezTo>
                      <a:pt x="15572" y="15736"/>
                      <a:pt x="11651" y="18825"/>
                      <a:pt x="7061" y="20413"/>
                    </a:cubicBezTo>
                  </a:path>
                  <a:path w="18192" h="20413" stroke="0" extrusionOk="0">
                    <a:moveTo>
                      <a:pt x="18191" y="11645"/>
                    </a:moveTo>
                    <a:cubicBezTo>
                      <a:pt x="15572" y="15736"/>
                      <a:pt x="11651" y="18825"/>
                      <a:pt x="7061" y="20413"/>
                    </a:cubicBezTo>
                    <a:lnTo>
                      <a:pt x="0" y="0"/>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327" name="Line 69"/>
              <p:cNvSpPr>
                <a:spLocks noChangeShapeType="1"/>
              </p:cNvSpPr>
              <p:nvPr/>
            </p:nvSpPr>
            <p:spPr bwMode="auto">
              <a:xfrm flipH="1" flipV="1">
                <a:off x="4714" y="2175"/>
                <a:ext cx="146" cy="224"/>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28" name="Line 70"/>
              <p:cNvSpPr>
                <a:spLocks noChangeShapeType="1"/>
              </p:cNvSpPr>
              <p:nvPr/>
            </p:nvSpPr>
            <p:spPr bwMode="auto">
              <a:xfrm flipV="1">
                <a:off x="4716" y="2161"/>
                <a:ext cx="24" cy="12"/>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29" name="Freeform 71"/>
              <p:cNvSpPr>
                <a:spLocks/>
              </p:cNvSpPr>
              <p:nvPr/>
            </p:nvSpPr>
            <p:spPr bwMode="auto">
              <a:xfrm>
                <a:off x="5046" y="2518"/>
                <a:ext cx="159" cy="67"/>
              </a:xfrm>
              <a:custGeom>
                <a:avLst/>
                <a:gdLst>
                  <a:gd name="T0" fmla="*/ 0 w 159"/>
                  <a:gd name="T1" fmla="*/ 27 h 67"/>
                  <a:gd name="T2" fmla="*/ 13 w 159"/>
                  <a:gd name="T3" fmla="*/ 0 h 67"/>
                  <a:gd name="T4" fmla="*/ 159 w 159"/>
                  <a:gd name="T5" fmla="*/ 40 h 67"/>
                  <a:gd name="T6" fmla="*/ 159 w 159"/>
                  <a:gd name="T7" fmla="*/ 67 h 67"/>
                  <a:gd name="T8" fmla="*/ 0 w 159"/>
                  <a:gd name="T9" fmla="*/ 27 h 67"/>
                </a:gdLst>
                <a:ahLst/>
                <a:cxnLst>
                  <a:cxn ang="0">
                    <a:pos x="T0" y="T1"/>
                  </a:cxn>
                  <a:cxn ang="0">
                    <a:pos x="T2" y="T3"/>
                  </a:cxn>
                  <a:cxn ang="0">
                    <a:pos x="T4" y="T5"/>
                  </a:cxn>
                  <a:cxn ang="0">
                    <a:pos x="T6" y="T7"/>
                  </a:cxn>
                  <a:cxn ang="0">
                    <a:pos x="T8" y="T9"/>
                  </a:cxn>
                </a:cxnLst>
                <a:rect l="0" t="0" r="r" b="b"/>
                <a:pathLst>
                  <a:path w="159" h="67">
                    <a:moveTo>
                      <a:pt x="0" y="27"/>
                    </a:moveTo>
                    <a:lnTo>
                      <a:pt x="13" y="0"/>
                    </a:lnTo>
                    <a:lnTo>
                      <a:pt x="159" y="40"/>
                    </a:lnTo>
                    <a:lnTo>
                      <a:pt x="159" y="67"/>
                    </a:lnTo>
                    <a:lnTo>
                      <a:pt x="0" y="27"/>
                    </a:lnTo>
                    <a:close/>
                  </a:path>
                </a:pathLst>
              </a:custGeom>
              <a:blipFill dpi="0" rotWithShape="0">
                <a:blip r:embed="rId4"/>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30" name="Freeform 72"/>
              <p:cNvSpPr>
                <a:spLocks/>
              </p:cNvSpPr>
              <p:nvPr/>
            </p:nvSpPr>
            <p:spPr bwMode="auto">
              <a:xfrm>
                <a:off x="5032" y="2518"/>
                <a:ext cx="27" cy="14"/>
              </a:xfrm>
              <a:custGeom>
                <a:avLst/>
                <a:gdLst>
                  <a:gd name="T0" fmla="*/ 1 w 2"/>
                  <a:gd name="T1" fmla="*/ 0 h 1"/>
                  <a:gd name="T2" fmla="*/ 1 w 2"/>
                  <a:gd name="T3" fmla="*/ 0 h 1"/>
                  <a:gd name="T4" fmla="*/ 1 w 2"/>
                  <a:gd name="T5" fmla="*/ 1 h 1"/>
                  <a:gd name="T6" fmla="*/ 2 w 2"/>
                  <a:gd name="T7" fmla="*/ 1 h 1"/>
                  <a:gd name="T8" fmla="*/ 1 w 2"/>
                  <a:gd name="T9" fmla="*/ 0 h 1"/>
                </a:gdLst>
                <a:ahLst/>
                <a:cxnLst>
                  <a:cxn ang="0">
                    <a:pos x="T0" y="T1"/>
                  </a:cxn>
                  <a:cxn ang="0">
                    <a:pos x="T2" y="T3"/>
                  </a:cxn>
                  <a:cxn ang="0">
                    <a:pos x="T4" y="T5"/>
                  </a:cxn>
                  <a:cxn ang="0">
                    <a:pos x="T6" y="T7"/>
                  </a:cxn>
                  <a:cxn ang="0">
                    <a:pos x="T8" y="T9"/>
                  </a:cxn>
                </a:cxnLst>
                <a:rect l="0" t="0" r="r" b="b"/>
                <a:pathLst>
                  <a:path w="2" h="1">
                    <a:moveTo>
                      <a:pt x="1" y="0"/>
                    </a:moveTo>
                    <a:cubicBezTo>
                      <a:pt x="1" y="0"/>
                      <a:pt x="1" y="0"/>
                      <a:pt x="1" y="0"/>
                    </a:cubicBezTo>
                    <a:cubicBezTo>
                      <a:pt x="0" y="1"/>
                      <a:pt x="1" y="1"/>
                      <a:pt x="1" y="1"/>
                    </a:cubicBezTo>
                    <a:lnTo>
                      <a:pt x="2" y="1"/>
                    </a:lnTo>
                    <a:lnTo>
                      <a:pt x="1"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31" name="Line 73"/>
              <p:cNvSpPr>
                <a:spLocks noChangeShapeType="1"/>
              </p:cNvSpPr>
              <p:nvPr/>
            </p:nvSpPr>
            <p:spPr bwMode="auto">
              <a:xfrm flipH="1" flipV="1">
                <a:off x="5046" y="2546"/>
                <a:ext cx="159" cy="3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32" name="Arc 74"/>
              <p:cNvSpPr>
                <a:spLocks/>
              </p:cNvSpPr>
              <p:nvPr/>
            </p:nvSpPr>
            <p:spPr bwMode="auto">
              <a:xfrm>
                <a:off x="5052" y="2524"/>
                <a:ext cx="7" cy="13"/>
              </a:xfrm>
              <a:custGeom>
                <a:avLst/>
                <a:gdLst>
                  <a:gd name="G0" fmla="+- 21600 0 0"/>
                  <a:gd name="G1" fmla="+- 21600 0 0"/>
                  <a:gd name="G2" fmla="+- 21600 0 0"/>
                  <a:gd name="T0" fmla="*/ 5793 w 21600"/>
                  <a:gd name="T1" fmla="*/ 36321 h 36321"/>
                  <a:gd name="T2" fmla="*/ 21600 w 21600"/>
                  <a:gd name="T3" fmla="*/ 0 h 36321"/>
                  <a:gd name="T4" fmla="*/ 21600 w 21600"/>
                  <a:gd name="T5" fmla="*/ 21600 h 36321"/>
                </a:gdLst>
                <a:ahLst/>
                <a:cxnLst>
                  <a:cxn ang="0">
                    <a:pos x="T0" y="T1"/>
                  </a:cxn>
                  <a:cxn ang="0">
                    <a:pos x="T2" y="T3"/>
                  </a:cxn>
                  <a:cxn ang="0">
                    <a:pos x="T4" y="T5"/>
                  </a:cxn>
                </a:cxnLst>
                <a:rect l="0" t="0" r="r" b="b"/>
                <a:pathLst>
                  <a:path w="21600" h="36321" fill="none" extrusionOk="0">
                    <a:moveTo>
                      <a:pt x="5793" y="36320"/>
                    </a:moveTo>
                    <a:cubicBezTo>
                      <a:pt x="2070" y="32323"/>
                      <a:pt x="0" y="27062"/>
                      <a:pt x="0" y="21600"/>
                    </a:cubicBezTo>
                    <a:cubicBezTo>
                      <a:pt x="0" y="9670"/>
                      <a:pt x="9670" y="0"/>
                      <a:pt x="21599" y="0"/>
                    </a:cubicBezTo>
                  </a:path>
                  <a:path w="21600" h="36321" stroke="0" extrusionOk="0">
                    <a:moveTo>
                      <a:pt x="5793" y="36320"/>
                    </a:moveTo>
                    <a:cubicBezTo>
                      <a:pt x="2070" y="32323"/>
                      <a:pt x="0" y="27062"/>
                      <a:pt x="0" y="21600"/>
                    </a:cubicBezTo>
                    <a:cubicBezTo>
                      <a:pt x="0" y="9670"/>
                      <a:pt x="9670" y="0"/>
                      <a:pt x="21599" y="0"/>
                    </a:cubicBezTo>
                    <a:lnTo>
                      <a:pt x="21600" y="21600"/>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333" name="Line 75"/>
              <p:cNvSpPr>
                <a:spLocks noChangeShapeType="1"/>
              </p:cNvSpPr>
              <p:nvPr/>
            </p:nvSpPr>
            <p:spPr bwMode="auto">
              <a:xfrm>
                <a:off x="5059" y="2518"/>
                <a:ext cx="146" cy="4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34" name="Line 76"/>
              <p:cNvSpPr>
                <a:spLocks noChangeShapeType="1"/>
              </p:cNvSpPr>
              <p:nvPr/>
            </p:nvSpPr>
            <p:spPr bwMode="auto">
              <a:xfrm>
                <a:off x="5205" y="2558"/>
                <a:ext cx="1" cy="27"/>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35" name="Oval 77"/>
              <p:cNvSpPr>
                <a:spLocks noChangeArrowheads="1"/>
              </p:cNvSpPr>
              <p:nvPr/>
            </p:nvSpPr>
            <p:spPr bwMode="auto">
              <a:xfrm>
                <a:off x="2947" y="1908"/>
                <a:ext cx="186" cy="186"/>
              </a:xfrm>
              <a:prstGeom prst="ellipse">
                <a:avLst/>
              </a:prstGeom>
              <a:solidFill>
                <a:srgbClr val="0779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36" name="Oval 78"/>
              <p:cNvSpPr>
                <a:spLocks noChangeArrowheads="1"/>
              </p:cNvSpPr>
              <p:nvPr/>
            </p:nvSpPr>
            <p:spPr bwMode="auto">
              <a:xfrm>
                <a:off x="2960" y="1921"/>
                <a:ext cx="159" cy="160"/>
              </a:xfrm>
              <a:prstGeom prst="ellipse">
                <a:avLst/>
              </a:prstGeom>
              <a:solidFill>
                <a:srgbClr val="0B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37" name="Oval 79"/>
              <p:cNvSpPr>
                <a:spLocks noChangeArrowheads="1"/>
              </p:cNvSpPr>
              <p:nvPr/>
            </p:nvSpPr>
            <p:spPr bwMode="auto">
              <a:xfrm>
                <a:off x="2973" y="1935"/>
                <a:ext cx="133" cy="132"/>
              </a:xfrm>
              <a:prstGeom prst="ellipse">
                <a:avLst/>
              </a:prstGeom>
              <a:solidFill>
                <a:srgbClr val="0CCD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38" name="Oval 80"/>
              <p:cNvSpPr>
                <a:spLocks noChangeArrowheads="1"/>
              </p:cNvSpPr>
              <p:nvPr/>
            </p:nvSpPr>
            <p:spPr bwMode="auto">
              <a:xfrm>
                <a:off x="2987" y="1948"/>
                <a:ext cx="106" cy="106"/>
              </a:xfrm>
              <a:prstGeom prst="ellipse">
                <a:avLst/>
              </a:prstGeom>
              <a:solidFill>
                <a:srgbClr val="0DDBE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39" name="Oval 81"/>
              <p:cNvSpPr>
                <a:spLocks noChangeArrowheads="1"/>
              </p:cNvSpPr>
              <p:nvPr/>
            </p:nvSpPr>
            <p:spPr bwMode="auto">
              <a:xfrm>
                <a:off x="3000" y="1961"/>
                <a:ext cx="80" cy="80"/>
              </a:xfrm>
              <a:prstGeom prst="ellipse">
                <a:avLst/>
              </a:prstGeom>
              <a:solidFill>
                <a:srgbClr val="0EE5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40" name="Oval 82"/>
              <p:cNvSpPr>
                <a:spLocks noChangeArrowheads="1"/>
              </p:cNvSpPr>
              <p:nvPr/>
            </p:nvSpPr>
            <p:spPr bwMode="auto">
              <a:xfrm>
                <a:off x="3013" y="1974"/>
                <a:ext cx="53" cy="54"/>
              </a:xfrm>
              <a:prstGeom prst="ellipse">
                <a:avLst/>
              </a:prstGeom>
              <a:solidFill>
                <a:srgbClr val="0EECF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41" name="Oval 83"/>
              <p:cNvSpPr>
                <a:spLocks noChangeArrowheads="1"/>
              </p:cNvSpPr>
              <p:nvPr/>
            </p:nvSpPr>
            <p:spPr bwMode="auto">
              <a:xfrm>
                <a:off x="3026" y="1988"/>
                <a:ext cx="27" cy="26"/>
              </a:xfrm>
              <a:prstGeom prst="ellipse">
                <a:avLst/>
              </a:prstGeom>
              <a:solidFill>
                <a:srgbClr val="0EF0F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42" name="Freeform 84"/>
              <p:cNvSpPr>
                <a:spLocks/>
              </p:cNvSpPr>
              <p:nvPr/>
            </p:nvSpPr>
            <p:spPr bwMode="auto">
              <a:xfrm>
                <a:off x="3106" y="2028"/>
                <a:ext cx="146" cy="79"/>
              </a:xfrm>
              <a:custGeom>
                <a:avLst/>
                <a:gdLst>
                  <a:gd name="T0" fmla="*/ 0 w 146"/>
                  <a:gd name="T1" fmla="*/ 26 h 79"/>
                  <a:gd name="T2" fmla="*/ 13 w 146"/>
                  <a:gd name="T3" fmla="*/ 0 h 79"/>
                  <a:gd name="T4" fmla="*/ 146 w 146"/>
                  <a:gd name="T5" fmla="*/ 53 h 79"/>
                  <a:gd name="T6" fmla="*/ 133 w 146"/>
                  <a:gd name="T7" fmla="*/ 79 h 79"/>
                  <a:gd name="T8" fmla="*/ 0 w 146"/>
                  <a:gd name="T9" fmla="*/ 26 h 79"/>
                </a:gdLst>
                <a:ahLst/>
                <a:cxnLst>
                  <a:cxn ang="0">
                    <a:pos x="T0" y="T1"/>
                  </a:cxn>
                  <a:cxn ang="0">
                    <a:pos x="T2" y="T3"/>
                  </a:cxn>
                  <a:cxn ang="0">
                    <a:pos x="T4" y="T5"/>
                  </a:cxn>
                  <a:cxn ang="0">
                    <a:pos x="T6" y="T7"/>
                  </a:cxn>
                  <a:cxn ang="0">
                    <a:pos x="T8" y="T9"/>
                  </a:cxn>
                </a:cxnLst>
                <a:rect l="0" t="0" r="r" b="b"/>
                <a:pathLst>
                  <a:path w="146" h="79">
                    <a:moveTo>
                      <a:pt x="0" y="26"/>
                    </a:moveTo>
                    <a:lnTo>
                      <a:pt x="13" y="0"/>
                    </a:lnTo>
                    <a:lnTo>
                      <a:pt x="146" y="53"/>
                    </a:lnTo>
                    <a:lnTo>
                      <a:pt x="133" y="79"/>
                    </a:lnTo>
                    <a:lnTo>
                      <a:pt x="0" y="2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43" name="Freeform 85"/>
              <p:cNvSpPr>
                <a:spLocks/>
              </p:cNvSpPr>
              <p:nvPr/>
            </p:nvSpPr>
            <p:spPr bwMode="auto">
              <a:xfrm>
                <a:off x="3093" y="2028"/>
                <a:ext cx="26" cy="13"/>
              </a:xfrm>
              <a:custGeom>
                <a:avLst/>
                <a:gdLst>
                  <a:gd name="T0" fmla="*/ 1 w 2"/>
                  <a:gd name="T1" fmla="*/ 0 h 1"/>
                  <a:gd name="T2" fmla="*/ 1 w 2"/>
                  <a:gd name="T3" fmla="*/ 0 h 1"/>
                  <a:gd name="T4" fmla="*/ 1 w 2"/>
                  <a:gd name="T5" fmla="*/ 1 h 1"/>
                  <a:gd name="T6" fmla="*/ 2 w 2"/>
                  <a:gd name="T7" fmla="*/ 1 h 1"/>
                  <a:gd name="T8" fmla="*/ 1 w 2"/>
                  <a:gd name="T9" fmla="*/ 0 h 1"/>
                </a:gdLst>
                <a:ahLst/>
                <a:cxnLst>
                  <a:cxn ang="0">
                    <a:pos x="T0" y="T1"/>
                  </a:cxn>
                  <a:cxn ang="0">
                    <a:pos x="T2" y="T3"/>
                  </a:cxn>
                  <a:cxn ang="0">
                    <a:pos x="T4" y="T5"/>
                  </a:cxn>
                  <a:cxn ang="0">
                    <a:pos x="T6" y="T7"/>
                  </a:cxn>
                  <a:cxn ang="0">
                    <a:pos x="T8" y="T9"/>
                  </a:cxn>
                </a:cxnLst>
                <a:rect l="0" t="0" r="r" b="b"/>
                <a:pathLst>
                  <a:path w="2" h="1">
                    <a:moveTo>
                      <a:pt x="1" y="0"/>
                    </a:moveTo>
                    <a:cubicBezTo>
                      <a:pt x="1" y="0"/>
                      <a:pt x="1" y="0"/>
                      <a:pt x="1" y="0"/>
                    </a:cubicBezTo>
                    <a:cubicBezTo>
                      <a:pt x="0" y="1"/>
                      <a:pt x="1" y="1"/>
                      <a:pt x="1" y="1"/>
                    </a:cubicBezTo>
                    <a:lnTo>
                      <a:pt x="2" y="1"/>
                    </a:lnTo>
                    <a:lnTo>
                      <a:pt x="1"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44" name="Line 86"/>
              <p:cNvSpPr>
                <a:spLocks noChangeShapeType="1"/>
              </p:cNvSpPr>
              <p:nvPr/>
            </p:nvSpPr>
            <p:spPr bwMode="auto">
              <a:xfrm flipH="1" flipV="1">
                <a:off x="3106" y="2054"/>
                <a:ext cx="133" cy="5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45" name="Arc 87"/>
              <p:cNvSpPr>
                <a:spLocks/>
              </p:cNvSpPr>
              <p:nvPr/>
            </p:nvSpPr>
            <p:spPr bwMode="auto">
              <a:xfrm>
                <a:off x="3112" y="2034"/>
                <a:ext cx="8" cy="12"/>
              </a:xfrm>
              <a:custGeom>
                <a:avLst/>
                <a:gdLst>
                  <a:gd name="G0" fmla="+- 21600 0 0"/>
                  <a:gd name="G1" fmla="+- 21600 0 0"/>
                  <a:gd name="G2" fmla="+- 21600 0 0"/>
                  <a:gd name="T0" fmla="*/ 6845 w 21600"/>
                  <a:gd name="T1" fmla="*/ 37375 h 37375"/>
                  <a:gd name="T2" fmla="*/ 21585 w 21600"/>
                  <a:gd name="T3" fmla="*/ 0 h 37375"/>
                  <a:gd name="T4" fmla="*/ 21600 w 21600"/>
                  <a:gd name="T5" fmla="*/ 21600 h 37375"/>
                </a:gdLst>
                <a:ahLst/>
                <a:cxnLst>
                  <a:cxn ang="0">
                    <a:pos x="T0" y="T1"/>
                  </a:cxn>
                  <a:cxn ang="0">
                    <a:pos x="T2" y="T3"/>
                  </a:cxn>
                  <a:cxn ang="0">
                    <a:pos x="T4" y="T5"/>
                  </a:cxn>
                </a:cxnLst>
                <a:rect l="0" t="0" r="r" b="b"/>
                <a:pathLst>
                  <a:path w="21600" h="37375" fill="none" extrusionOk="0">
                    <a:moveTo>
                      <a:pt x="6845" y="37374"/>
                    </a:moveTo>
                    <a:cubicBezTo>
                      <a:pt x="2478" y="33290"/>
                      <a:pt x="0" y="27579"/>
                      <a:pt x="0" y="21600"/>
                    </a:cubicBezTo>
                    <a:cubicBezTo>
                      <a:pt x="0" y="9676"/>
                      <a:pt x="9661" y="8"/>
                      <a:pt x="21585" y="0"/>
                    </a:cubicBezTo>
                  </a:path>
                  <a:path w="21600" h="37375" stroke="0" extrusionOk="0">
                    <a:moveTo>
                      <a:pt x="6845" y="37374"/>
                    </a:moveTo>
                    <a:cubicBezTo>
                      <a:pt x="2478" y="33290"/>
                      <a:pt x="0" y="27579"/>
                      <a:pt x="0" y="21600"/>
                    </a:cubicBezTo>
                    <a:cubicBezTo>
                      <a:pt x="0" y="9676"/>
                      <a:pt x="9661" y="8"/>
                      <a:pt x="21585" y="0"/>
                    </a:cubicBezTo>
                    <a:lnTo>
                      <a:pt x="21600" y="21600"/>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346" name="Line 88"/>
              <p:cNvSpPr>
                <a:spLocks noChangeShapeType="1"/>
              </p:cNvSpPr>
              <p:nvPr/>
            </p:nvSpPr>
            <p:spPr bwMode="auto">
              <a:xfrm>
                <a:off x="3121" y="2028"/>
                <a:ext cx="131" cy="52"/>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47" name="Line 89"/>
              <p:cNvSpPr>
                <a:spLocks noChangeShapeType="1"/>
              </p:cNvSpPr>
              <p:nvPr/>
            </p:nvSpPr>
            <p:spPr bwMode="auto">
              <a:xfrm flipH="1">
                <a:off x="3240" y="2082"/>
                <a:ext cx="12" cy="25"/>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48" name="Oval 90"/>
              <p:cNvSpPr>
                <a:spLocks noChangeArrowheads="1"/>
              </p:cNvSpPr>
              <p:nvPr/>
            </p:nvSpPr>
            <p:spPr bwMode="auto">
              <a:xfrm>
                <a:off x="3651" y="1895"/>
                <a:ext cx="266" cy="265"/>
              </a:xfrm>
              <a:prstGeom prst="ellipse">
                <a:avLst/>
              </a:prstGeom>
              <a:solidFill>
                <a:srgbClr val="39393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49" name="Oval 91"/>
              <p:cNvSpPr>
                <a:spLocks noChangeArrowheads="1"/>
              </p:cNvSpPr>
              <p:nvPr/>
            </p:nvSpPr>
            <p:spPr bwMode="auto">
              <a:xfrm>
                <a:off x="3664" y="1908"/>
                <a:ext cx="239" cy="239"/>
              </a:xfrm>
              <a:prstGeom prst="ellipse">
                <a:avLst/>
              </a:prstGeom>
              <a:solidFill>
                <a:srgbClr val="52525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50" name="Oval 92"/>
              <p:cNvSpPr>
                <a:spLocks noChangeArrowheads="1"/>
              </p:cNvSpPr>
              <p:nvPr/>
            </p:nvSpPr>
            <p:spPr bwMode="auto">
              <a:xfrm>
                <a:off x="3677" y="1921"/>
                <a:ext cx="213" cy="213"/>
              </a:xfrm>
              <a:prstGeom prst="ellipse">
                <a:avLst/>
              </a:prstGeom>
              <a:solidFill>
                <a:srgbClr val="5B5B5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51" name="Oval 93"/>
              <p:cNvSpPr>
                <a:spLocks noChangeArrowheads="1"/>
              </p:cNvSpPr>
              <p:nvPr/>
            </p:nvSpPr>
            <p:spPr bwMode="auto">
              <a:xfrm>
                <a:off x="3691" y="1935"/>
                <a:ext cx="186" cy="185"/>
              </a:xfrm>
              <a:prstGeom prst="ellipse">
                <a:avLst/>
              </a:prstGeom>
              <a:solidFill>
                <a:srgbClr val="62626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52" name="Oval 94"/>
              <p:cNvSpPr>
                <a:spLocks noChangeArrowheads="1"/>
              </p:cNvSpPr>
              <p:nvPr/>
            </p:nvSpPr>
            <p:spPr bwMode="auto">
              <a:xfrm>
                <a:off x="3704" y="1948"/>
                <a:ext cx="159" cy="159"/>
              </a:xfrm>
              <a:prstGeom prst="ellipse">
                <a:avLst/>
              </a:prstGeom>
              <a:solidFill>
                <a:srgbClr val="6767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53" name="Oval 95"/>
              <p:cNvSpPr>
                <a:spLocks noChangeArrowheads="1"/>
              </p:cNvSpPr>
              <p:nvPr/>
            </p:nvSpPr>
            <p:spPr bwMode="auto">
              <a:xfrm>
                <a:off x="3717" y="1961"/>
                <a:ext cx="133" cy="133"/>
              </a:xfrm>
              <a:prstGeom prst="ellipse">
                <a:avLst/>
              </a:prstGeom>
              <a:solidFill>
                <a:srgbClr val="6B6B6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54" name="Oval 96"/>
              <p:cNvSpPr>
                <a:spLocks noChangeArrowheads="1"/>
              </p:cNvSpPr>
              <p:nvPr/>
            </p:nvSpPr>
            <p:spPr bwMode="auto">
              <a:xfrm>
                <a:off x="3731" y="1974"/>
                <a:ext cx="106" cy="107"/>
              </a:xfrm>
              <a:prstGeom prst="ellipse">
                <a:avLst/>
              </a:prstGeom>
              <a:solidFill>
                <a:srgbClr val="6E6E6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55" name="Oval 97"/>
              <p:cNvSpPr>
                <a:spLocks noChangeArrowheads="1"/>
              </p:cNvSpPr>
              <p:nvPr/>
            </p:nvSpPr>
            <p:spPr bwMode="auto">
              <a:xfrm>
                <a:off x="3744" y="1988"/>
                <a:ext cx="80" cy="79"/>
              </a:xfrm>
              <a:prstGeom prst="ellipse">
                <a:avLst/>
              </a:prstGeom>
              <a:solidFill>
                <a:srgbClr val="7070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56" name="Oval 98"/>
              <p:cNvSpPr>
                <a:spLocks noChangeArrowheads="1"/>
              </p:cNvSpPr>
              <p:nvPr/>
            </p:nvSpPr>
            <p:spPr bwMode="auto">
              <a:xfrm>
                <a:off x="3757" y="2001"/>
                <a:ext cx="53" cy="53"/>
              </a:xfrm>
              <a:prstGeom prst="ellipse">
                <a:avLst/>
              </a:prstGeom>
              <a:solidFill>
                <a:srgbClr val="71717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57" name="Oval 99"/>
              <p:cNvSpPr>
                <a:spLocks noChangeArrowheads="1"/>
              </p:cNvSpPr>
              <p:nvPr/>
            </p:nvSpPr>
            <p:spPr bwMode="auto">
              <a:xfrm>
                <a:off x="3770" y="2014"/>
                <a:ext cx="27" cy="27"/>
              </a:xfrm>
              <a:prstGeom prst="ellipse">
                <a:avLst/>
              </a:pr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58" name="Freeform 100"/>
              <p:cNvSpPr>
                <a:spLocks/>
              </p:cNvSpPr>
              <p:nvPr/>
            </p:nvSpPr>
            <p:spPr bwMode="auto">
              <a:xfrm>
                <a:off x="3452" y="2041"/>
                <a:ext cx="212" cy="79"/>
              </a:xfrm>
              <a:custGeom>
                <a:avLst/>
                <a:gdLst>
                  <a:gd name="T0" fmla="*/ 212 w 212"/>
                  <a:gd name="T1" fmla="*/ 0 h 79"/>
                  <a:gd name="T2" fmla="*/ 212 w 212"/>
                  <a:gd name="T3" fmla="*/ 26 h 79"/>
                  <a:gd name="T4" fmla="*/ 13 w 212"/>
                  <a:gd name="T5" fmla="*/ 79 h 79"/>
                  <a:gd name="T6" fmla="*/ 0 w 212"/>
                  <a:gd name="T7" fmla="*/ 53 h 79"/>
                  <a:gd name="T8" fmla="*/ 212 w 212"/>
                  <a:gd name="T9" fmla="*/ 0 h 79"/>
                </a:gdLst>
                <a:ahLst/>
                <a:cxnLst>
                  <a:cxn ang="0">
                    <a:pos x="T0" y="T1"/>
                  </a:cxn>
                  <a:cxn ang="0">
                    <a:pos x="T2" y="T3"/>
                  </a:cxn>
                  <a:cxn ang="0">
                    <a:pos x="T4" y="T5"/>
                  </a:cxn>
                  <a:cxn ang="0">
                    <a:pos x="T6" y="T7"/>
                  </a:cxn>
                  <a:cxn ang="0">
                    <a:pos x="T8" y="T9"/>
                  </a:cxn>
                </a:cxnLst>
                <a:rect l="0" t="0" r="r" b="b"/>
                <a:pathLst>
                  <a:path w="212" h="79">
                    <a:moveTo>
                      <a:pt x="212" y="0"/>
                    </a:moveTo>
                    <a:lnTo>
                      <a:pt x="212" y="26"/>
                    </a:lnTo>
                    <a:lnTo>
                      <a:pt x="13" y="79"/>
                    </a:lnTo>
                    <a:lnTo>
                      <a:pt x="0" y="53"/>
                    </a:lnTo>
                    <a:lnTo>
                      <a:pt x="212" y="0"/>
                    </a:lnTo>
                    <a:close/>
                  </a:path>
                </a:pathLst>
              </a:cu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59" name="Freeform 101"/>
              <p:cNvSpPr>
                <a:spLocks/>
              </p:cNvSpPr>
              <p:nvPr/>
            </p:nvSpPr>
            <p:spPr bwMode="auto">
              <a:xfrm>
                <a:off x="3651" y="2041"/>
                <a:ext cx="13" cy="13"/>
              </a:xfrm>
              <a:custGeom>
                <a:avLst/>
                <a:gdLst>
                  <a:gd name="T0" fmla="*/ 0 w 1"/>
                  <a:gd name="T1" fmla="*/ 1 h 1"/>
                  <a:gd name="T2" fmla="*/ 1 w 1"/>
                  <a:gd name="T3" fmla="*/ 1 h 1"/>
                  <a:gd name="T4" fmla="*/ 0 w 1"/>
                  <a:gd name="T5" fmla="*/ 0 h 1"/>
                  <a:gd name="T6" fmla="*/ 0 w 1"/>
                  <a:gd name="T7" fmla="*/ 1 h 1"/>
                </a:gdLst>
                <a:ahLst/>
                <a:cxnLst>
                  <a:cxn ang="0">
                    <a:pos x="T0" y="T1"/>
                  </a:cxn>
                  <a:cxn ang="0">
                    <a:pos x="T2" y="T3"/>
                  </a:cxn>
                  <a:cxn ang="0">
                    <a:pos x="T4" y="T5"/>
                  </a:cxn>
                  <a:cxn ang="0">
                    <a:pos x="T6" y="T7"/>
                  </a:cxn>
                </a:cxnLst>
                <a:rect l="0" t="0" r="r" b="b"/>
                <a:pathLst>
                  <a:path w="1" h="1">
                    <a:moveTo>
                      <a:pt x="0" y="1"/>
                    </a:moveTo>
                    <a:cubicBezTo>
                      <a:pt x="0" y="1"/>
                      <a:pt x="1" y="1"/>
                      <a:pt x="1" y="1"/>
                    </a:cubicBezTo>
                    <a:cubicBezTo>
                      <a:pt x="1" y="0"/>
                      <a:pt x="0" y="0"/>
                      <a:pt x="0" y="0"/>
                    </a:cubicBezTo>
                    <a:lnTo>
                      <a:pt x="0" y="1"/>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60" name="Line 102"/>
              <p:cNvSpPr>
                <a:spLocks noChangeShapeType="1"/>
              </p:cNvSpPr>
              <p:nvPr/>
            </p:nvSpPr>
            <p:spPr bwMode="auto">
              <a:xfrm flipV="1">
                <a:off x="3452" y="2042"/>
                <a:ext cx="212" cy="52"/>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61" name="Arc 103"/>
              <p:cNvSpPr>
                <a:spLocks/>
              </p:cNvSpPr>
              <p:nvPr/>
            </p:nvSpPr>
            <p:spPr bwMode="auto">
              <a:xfrm>
                <a:off x="3651" y="2049"/>
                <a:ext cx="7" cy="10"/>
              </a:xfrm>
              <a:custGeom>
                <a:avLst/>
                <a:gdLst>
                  <a:gd name="G0" fmla="+- 0 0 0"/>
                  <a:gd name="G1" fmla="+- 15257 0 0"/>
                  <a:gd name="G2" fmla="+- 21600 0 0"/>
                  <a:gd name="T0" fmla="*/ 15290 w 21600"/>
                  <a:gd name="T1" fmla="*/ 0 h 30514"/>
                  <a:gd name="T2" fmla="*/ 15290 w 21600"/>
                  <a:gd name="T3" fmla="*/ 30514 h 30514"/>
                  <a:gd name="T4" fmla="*/ 0 w 21600"/>
                  <a:gd name="T5" fmla="*/ 15257 h 30514"/>
                </a:gdLst>
                <a:ahLst/>
                <a:cxnLst>
                  <a:cxn ang="0">
                    <a:pos x="T0" y="T1"/>
                  </a:cxn>
                  <a:cxn ang="0">
                    <a:pos x="T2" y="T3"/>
                  </a:cxn>
                  <a:cxn ang="0">
                    <a:pos x="T4" y="T5"/>
                  </a:cxn>
                </a:cxnLst>
                <a:rect l="0" t="0" r="r" b="b"/>
                <a:pathLst>
                  <a:path w="21600" h="30514" fill="none" extrusionOk="0">
                    <a:moveTo>
                      <a:pt x="15289" y="0"/>
                    </a:moveTo>
                    <a:cubicBezTo>
                      <a:pt x="19330" y="4049"/>
                      <a:pt x="21600" y="9536"/>
                      <a:pt x="21600" y="15257"/>
                    </a:cubicBezTo>
                    <a:cubicBezTo>
                      <a:pt x="21600" y="20977"/>
                      <a:pt x="19330" y="26464"/>
                      <a:pt x="15289" y="30513"/>
                    </a:cubicBezTo>
                  </a:path>
                  <a:path w="21600" h="30514" stroke="0" extrusionOk="0">
                    <a:moveTo>
                      <a:pt x="15289" y="0"/>
                    </a:moveTo>
                    <a:cubicBezTo>
                      <a:pt x="19330" y="4049"/>
                      <a:pt x="21600" y="9536"/>
                      <a:pt x="21600" y="15257"/>
                    </a:cubicBezTo>
                    <a:cubicBezTo>
                      <a:pt x="21600" y="20977"/>
                      <a:pt x="19330" y="26464"/>
                      <a:pt x="15289" y="30513"/>
                    </a:cubicBezTo>
                    <a:lnTo>
                      <a:pt x="0" y="15257"/>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362" name="Line 104"/>
              <p:cNvSpPr>
                <a:spLocks noChangeShapeType="1"/>
              </p:cNvSpPr>
              <p:nvPr/>
            </p:nvSpPr>
            <p:spPr bwMode="auto">
              <a:xfrm flipH="1">
                <a:off x="3465" y="2067"/>
                <a:ext cx="199" cy="5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63" name="Line 105"/>
              <p:cNvSpPr>
                <a:spLocks noChangeShapeType="1"/>
              </p:cNvSpPr>
              <p:nvPr/>
            </p:nvSpPr>
            <p:spPr bwMode="auto">
              <a:xfrm flipH="1" flipV="1">
                <a:off x="3452" y="2094"/>
                <a:ext cx="13" cy="26"/>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64" name="Freeform 106"/>
              <p:cNvSpPr>
                <a:spLocks/>
              </p:cNvSpPr>
              <p:nvPr/>
            </p:nvSpPr>
            <p:spPr bwMode="auto">
              <a:xfrm>
                <a:off x="3877" y="2054"/>
                <a:ext cx="212" cy="93"/>
              </a:xfrm>
              <a:custGeom>
                <a:avLst/>
                <a:gdLst>
                  <a:gd name="T0" fmla="*/ 0 w 212"/>
                  <a:gd name="T1" fmla="*/ 27 h 93"/>
                  <a:gd name="T2" fmla="*/ 13 w 212"/>
                  <a:gd name="T3" fmla="*/ 0 h 93"/>
                  <a:gd name="T4" fmla="*/ 212 w 212"/>
                  <a:gd name="T5" fmla="*/ 66 h 93"/>
                  <a:gd name="T6" fmla="*/ 199 w 212"/>
                  <a:gd name="T7" fmla="*/ 93 h 93"/>
                  <a:gd name="T8" fmla="*/ 0 w 212"/>
                  <a:gd name="T9" fmla="*/ 27 h 93"/>
                </a:gdLst>
                <a:ahLst/>
                <a:cxnLst>
                  <a:cxn ang="0">
                    <a:pos x="T0" y="T1"/>
                  </a:cxn>
                  <a:cxn ang="0">
                    <a:pos x="T2" y="T3"/>
                  </a:cxn>
                  <a:cxn ang="0">
                    <a:pos x="T4" y="T5"/>
                  </a:cxn>
                  <a:cxn ang="0">
                    <a:pos x="T6" y="T7"/>
                  </a:cxn>
                  <a:cxn ang="0">
                    <a:pos x="T8" y="T9"/>
                  </a:cxn>
                </a:cxnLst>
                <a:rect l="0" t="0" r="r" b="b"/>
                <a:pathLst>
                  <a:path w="212" h="93">
                    <a:moveTo>
                      <a:pt x="0" y="27"/>
                    </a:moveTo>
                    <a:lnTo>
                      <a:pt x="13" y="0"/>
                    </a:lnTo>
                    <a:lnTo>
                      <a:pt x="212" y="66"/>
                    </a:lnTo>
                    <a:lnTo>
                      <a:pt x="199" y="93"/>
                    </a:lnTo>
                    <a:lnTo>
                      <a:pt x="0" y="27"/>
                    </a:lnTo>
                    <a:close/>
                  </a:path>
                </a:pathLst>
              </a:cu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65" name="Freeform 107"/>
              <p:cNvSpPr>
                <a:spLocks/>
              </p:cNvSpPr>
              <p:nvPr/>
            </p:nvSpPr>
            <p:spPr bwMode="auto">
              <a:xfrm>
                <a:off x="3863" y="2054"/>
                <a:ext cx="27" cy="13"/>
              </a:xfrm>
              <a:custGeom>
                <a:avLst/>
                <a:gdLst>
                  <a:gd name="T0" fmla="*/ 1 w 2"/>
                  <a:gd name="T1" fmla="*/ 0 h 1"/>
                  <a:gd name="T2" fmla="*/ 1 w 2"/>
                  <a:gd name="T3" fmla="*/ 0 h 1"/>
                  <a:gd name="T4" fmla="*/ 1 w 2"/>
                  <a:gd name="T5" fmla="*/ 1 h 1"/>
                  <a:gd name="T6" fmla="*/ 2 w 2"/>
                  <a:gd name="T7" fmla="*/ 1 h 1"/>
                  <a:gd name="T8" fmla="*/ 1 w 2"/>
                  <a:gd name="T9" fmla="*/ 0 h 1"/>
                </a:gdLst>
                <a:ahLst/>
                <a:cxnLst>
                  <a:cxn ang="0">
                    <a:pos x="T0" y="T1"/>
                  </a:cxn>
                  <a:cxn ang="0">
                    <a:pos x="T2" y="T3"/>
                  </a:cxn>
                  <a:cxn ang="0">
                    <a:pos x="T4" y="T5"/>
                  </a:cxn>
                  <a:cxn ang="0">
                    <a:pos x="T6" y="T7"/>
                  </a:cxn>
                  <a:cxn ang="0">
                    <a:pos x="T8" y="T9"/>
                  </a:cxn>
                </a:cxnLst>
                <a:rect l="0" t="0" r="r" b="b"/>
                <a:pathLst>
                  <a:path w="2" h="1">
                    <a:moveTo>
                      <a:pt x="1" y="0"/>
                    </a:moveTo>
                    <a:cubicBezTo>
                      <a:pt x="1" y="0"/>
                      <a:pt x="1" y="0"/>
                      <a:pt x="1" y="0"/>
                    </a:cubicBezTo>
                    <a:cubicBezTo>
                      <a:pt x="0" y="1"/>
                      <a:pt x="1" y="1"/>
                      <a:pt x="1" y="1"/>
                    </a:cubicBezTo>
                    <a:lnTo>
                      <a:pt x="2" y="1"/>
                    </a:lnTo>
                    <a:lnTo>
                      <a:pt x="1"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66" name="Line 108"/>
              <p:cNvSpPr>
                <a:spLocks noChangeShapeType="1"/>
              </p:cNvSpPr>
              <p:nvPr/>
            </p:nvSpPr>
            <p:spPr bwMode="auto">
              <a:xfrm flipH="1" flipV="1">
                <a:off x="3877" y="2081"/>
                <a:ext cx="199" cy="66"/>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67" name="Arc 109"/>
              <p:cNvSpPr>
                <a:spLocks/>
              </p:cNvSpPr>
              <p:nvPr/>
            </p:nvSpPr>
            <p:spPr bwMode="auto">
              <a:xfrm>
                <a:off x="3883" y="2060"/>
                <a:ext cx="7" cy="13"/>
              </a:xfrm>
              <a:custGeom>
                <a:avLst/>
                <a:gdLst>
                  <a:gd name="G0" fmla="+- 21600 0 0"/>
                  <a:gd name="G1" fmla="+- 21600 0 0"/>
                  <a:gd name="G2" fmla="+- 21600 0 0"/>
                  <a:gd name="T0" fmla="*/ 5793 w 21600"/>
                  <a:gd name="T1" fmla="*/ 36321 h 36321"/>
                  <a:gd name="T2" fmla="*/ 21600 w 21600"/>
                  <a:gd name="T3" fmla="*/ 0 h 36321"/>
                  <a:gd name="T4" fmla="*/ 21600 w 21600"/>
                  <a:gd name="T5" fmla="*/ 21600 h 36321"/>
                </a:gdLst>
                <a:ahLst/>
                <a:cxnLst>
                  <a:cxn ang="0">
                    <a:pos x="T0" y="T1"/>
                  </a:cxn>
                  <a:cxn ang="0">
                    <a:pos x="T2" y="T3"/>
                  </a:cxn>
                  <a:cxn ang="0">
                    <a:pos x="T4" y="T5"/>
                  </a:cxn>
                </a:cxnLst>
                <a:rect l="0" t="0" r="r" b="b"/>
                <a:pathLst>
                  <a:path w="21600" h="36321" fill="none" extrusionOk="0">
                    <a:moveTo>
                      <a:pt x="5793" y="36320"/>
                    </a:moveTo>
                    <a:cubicBezTo>
                      <a:pt x="2070" y="32323"/>
                      <a:pt x="0" y="27062"/>
                      <a:pt x="0" y="21600"/>
                    </a:cubicBezTo>
                    <a:cubicBezTo>
                      <a:pt x="0" y="9670"/>
                      <a:pt x="9670" y="0"/>
                      <a:pt x="21599" y="0"/>
                    </a:cubicBezTo>
                  </a:path>
                  <a:path w="21600" h="36321" stroke="0" extrusionOk="0">
                    <a:moveTo>
                      <a:pt x="5793" y="36320"/>
                    </a:moveTo>
                    <a:cubicBezTo>
                      <a:pt x="2070" y="32323"/>
                      <a:pt x="0" y="27062"/>
                      <a:pt x="0" y="21600"/>
                    </a:cubicBezTo>
                    <a:cubicBezTo>
                      <a:pt x="0" y="9670"/>
                      <a:pt x="9670" y="0"/>
                      <a:pt x="21599" y="0"/>
                    </a:cubicBezTo>
                    <a:lnTo>
                      <a:pt x="21600" y="21600"/>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368" name="Line 110"/>
              <p:cNvSpPr>
                <a:spLocks noChangeShapeType="1"/>
              </p:cNvSpPr>
              <p:nvPr/>
            </p:nvSpPr>
            <p:spPr bwMode="auto">
              <a:xfrm>
                <a:off x="3890" y="2054"/>
                <a:ext cx="199" cy="66"/>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69" name="Line 111"/>
              <p:cNvSpPr>
                <a:spLocks noChangeShapeType="1"/>
              </p:cNvSpPr>
              <p:nvPr/>
            </p:nvSpPr>
            <p:spPr bwMode="auto">
              <a:xfrm flipH="1">
                <a:off x="4076" y="2121"/>
                <a:ext cx="13" cy="25"/>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70" name="Oval 112"/>
              <p:cNvSpPr>
                <a:spLocks noChangeArrowheads="1"/>
              </p:cNvSpPr>
              <p:nvPr/>
            </p:nvSpPr>
            <p:spPr bwMode="auto">
              <a:xfrm>
                <a:off x="4541" y="1948"/>
                <a:ext cx="239" cy="239"/>
              </a:xfrm>
              <a:prstGeom prst="ellipse">
                <a:avLst/>
              </a:prstGeom>
              <a:solidFill>
                <a:srgbClr val="39393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71" name="Oval 113"/>
              <p:cNvSpPr>
                <a:spLocks noChangeArrowheads="1"/>
              </p:cNvSpPr>
              <p:nvPr/>
            </p:nvSpPr>
            <p:spPr bwMode="auto">
              <a:xfrm>
                <a:off x="4554" y="1961"/>
                <a:ext cx="213" cy="212"/>
              </a:xfrm>
              <a:prstGeom prst="ellipse">
                <a:avLst/>
              </a:prstGeom>
              <a:solidFill>
                <a:srgbClr val="53535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72" name="Oval 114"/>
              <p:cNvSpPr>
                <a:spLocks noChangeArrowheads="1"/>
              </p:cNvSpPr>
              <p:nvPr/>
            </p:nvSpPr>
            <p:spPr bwMode="auto">
              <a:xfrm>
                <a:off x="4567" y="1974"/>
                <a:ext cx="186" cy="186"/>
              </a:xfrm>
              <a:prstGeom prst="ellipse">
                <a:avLst/>
              </a:prstGeom>
              <a:solidFill>
                <a:srgbClr val="5D5D5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73" name="Oval 115"/>
              <p:cNvSpPr>
                <a:spLocks noChangeArrowheads="1"/>
              </p:cNvSpPr>
              <p:nvPr/>
            </p:nvSpPr>
            <p:spPr bwMode="auto">
              <a:xfrm>
                <a:off x="4581" y="1988"/>
                <a:ext cx="159" cy="159"/>
              </a:xfrm>
              <a:prstGeom prst="ellipse">
                <a:avLst/>
              </a:prstGeom>
              <a:solidFill>
                <a:srgbClr val="6464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74" name="Oval 116"/>
              <p:cNvSpPr>
                <a:spLocks noChangeArrowheads="1"/>
              </p:cNvSpPr>
              <p:nvPr/>
            </p:nvSpPr>
            <p:spPr bwMode="auto">
              <a:xfrm>
                <a:off x="4594" y="2001"/>
                <a:ext cx="133" cy="133"/>
              </a:xfrm>
              <a:prstGeom prst="ellipse">
                <a:avLst/>
              </a:prstGeom>
              <a:solidFill>
                <a:srgbClr val="69696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75" name="Oval 117"/>
              <p:cNvSpPr>
                <a:spLocks noChangeArrowheads="1"/>
              </p:cNvSpPr>
              <p:nvPr/>
            </p:nvSpPr>
            <p:spPr bwMode="auto">
              <a:xfrm>
                <a:off x="4607" y="2014"/>
                <a:ext cx="107" cy="106"/>
              </a:xfrm>
              <a:prstGeom prst="ellipse">
                <a:avLst/>
              </a:prstGeom>
              <a:solidFill>
                <a:srgbClr val="6D6D6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76" name="Oval 118"/>
              <p:cNvSpPr>
                <a:spLocks noChangeArrowheads="1"/>
              </p:cNvSpPr>
              <p:nvPr/>
            </p:nvSpPr>
            <p:spPr bwMode="auto">
              <a:xfrm>
                <a:off x="4621" y="2028"/>
                <a:ext cx="79" cy="79"/>
              </a:xfrm>
              <a:prstGeom prst="ellipse">
                <a:avLst/>
              </a:prstGeom>
              <a:solidFill>
                <a:srgbClr val="6F6F6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77" name="Oval 119"/>
              <p:cNvSpPr>
                <a:spLocks noChangeArrowheads="1"/>
              </p:cNvSpPr>
              <p:nvPr/>
            </p:nvSpPr>
            <p:spPr bwMode="auto">
              <a:xfrm>
                <a:off x="4634" y="2041"/>
                <a:ext cx="53" cy="53"/>
              </a:xfrm>
              <a:prstGeom prst="ellipse">
                <a:avLst/>
              </a:prstGeom>
              <a:solidFill>
                <a:srgbClr val="71717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78" name="Oval 120"/>
              <p:cNvSpPr>
                <a:spLocks noChangeArrowheads="1"/>
              </p:cNvSpPr>
              <p:nvPr/>
            </p:nvSpPr>
            <p:spPr bwMode="auto">
              <a:xfrm>
                <a:off x="4647" y="2054"/>
                <a:ext cx="27" cy="27"/>
              </a:xfrm>
              <a:prstGeom prst="ellipse">
                <a:avLst/>
              </a:pr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79" name="Freeform 121"/>
              <p:cNvSpPr>
                <a:spLocks/>
              </p:cNvSpPr>
              <p:nvPr/>
            </p:nvSpPr>
            <p:spPr bwMode="auto">
              <a:xfrm>
                <a:off x="4289" y="2081"/>
                <a:ext cx="265" cy="79"/>
              </a:xfrm>
              <a:custGeom>
                <a:avLst/>
                <a:gdLst>
                  <a:gd name="T0" fmla="*/ 252 w 265"/>
                  <a:gd name="T1" fmla="*/ 0 h 79"/>
                  <a:gd name="T2" fmla="*/ 265 w 265"/>
                  <a:gd name="T3" fmla="*/ 26 h 79"/>
                  <a:gd name="T4" fmla="*/ 13 w 265"/>
                  <a:gd name="T5" fmla="*/ 79 h 79"/>
                  <a:gd name="T6" fmla="*/ 0 w 265"/>
                  <a:gd name="T7" fmla="*/ 53 h 79"/>
                  <a:gd name="T8" fmla="*/ 252 w 265"/>
                  <a:gd name="T9" fmla="*/ 0 h 79"/>
                </a:gdLst>
                <a:ahLst/>
                <a:cxnLst>
                  <a:cxn ang="0">
                    <a:pos x="T0" y="T1"/>
                  </a:cxn>
                  <a:cxn ang="0">
                    <a:pos x="T2" y="T3"/>
                  </a:cxn>
                  <a:cxn ang="0">
                    <a:pos x="T4" y="T5"/>
                  </a:cxn>
                  <a:cxn ang="0">
                    <a:pos x="T6" y="T7"/>
                  </a:cxn>
                  <a:cxn ang="0">
                    <a:pos x="T8" y="T9"/>
                  </a:cxn>
                </a:cxnLst>
                <a:rect l="0" t="0" r="r" b="b"/>
                <a:pathLst>
                  <a:path w="265" h="79">
                    <a:moveTo>
                      <a:pt x="252" y="0"/>
                    </a:moveTo>
                    <a:lnTo>
                      <a:pt x="265" y="26"/>
                    </a:lnTo>
                    <a:lnTo>
                      <a:pt x="13" y="79"/>
                    </a:lnTo>
                    <a:lnTo>
                      <a:pt x="0" y="53"/>
                    </a:lnTo>
                    <a:lnTo>
                      <a:pt x="25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80" name="Freeform 122"/>
              <p:cNvSpPr>
                <a:spLocks/>
              </p:cNvSpPr>
              <p:nvPr/>
            </p:nvSpPr>
            <p:spPr bwMode="auto">
              <a:xfrm>
                <a:off x="4528" y="2081"/>
                <a:ext cx="13" cy="13"/>
              </a:xfrm>
              <a:custGeom>
                <a:avLst/>
                <a:gdLst>
                  <a:gd name="T0" fmla="*/ 0 w 1"/>
                  <a:gd name="T1" fmla="*/ 1 h 1"/>
                  <a:gd name="T2" fmla="*/ 1 w 1"/>
                  <a:gd name="T3" fmla="*/ 1 h 1"/>
                  <a:gd name="T4" fmla="*/ 0 w 1"/>
                  <a:gd name="T5" fmla="*/ 0 h 1"/>
                  <a:gd name="T6" fmla="*/ 0 w 1"/>
                  <a:gd name="T7" fmla="*/ 1 h 1"/>
                </a:gdLst>
                <a:ahLst/>
                <a:cxnLst>
                  <a:cxn ang="0">
                    <a:pos x="T0" y="T1"/>
                  </a:cxn>
                  <a:cxn ang="0">
                    <a:pos x="T2" y="T3"/>
                  </a:cxn>
                  <a:cxn ang="0">
                    <a:pos x="T4" y="T5"/>
                  </a:cxn>
                  <a:cxn ang="0">
                    <a:pos x="T6" y="T7"/>
                  </a:cxn>
                </a:cxnLst>
                <a:rect l="0" t="0" r="r" b="b"/>
                <a:pathLst>
                  <a:path w="1" h="1">
                    <a:moveTo>
                      <a:pt x="0" y="1"/>
                    </a:moveTo>
                    <a:cubicBezTo>
                      <a:pt x="0" y="1"/>
                      <a:pt x="1" y="1"/>
                      <a:pt x="1" y="1"/>
                    </a:cubicBezTo>
                    <a:cubicBezTo>
                      <a:pt x="1" y="0"/>
                      <a:pt x="0" y="0"/>
                      <a:pt x="0" y="0"/>
                    </a:cubicBezTo>
                    <a:lnTo>
                      <a:pt x="0" y="1"/>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81" name="Line 123"/>
              <p:cNvSpPr>
                <a:spLocks noChangeShapeType="1"/>
              </p:cNvSpPr>
              <p:nvPr/>
            </p:nvSpPr>
            <p:spPr bwMode="auto">
              <a:xfrm flipV="1">
                <a:off x="4289" y="2082"/>
                <a:ext cx="252" cy="52"/>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82" name="Arc 124"/>
              <p:cNvSpPr>
                <a:spLocks/>
              </p:cNvSpPr>
              <p:nvPr/>
            </p:nvSpPr>
            <p:spPr bwMode="auto">
              <a:xfrm>
                <a:off x="4528" y="2089"/>
                <a:ext cx="8" cy="8"/>
              </a:xfrm>
              <a:custGeom>
                <a:avLst/>
                <a:gdLst>
                  <a:gd name="G0" fmla="+- 0 0 0"/>
                  <a:gd name="G1" fmla="+- 15783 0 0"/>
                  <a:gd name="G2" fmla="+- 21600 0 0"/>
                  <a:gd name="T0" fmla="*/ 14747 w 21600"/>
                  <a:gd name="T1" fmla="*/ 0 h 25698"/>
                  <a:gd name="T2" fmla="*/ 19190 w 21600"/>
                  <a:gd name="T3" fmla="*/ 25698 h 25698"/>
                  <a:gd name="T4" fmla="*/ 0 w 21600"/>
                  <a:gd name="T5" fmla="*/ 15783 h 25698"/>
                </a:gdLst>
                <a:ahLst/>
                <a:cxnLst>
                  <a:cxn ang="0">
                    <a:pos x="T0" y="T1"/>
                  </a:cxn>
                  <a:cxn ang="0">
                    <a:pos x="T2" y="T3"/>
                  </a:cxn>
                  <a:cxn ang="0">
                    <a:pos x="T4" y="T5"/>
                  </a:cxn>
                </a:cxnLst>
                <a:rect l="0" t="0" r="r" b="b"/>
                <a:pathLst>
                  <a:path w="21600" h="25698" fill="none" extrusionOk="0">
                    <a:moveTo>
                      <a:pt x="14746" y="0"/>
                    </a:moveTo>
                    <a:cubicBezTo>
                      <a:pt x="19118" y="4084"/>
                      <a:pt x="21600" y="9799"/>
                      <a:pt x="21600" y="15783"/>
                    </a:cubicBezTo>
                    <a:cubicBezTo>
                      <a:pt x="21600" y="19233"/>
                      <a:pt x="20773" y="22632"/>
                      <a:pt x="19189" y="25697"/>
                    </a:cubicBezTo>
                  </a:path>
                  <a:path w="21600" h="25698" stroke="0" extrusionOk="0">
                    <a:moveTo>
                      <a:pt x="14746" y="0"/>
                    </a:moveTo>
                    <a:cubicBezTo>
                      <a:pt x="19118" y="4084"/>
                      <a:pt x="21600" y="9799"/>
                      <a:pt x="21600" y="15783"/>
                    </a:cubicBezTo>
                    <a:cubicBezTo>
                      <a:pt x="21600" y="19233"/>
                      <a:pt x="20773" y="22632"/>
                      <a:pt x="19189" y="25697"/>
                    </a:cubicBezTo>
                    <a:lnTo>
                      <a:pt x="0" y="15783"/>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383" name="Line 125"/>
              <p:cNvSpPr>
                <a:spLocks noChangeShapeType="1"/>
              </p:cNvSpPr>
              <p:nvPr/>
            </p:nvSpPr>
            <p:spPr bwMode="auto">
              <a:xfrm flipH="1">
                <a:off x="4302" y="2107"/>
                <a:ext cx="252" cy="52"/>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84" name="Line 126"/>
              <p:cNvSpPr>
                <a:spLocks noChangeShapeType="1"/>
              </p:cNvSpPr>
              <p:nvPr/>
            </p:nvSpPr>
            <p:spPr bwMode="auto">
              <a:xfrm flipH="1" flipV="1">
                <a:off x="4289" y="2134"/>
                <a:ext cx="13" cy="26"/>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85" name="Freeform 127"/>
              <p:cNvSpPr>
                <a:spLocks/>
              </p:cNvSpPr>
              <p:nvPr/>
            </p:nvSpPr>
            <p:spPr bwMode="auto">
              <a:xfrm>
                <a:off x="4700" y="1789"/>
                <a:ext cx="160" cy="199"/>
              </a:xfrm>
              <a:custGeom>
                <a:avLst/>
                <a:gdLst>
                  <a:gd name="T0" fmla="*/ 27 w 160"/>
                  <a:gd name="T1" fmla="*/ 199 h 199"/>
                  <a:gd name="T2" fmla="*/ 0 w 160"/>
                  <a:gd name="T3" fmla="*/ 185 h 199"/>
                  <a:gd name="T4" fmla="*/ 133 w 160"/>
                  <a:gd name="T5" fmla="*/ 0 h 199"/>
                  <a:gd name="T6" fmla="*/ 160 w 160"/>
                  <a:gd name="T7" fmla="*/ 13 h 199"/>
                  <a:gd name="T8" fmla="*/ 27 w 160"/>
                  <a:gd name="T9" fmla="*/ 199 h 199"/>
                </a:gdLst>
                <a:ahLst/>
                <a:cxnLst>
                  <a:cxn ang="0">
                    <a:pos x="T0" y="T1"/>
                  </a:cxn>
                  <a:cxn ang="0">
                    <a:pos x="T2" y="T3"/>
                  </a:cxn>
                  <a:cxn ang="0">
                    <a:pos x="T4" y="T5"/>
                  </a:cxn>
                  <a:cxn ang="0">
                    <a:pos x="T6" y="T7"/>
                  </a:cxn>
                  <a:cxn ang="0">
                    <a:pos x="T8" y="T9"/>
                  </a:cxn>
                </a:cxnLst>
                <a:rect l="0" t="0" r="r" b="b"/>
                <a:pathLst>
                  <a:path w="160" h="199">
                    <a:moveTo>
                      <a:pt x="27" y="199"/>
                    </a:moveTo>
                    <a:lnTo>
                      <a:pt x="0" y="185"/>
                    </a:lnTo>
                    <a:lnTo>
                      <a:pt x="133" y="0"/>
                    </a:lnTo>
                    <a:lnTo>
                      <a:pt x="160" y="13"/>
                    </a:lnTo>
                    <a:lnTo>
                      <a:pt x="27" y="19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86" name="Freeform 128"/>
              <p:cNvSpPr>
                <a:spLocks/>
              </p:cNvSpPr>
              <p:nvPr/>
            </p:nvSpPr>
            <p:spPr bwMode="auto">
              <a:xfrm>
                <a:off x="4700" y="1974"/>
                <a:ext cx="14" cy="1"/>
              </a:xfrm>
              <a:custGeom>
                <a:avLst/>
                <a:gdLst>
                  <a:gd name="T0" fmla="*/ 0 w 1"/>
                  <a:gd name="T1" fmla="*/ 0 w 1"/>
                  <a:gd name="T2" fmla="*/ 1 w 1"/>
                  <a:gd name="T3" fmla="*/ 1 w 1"/>
                  <a:gd name="T4" fmla="*/ 0 w 1"/>
                </a:gdLst>
                <a:ahLst/>
                <a:cxnLst>
                  <a:cxn ang="0">
                    <a:pos x="T0" y="0"/>
                  </a:cxn>
                  <a:cxn ang="0">
                    <a:pos x="T1" y="0"/>
                  </a:cxn>
                  <a:cxn ang="0">
                    <a:pos x="T2" y="0"/>
                  </a:cxn>
                  <a:cxn ang="0">
                    <a:pos x="T3" y="0"/>
                  </a:cxn>
                  <a:cxn ang="0">
                    <a:pos x="T4" y="0"/>
                  </a:cxn>
                </a:cxnLst>
                <a:rect l="0" t="0" r="r" b="b"/>
                <a:pathLst>
                  <a:path w="1">
                    <a:moveTo>
                      <a:pt x="0" y="0"/>
                    </a:moveTo>
                    <a:cubicBezTo>
                      <a:pt x="0" y="0"/>
                      <a:pt x="0" y="0"/>
                      <a:pt x="0" y="0"/>
                    </a:cubicBezTo>
                    <a:cubicBezTo>
                      <a:pt x="1" y="0"/>
                      <a:pt x="1" y="0"/>
                      <a:pt x="1" y="0"/>
                    </a:cubicBezTo>
                    <a:lnTo>
                      <a:pt x="1" y="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87" name="Line 129"/>
              <p:cNvSpPr>
                <a:spLocks noChangeShapeType="1"/>
              </p:cNvSpPr>
              <p:nvPr/>
            </p:nvSpPr>
            <p:spPr bwMode="auto">
              <a:xfrm flipH="1">
                <a:off x="4727" y="1802"/>
                <a:ext cx="133" cy="185"/>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88" name="Arc 130"/>
              <p:cNvSpPr>
                <a:spLocks/>
              </p:cNvSpPr>
              <p:nvPr/>
            </p:nvSpPr>
            <p:spPr bwMode="auto">
              <a:xfrm>
                <a:off x="4706" y="1975"/>
                <a:ext cx="13" cy="8"/>
              </a:xfrm>
              <a:custGeom>
                <a:avLst/>
                <a:gdLst>
                  <a:gd name="G0" fmla="+- 21600 0 0"/>
                  <a:gd name="G1" fmla="+- 16 0 0"/>
                  <a:gd name="G2" fmla="+- 21600 0 0"/>
                  <a:gd name="T0" fmla="*/ 36890 w 36890"/>
                  <a:gd name="T1" fmla="*/ 15273 h 21616"/>
                  <a:gd name="T2" fmla="*/ 0 w 36890"/>
                  <a:gd name="T3" fmla="*/ 0 h 21616"/>
                  <a:gd name="T4" fmla="*/ 21600 w 36890"/>
                  <a:gd name="T5" fmla="*/ 16 h 21616"/>
                </a:gdLst>
                <a:ahLst/>
                <a:cxnLst>
                  <a:cxn ang="0">
                    <a:pos x="T0" y="T1"/>
                  </a:cxn>
                  <a:cxn ang="0">
                    <a:pos x="T2" y="T3"/>
                  </a:cxn>
                  <a:cxn ang="0">
                    <a:pos x="T4" y="T5"/>
                  </a:cxn>
                </a:cxnLst>
                <a:rect l="0" t="0" r="r" b="b"/>
                <a:pathLst>
                  <a:path w="36890" h="21616" fill="none" extrusionOk="0">
                    <a:moveTo>
                      <a:pt x="36889" y="15272"/>
                    </a:moveTo>
                    <a:cubicBezTo>
                      <a:pt x="32837" y="19333"/>
                      <a:pt x="27336" y="21616"/>
                      <a:pt x="21600" y="21616"/>
                    </a:cubicBezTo>
                    <a:cubicBezTo>
                      <a:pt x="9670" y="21616"/>
                      <a:pt x="0" y="11945"/>
                      <a:pt x="0" y="16"/>
                    </a:cubicBezTo>
                    <a:cubicBezTo>
                      <a:pt x="0" y="10"/>
                      <a:pt x="0" y="5"/>
                      <a:pt x="0" y="0"/>
                    </a:cubicBezTo>
                  </a:path>
                  <a:path w="36890" h="21616" stroke="0" extrusionOk="0">
                    <a:moveTo>
                      <a:pt x="36889" y="15272"/>
                    </a:moveTo>
                    <a:cubicBezTo>
                      <a:pt x="32837" y="19333"/>
                      <a:pt x="27336" y="21616"/>
                      <a:pt x="21600" y="21616"/>
                    </a:cubicBezTo>
                    <a:cubicBezTo>
                      <a:pt x="9670" y="21616"/>
                      <a:pt x="0" y="11945"/>
                      <a:pt x="0" y="16"/>
                    </a:cubicBezTo>
                    <a:cubicBezTo>
                      <a:pt x="0" y="10"/>
                      <a:pt x="0" y="5"/>
                      <a:pt x="0" y="0"/>
                    </a:cubicBezTo>
                    <a:lnTo>
                      <a:pt x="21600" y="16"/>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389" name="Line 131"/>
              <p:cNvSpPr>
                <a:spLocks noChangeShapeType="1"/>
              </p:cNvSpPr>
              <p:nvPr/>
            </p:nvSpPr>
            <p:spPr bwMode="auto">
              <a:xfrm flipV="1">
                <a:off x="4700" y="1789"/>
                <a:ext cx="133" cy="185"/>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90" name="Line 132"/>
              <p:cNvSpPr>
                <a:spLocks noChangeShapeType="1"/>
              </p:cNvSpPr>
              <p:nvPr/>
            </p:nvSpPr>
            <p:spPr bwMode="auto">
              <a:xfrm>
                <a:off x="4834" y="1789"/>
                <a:ext cx="26" cy="1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91" name="Oval 133"/>
              <p:cNvSpPr>
                <a:spLocks noChangeArrowheads="1"/>
              </p:cNvSpPr>
              <p:nvPr/>
            </p:nvSpPr>
            <p:spPr bwMode="auto">
              <a:xfrm>
                <a:off x="2455" y="2677"/>
                <a:ext cx="186" cy="186"/>
              </a:xfrm>
              <a:prstGeom prst="ellipse">
                <a:avLst/>
              </a:prstGeom>
              <a:solidFill>
                <a:srgbClr val="0779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92" name="Oval 134"/>
              <p:cNvSpPr>
                <a:spLocks noChangeArrowheads="1"/>
              </p:cNvSpPr>
              <p:nvPr/>
            </p:nvSpPr>
            <p:spPr bwMode="auto">
              <a:xfrm>
                <a:off x="2469" y="2691"/>
                <a:ext cx="159" cy="159"/>
              </a:xfrm>
              <a:prstGeom prst="ellipse">
                <a:avLst/>
              </a:prstGeom>
              <a:solidFill>
                <a:srgbClr val="0B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93" name="Oval 135"/>
              <p:cNvSpPr>
                <a:spLocks noChangeArrowheads="1"/>
              </p:cNvSpPr>
              <p:nvPr/>
            </p:nvSpPr>
            <p:spPr bwMode="auto">
              <a:xfrm>
                <a:off x="2482" y="2704"/>
                <a:ext cx="133" cy="133"/>
              </a:xfrm>
              <a:prstGeom prst="ellipse">
                <a:avLst/>
              </a:prstGeom>
              <a:solidFill>
                <a:srgbClr val="0CCD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94" name="Oval 136"/>
              <p:cNvSpPr>
                <a:spLocks noChangeArrowheads="1"/>
              </p:cNvSpPr>
              <p:nvPr/>
            </p:nvSpPr>
            <p:spPr bwMode="auto">
              <a:xfrm>
                <a:off x="2495" y="2717"/>
                <a:ext cx="106" cy="106"/>
              </a:xfrm>
              <a:prstGeom prst="ellipse">
                <a:avLst/>
              </a:prstGeom>
              <a:solidFill>
                <a:srgbClr val="0DDBE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95" name="Oval 137"/>
              <p:cNvSpPr>
                <a:spLocks noChangeArrowheads="1"/>
              </p:cNvSpPr>
              <p:nvPr/>
            </p:nvSpPr>
            <p:spPr bwMode="auto">
              <a:xfrm>
                <a:off x="2508" y="2730"/>
                <a:ext cx="80" cy="80"/>
              </a:xfrm>
              <a:prstGeom prst="ellipse">
                <a:avLst/>
              </a:prstGeom>
              <a:solidFill>
                <a:srgbClr val="0EE5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96" name="Oval 138"/>
              <p:cNvSpPr>
                <a:spLocks noChangeArrowheads="1"/>
              </p:cNvSpPr>
              <p:nvPr/>
            </p:nvSpPr>
            <p:spPr bwMode="auto">
              <a:xfrm>
                <a:off x="2522" y="2744"/>
                <a:ext cx="53" cy="53"/>
              </a:xfrm>
              <a:prstGeom prst="ellipse">
                <a:avLst/>
              </a:prstGeom>
              <a:solidFill>
                <a:srgbClr val="0EECF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97" name="Oval 139"/>
              <p:cNvSpPr>
                <a:spLocks noChangeArrowheads="1"/>
              </p:cNvSpPr>
              <p:nvPr/>
            </p:nvSpPr>
            <p:spPr bwMode="auto">
              <a:xfrm>
                <a:off x="2535" y="2757"/>
                <a:ext cx="27" cy="27"/>
              </a:xfrm>
              <a:prstGeom prst="ellipse">
                <a:avLst/>
              </a:prstGeom>
              <a:solidFill>
                <a:srgbClr val="0EF0F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98" name="Freeform 140"/>
              <p:cNvSpPr>
                <a:spLocks/>
              </p:cNvSpPr>
              <p:nvPr/>
            </p:nvSpPr>
            <p:spPr bwMode="auto">
              <a:xfrm>
                <a:off x="2548" y="2797"/>
                <a:ext cx="40" cy="66"/>
              </a:xfrm>
              <a:custGeom>
                <a:avLst/>
                <a:gdLst>
                  <a:gd name="T0" fmla="*/ 0 w 40"/>
                  <a:gd name="T1" fmla="*/ 13 h 66"/>
                  <a:gd name="T2" fmla="*/ 14 w 40"/>
                  <a:gd name="T3" fmla="*/ 0 h 66"/>
                  <a:gd name="T4" fmla="*/ 40 w 40"/>
                  <a:gd name="T5" fmla="*/ 53 h 66"/>
                  <a:gd name="T6" fmla="*/ 0 w 40"/>
                  <a:gd name="T7" fmla="*/ 66 h 66"/>
                  <a:gd name="T8" fmla="*/ 0 w 40"/>
                  <a:gd name="T9" fmla="*/ 13 h 66"/>
                </a:gdLst>
                <a:ahLst/>
                <a:cxnLst>
                  <a:cxn ang="0">
                    <a:pos x="T0" y="T1"/>
                  </a:cxn>
                  <a:cxn ang="0">
                    <a:pos x="T2" y="T3"/>
                  </a:cxn>
                  <a:cxn ang="0">
                    <a:pos x="T4" y="T5"/>
                  </a:cxn>
                  <a:cxn ang="0">
                    <a:pos x="T6" y="T7"/>
                  </a:cxn>
                  <a:cxn ang="0">
                    <a:pos x="T8" y="T9"/>
                  </a:cxn>
                </a:cxnLst>
                <a:rect l="0" t="0" r="r" b="b"/>
                <a:pathLst>
                  <a:path w="40" h="66">
                    <a:moveTo>
                      <a:pt x="0" y="13"/>
                    </a:moveTo>
                    <a:lnTo>
                      <a:pt x="14" y="0"/>
                    </a:lnTo>
                    <a:lnTo>
                      <a:pt x="40" y="53"/>
                    </a:lnTo>
                    <a:lnTo>
                      <a:pt x="0" y="66"/>
                    </a:lnTo>
                    <a:lnTo>
                      <a:pt x="0" y="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99" name="Freeform 141"/>
              <p:cNvSpPr>
                <a:spLocks/>
              </p:cNvSpPr>
              <p:nvPr/>
            </p:nvSpPr>
            <p:spPr bwMode="auto">
              <a:xfrm>
                <a:off x="2548" y="2797"/>
                <a:ext cx="14" cy="13"/>
              </a:xfrm>
              <a:custGeom>
                <a:avLst/>
                <a:gdLst>
                  <a:gd name="T0" fmla="*/ 0 w 1"/>
                  <a:gd name="T1" fmla="*/ 0 h 1"/>
                  <a:gd name="T2" fmla="*/ 0 w 1"/>
                  <a:gd name="T3" fmla="*/ 0 h 1"/>
                  <a:gd name="T4" fmla="*/ 1 w 1"/>
                  <a:gd name="T5" fmla="*/ 1 h 1"/>
                  <a:gd name="T6" fmla="*/ 0 w 1"/>
                  <a:gd name="T7" fmla="*/ 0 h 1"/>
                </a:gdLst>
                <a:ahLst/>
                <a:cxnLst>
                  <a:cxn ang="0">
                    <a:pos x="T0" y="T1"/>
                  </a:cxn>
                  <a:cxn ang="0">
                    <a:pos x="T2" y="T3"/>
                  </a:cxn>
                  <a:cxn ang="0">
                    <a:pos x="T4" y="T5"/>
                  </a:cxn>
                  <a:cxn ang="0">
                    <a:pos x="T6" y="T7"/>
                  </a:cxn>
                </a:cxnLst>
                <a:rect l="0" t="0" r="r" b="b"/>
                <a:pathLst>
                  <a:path w="1" h="1">
                    <a:moveTo>
                      <a:pt x="0" y="0"/>
                    </a:moveTo>
                    <a:cubicBezTo>
                      <a:pt x="0" y="0"/>
                      <a:pt x="0" y="0"/>
                      <a:pt x="0" y="0"/>
                    </a:cubicBezTo>
                    <a:lnTo>
                      <a:pt x="1" y="1"/>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00" name="Line 142"/>
              <p:cNvSpPr>
                <a:spLocks noChangeShapeType="1"/>
              </p:cNvSpPr>
              <p:nvPr/>
            </p:nvSpPr>
            <p:spPr bwMode="auto">
              <a:xfrm flipV="1">
                <a:off x="2548" y="2810"/>
                <a:ext cx="1" cy="5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401" name="Arc 143"/>
              <p:cNvSpPr>
                <a:spLocks/>
              </p:cNvSpPr>
              <p:nvPr/>
            </p:nvSpPr>
            <p:spPr bwMode="auto">
              <a:xfrm>
                <a:off x="2554" y="2803"/>
                <a:ext cx="8" cy="7"/>
              </a:xfrm>
              <a:custGeom>
                <a:avLst/>
                <a:gdLst>
                  <a:gd name="G0" fmla="+- 21600 0 0"/>
                  <a:gd name="G1" fmla="+- 21600 0 0"/>
                  <a:gd name="G2" fmla="+- 21600 0 0"/>
                  <a:gd name="T0" fmla="*/ 0 w 21600"/>
                  <a:gd name="T1" fmla="*/ 21600 h 21600"/>
                  <a:gd name="T2" fmla="*/ 21600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600"/>
                    </a:moveTo>
                    <a:cubicBezTo>
                      <a:pt x="0" y="9670"/>
                      <a:pt x="9670" y="0"/>
                      <a:pt x="21599" y="0"/>
                    </a:cubicBezTo>
                  </a:path>
                  <a:path w="21600" h="21600" stroke="0" extrusionOk="0">
                    <a:moveTo>
                      <a:pt x="0" y="21600"/>
                    </a:moveTo>
                    <a:cubicBezTo>
                      <a:pt x="0" y="9670"/>
                      <a:pt x="9670" y="0"/>
                      <a:pt x="21599" y="0"/>
                    </a:cubicBezTo>
                    <a:lnTo>
                      <a:pt x="21600" y="21600"/>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402" name="Line 144"/>
              <p:cNvSpPr>
                <a:spLocks noChangeShapeType="1"/>
              </p:cNvSpPr>
              <p:nvPr/>
            </p:nvSpPr>
            <p:spPr bwMode="auto">
              <a:xfrm>
                <a:off x="2562" y="2797"/>
                <a:ext cx="26" cy="51"/>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403" name="Line 145"/>
              <p:cNvSpPr>
                <a:spLocks noChangeShapeType="1"/>
              </p:cNvSpPr>
              <p:nvPr/>
            </p:nvSpPr>
            <p:spPr bwMode="auto">
              <a:xfrm flipH="1">
                <a:off x="2548" y="2850"/>
                <a:ext cx="40" cy="1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404" name="Oval 146"/>
              <p:cNvSpPr>
                <a:spLocks noChangeArrowheads="1"/>
              </p:cNvSpPr>
              <p:nvPr/>
            </p:nvSpPr>
            <p:spPr bwMode="auto">
              <a:xfrm>
                <a:off x="5192" y="2478"/>
                <a:ext cx="239" cy="239"/>
              </a:xfrm>
              <a:prstGeom prst="ellipse">
                <a:avLst/>
              </a:prstGeom>
              <a:solidFill>
                <a:srgbClr val="80141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05" name="Oval 147"/>
              <p:cNvSpPr>
                <a:spLocks noChangeArrowheads="1"/>
              </p:cNvSpPr>
              <p:nvPr/>
            </p:nvSpPr>
            <p:spPr bwMode="auto">
              <a:xfrm>
                <a:off x="5205" y="2492"/>
                <a:ext cx="213" cy="212"/>
              </a:xfrm>
              <a:prstGeom prst="ellipse">
                <a:avLst/>
              </a:prstGeom>
              <a:solidFill>
                <a:srgbClr val="BA1E1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06" name="Oval 148"/>
              <p:cNvSpPr>
                <a:spLocks noChangeArrowheads="1"/>
              </p:cNvSpPr>
              <p:nvPr/>
            </p:nvSpPr>
            <p:spPr bwMode="auto">
              <a:xfrm>
                <a:off x="5218" y="2505"/>
                <a:ext cx="186" cy="186"/>
              </a:xfrm>
              <a:prstGeom prst="ellipse">
                <a:avLst/>
              </a:prstGeom>
              <a:solidFill>
                <a:srgbClr val="D0212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07" name="Oval 149"/>
              <p:cNvSpPr>
                <a:spLocks noChangeArrowheads="1"/>
              </p:cNvSpPr>
              <p:nvPr/>
            </p:nvSpPr>
            <p:spPr bwMode="auto">
              <a:xfrm>
                <a:off x="5232" y="2518"/>
                <a:ext cx="159" cy="159"/>
              </a:xfrm>
              <a:prstGeom prst="ellipse">
                <a:avLst/>
              </a:prstGeom>
              <a:solidFill>
                <a:srgbClr val="DF23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08" name="Oval 150"/>
              <p:cNvSpPr>
                <a:spLocks noChangeArrowheads="1"/>
              </p:cNvSpPr>
              <p:nvPr/>
            </p:nvSpPr>
            <p:spPr bwMode="auto">
              <a:xfrm>
                <a:off x="5245" y="2532"/>
                <a:ext cx="133" cy="132"/>
              </a:xfrm>
              <a:prstGeom prst="ellipse">
                <a:avLst/>
              </a:prstGeom>
              <a:solidFill>
                <a:srgbClr val="EA252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09" name="Oval 151"/>
              <p:cNvSpPr>
                <a:spLocks noChangeArrowheads="1"/>
              </p:cNvSpPr>
              <p:nvPr/>
            </p:nvSpPr>
            <p:spPr bwMode="auto">
              <a:xfrm>
                <a:off x="5258" y="2545"/>
                <a:ext cx="107" cy="106"/>
              </a:xfrm>
              <a:prstGeom prst="ellipse">
                <a:avLst/>
              </a:prstGeom>
              <a:solidFill>
                <a:srgbClr val="F227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10" name="Oval 152"/>
              <p:cNvSpPr>
                <a:spLocks noChangeArrowheads="1"/>
              </p:cNvSpPr>
              <p:nvPr/>
            </p:nvSpPr>
            <p:spPr bwMode="auto">
              <a:xfrm>
                <a:off x="5272" y="2558"/>
                <a:ext cx="79" cy="80"/>
              </a:xfrm>
              <a:prstGeom prst="ellipse">
                <a:avLst/>
              </a:prstGeom>
              <a:solidFill>
                <a:srgbClr val="F827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11" name="Oval 153"/>
              <p:cNvSpPr>
                <a:spLocks noChangeArrowheads="1"/>
              </p:cNvSpPr>
              <p:nvPr/>
            </p:nvSpPr>
            <p:spPr bwMode="auto">
              <a:xfrm>
                <a:off x="5285" y="2571"/>
                <a:ext cx="53" cy="53"/>
              </a:xfrm>
              <a:prstGeom prst="ellipse">
                <a:avLst/>
              </a:prstGeom>
              <a:solidFill>
                <a:srgbClr val="FC282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12" name="Oval 154"/>
              <p:cNvSpPr>
                <a:spLocks noChangeArrowheads="1"/>
              </p:cNvSpPr>
              <p:nvPr/>
            </p:nvSpPr>
            <p:spPr bwMode="auto">
              <a:xfrm>
                <a:off x="5298" y="2585"/>
                <a:ext cx="27" cy="26"/>
              </a:xfrm>
              <a:prstGeom prst="ellipse">
                <a:avLst/>
              </a:prstGeom>
              <a:solidFill>
                <a:srgbClr val="FF292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13" name="Oval 155"/>
              <p:cNvSpPr>
                <a:spLocks noChangeArrowheads="1"/>
              </p:cNvSpPr>
              <p:nvPr/>
            </p:nvSpPr>
            <p:spPr bwMode="auto">
              <a:xfrm>
                <a:off x="3212" y="2001"/>
                <a:ext cx="266" cy="265"/>
              </a:xfrm>
              <a:prstGeom prst="ellipse">
                <a:avLst/>
              </a:prstGeom>
              <a:solidFill>
                <a:srgbClr val="39393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14" name="Oval 156"/>
              <p:cNvSpPr>
                <a:spLocks noChangeArrowheads="1"/>
              </p:cNvSpPr>
              <p:nvPr/>
            </p:nvSpPr>
            <p:spPr bwMode="auto">
              <a:xfrm>
                <a:off x="3226" y="2014"/>
                <a:ext cx="239" cy="239"/>
              </a:xfrm>
              <a:prstGeom prst="ellipse">
                <a:avLst/>
              </a:prstGeom>
              <a:solidFill>
                <a:srgbClr val="52525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15" name="Oval 157"/>
              <p:cNvSpPr>
                <a:spLocks noChangeArrowheads="1"/>
              </p:cNvSpPr>
              <p:nvPr/>
            </p:nvSpPr>
            <p:spPr bwMode="auto">
              <a:xfrm>
                <a:off x="3239" y="2028"/>
                <a:ext cx="213" cy="212"/>
              </a:xfrm>
              <a:prstGeom prst="ellipse">
                <a:avLst/>
              </a:prstGeom>
              <a:solidFill>
                <a:srgbClr val="5B5B5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16" name="Oval 158"/>
              <p:cNvSpPr>
                <a:spLocks noChangeArrowheads="1"/>
              </p:cNvSpPr>
              <p:nvPr/>
            </p:nvSpPr>
            <p:spPr bwMode="auto">
              <a:xfrm>
                <a:off x="3252" y="2041"/>
                <a:ext cx="186" cy="185"/>
              </a:xfrm>
              <a:prstGeom prst="ellipse">
                <a:avLst/>
              </a:prstGeom>
              <a:solidFill>
                <a:srgbClr val="62626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17" name="Oval 159"/>
              <p:cNvSpPr>
                <a:spLocks noChangeArrowheads="1"/>
              </p:cNvSpPr>
              <p:nvPr/>
            </p:nvSpPr>
            <p:spPr bwMode="auto">
              <a:xfrm>
                <a:off x="3266" y="2054"/>
                <a:ext cx="159" cy="159"/>
              </a:xfrm>
              <a:prstGeom prst="ellipse">
                <a:avLst/>
              </a:prstGeom>
              <a:solidFill>
                <a:srgbClr val="6767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18" name="Oval 160"/>
              <p:cNvSpPr>
                <a:spLocks noChangeArrowheads="1"/>
              </p:cNvSpPr>
              <p:nvPr/>
            </p:nvSpPr>
            <p:spPr bwMode="auto">
              <a:xfrm>
                <a:off x="3279" y="2067"/>
                <a:ext cx="133" cy="133"/>
              </a:xfrm>
              <a:prstGeom prst="ellipse">
                <a:avLst/>
              </a:prstGeom>
              <a:solidFill>
                <a:srgbClr val="6B6B6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19" name="Oval 161"/>
              <p:cNvSpPr>
                <a:spLocks noChangeArrowheads="1"/>
              </p:cNvSpPr>
              <p:nvPr/>
            </p:nvSpPr>
            <p:spPr bwMode="auto">
              <a:xfrm>
                <a:off x="3292" y="2081"/>
                <a:ext cx="106" cy="106"/>
              </a:xfrm>
              <a:prstGeom prst="ellipse">
                <a:avLst/>
              </a:prstGeom>
              <a:solidFill>
                <a:srgbClr val="6E6E6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20" name="Oval 162"/>
              <p:cNvSpPr>
                <a:spLocks noChangeArrowheads="1"/>
              </p:cNvSpPr>
              <p:nvPr/>
            </p:nvSpPr>
            <p:spPr bwMode="auto">
              <a:xfrm>
                <a:off x="3305" y="2094"/>
                <a:ext cx="80" cy="79"/>
              </a:xfrm>
              <a:prstGeom prst="ellipse">
                <a:avLst/>
              </a:prstGeom>
              <a:solidFill>
                <a:srgbClr val="7070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21" name="Oval 163"/>
              <p:cNvSpPr>
                <a:spLocks noChangeArrowheads="1"/>
              </p:cNvSpPr>
              <p:nvPr/>
            </p:nvSpPr>
            <p:spPr bwMode="auto">
              <a:xfrm>
                <a:off x="3319" y="2107"/>
                <a:ext cx="53" cy="53"/>
              </a:xfrm>
              <a:prstGeom prst="ellipse">
                <a:avLst/>
              </a:prstGeom>
              <a:solidFill>
                <a:srgbClr val="71717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22" name="Oval 164"/>
              <p:cNvSpPr>
                <a:spLocks noChangeArrowheads="1"/>
              </p:cNvSpPr>
              <p:nvPr/>
            </p:nvSpPr>
            <p:spPr bwMode="auto">
              <a:xfrm>
                <a:off x="3332" y="2120"/>
                <a:ext cx="27" cy="27"/>
              </a:xfrm>
              <a:prstGeom prst="ellipse">
                <a:avLst/>
              </a:pr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23" name="Freeform 165"/>
              <p:cNvSpPr>
                <a:spLocks/>
              </p:cNvSpPr>
              <p:nvPr/>
            </p:nvSpPr>
            <p:spPr bwMode="auto">
              <a:xfrm>
                <a:off x="3292" y="2200"/>
                <a:ext cx="53" cy="133"/>
              </a:xfrm>
              <a:custGeom>
                <a:avLst/>
                <a:gdLst>
                  <a:gd name="T0" fmla="*/ 27 w 53"/>
                  <a:gd name="T1" fmla="*/ 0 h 133"/>
                  <a:gd name="T2" fmla="*/ 53 w 53"/>
                  <a:gd name="T3" fmla="*/ 0 h 133"/>
                  <a:gd name="T4" fmla="*/ 27 w 53"/>
                  <a:gd name="T5" fmla="*/ 133 h 133"/>
                  <a:gd name="T6" fmla="*/ 0 w 53"/>
                  <a:gd name="T7" fmla="*/ 119 h 133"/>
                  <a:gd name="T8" fmla="*/ 27 w 53"/>
                  <a:gd name="T9" fmla="*/ 0 h 133"/>
                </a:gdLst>
                <a:ahLst/>
                <a:cxnLst>
                  <a:cxn ang="0">
                    <a:pos x="T0" y="T1"/>
                  </a:cxn>
                  <a:cxn ang="0">
                    <a:pos x="T2" y="T3"/>
                  </a:cxn>
                  <a:cxn ang="0">
                    <a:pos x="T4" y="T5"/>
                  </a:cxn>
                  <a:cxn ang="0">
                    <a:pos x="T6" y="T7"/>
                  </a:cxn>
                  <a:cxn ang="0">
                    <a:pos x="T8" y="T9"/>
                  </a:cxn>
                </a:cxnLst>
                <a:rect l="0" t="0" r="r" b="b"/>
                <a:pathLst>
                  <a:path w="53" h="133">
                    <a:moveTo>
                      <a:pt x="27" y="0"/>
                    </a:moveTo>
                    <a:lnTo>
                      <a:pt x="53" y="0"/>
                    </a:lnTo>
                    <a:lnTo>
                      <a:pt x="27" y="133"/>
                    </a:lnTo>
                    <a:lnTo>
                      <a:pt x="0" y="119"/>
                    </a:lnTo>
                    <a:lnTo>
                      <a:pt x="27" y="0"/>
                    </a:lnTo>
                    <a:close/>
                  </a:path>
                </a:pathLst>
              </a:cu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24" name="Freeform 166"/>
              <p:cNvSpPr>
                <a:spLocks/>
              </p:cNvSpPr>
              <p:nvPr/>
            </p:nvSpPr>
            <p:spPr bwMode="auto">
              <a:xfrm>
                <a:off x="3319" y="2187"/>
                <a:ext cx="26" cy="13"/>
              </a:xfrm>
              <a:custGeom>
                <a:avLst/>
                <a:gdLst>
                  <a:gd name="T0" fmla="*/ 2 w 2"/>
                  <a:gd name="T1" fmla="*/ 1 h 1"/>
                  <a:gd name="T2" fmla="*/ 1 w 2"/>
                  <a:gd name="T3" fmla="*/ 0 h 1"/>
                  <a:gd name="T4" fmla="*/ 0 w 2"/>
                  <a:gd name="T5" fmla="*/ 1 h 1"/>
                  <a:gd name="T6" fmla="*/ 1 w 2"/>
                  <a:gd name="T7" fmla="*/ 1 h 1"/>
                  <a:gd name="T8" fmla="*/ 2 w 2"/>
                  <a:gd name="T9" fmla="*/ 1 h 1"/>
                </a:gdLst>
                <a:ahLst/>
                <a:cxnLst>
                  <a:cxn ang="0">
                    <a:pos x="T0" y="T1"/>
                  </a:cxn>
                  <a:cxn ang="0">
                    <a:pos x="T2" y="T3"/>
                  </a:cxn>
                  <a:cxn ang="0">
                    <a:pos x="T4" y="T5"/>
                  </a:cxn>
                  <a:cxn ang="0">
                    <a:pos x="T6" y="T7"/>
                  </a:cxn>
                  <a:cxn ang="0">
                    <a:pos x="T8" y="T9"/>
                  </a:cxn>
                </a:cxnLst>
                <a:rect l="0" t="0" r="r" b="b"/>
                <a:pathLst>
                  <a:path w="2" h="1">
                    <a:moveTo>
                      <a:pt x="2" y="1"/>
                    </a:moveTo>
                    <a:cubicBezTo>
                      <a:pt x="2" y="0"/>
                      <a:pt x="1" y="0"/>
                      <a:pt x="1" y="0"/>
                    </a:cubicBezTo>
                    <a:cubicBezTo>
                      <a:pt x="0" y="0"/>
                      <a:pt x="0" y="0"/>
                      <a:pt x="0" y="1"/>
                    </a:cubicBezTo>
                    <a:lnTo>
                      <a:pt x="1" y="1"/>
                    </a:lnTo>
                    <a:lnTo>
                      <a:pt x="2" y="1"/>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25" name="Line 167"/>
              <p:cNvSpPr>
                <a:spLocks noChangeShapeType="1"/>
              </p:cNvSpPr>
              <p:nvPr/>
            </p:nvSpPr>
            <p:spPr bwMode="auto">
              <a:xfrm flipV="1">
                <a:off x="3292" y="2200"/>
                <a:ext cx="26" cy="11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426" name="Arc 168"/>
              <p:cNvSpPr>
                <a:spLocks/>
              </p:cNvSpPr>
              <p:nvPr/>
            </p:nvSpPr>
            <p:spPr bwMode="auto">
              <a:xfrm>
                <a:off x="3325" y="2193"/>
                <a:ext cx="14" cy="7"/>
              </a:xfrm>
              <a:custGeom>
                <a:avLst/>
                <a:gdLst>
                  <a:gd name="G0" fmla="+- 21600 0 0"/>
                  <a:gd name="G1" fmla="+- 21600 0 0"/>
                  <a:gd name="G2" fmla="+- 21600 0 0"/>
                  <a:gd name="T0" fmla="*/ 0 w 43200"/>
                  <a:gd name="T1" fmla="*/ 21600 h 21600"/>
                  <a:gd name="T2" fmla="*/ 43200 w 43200"/>
                  <a:gd name="T3" fmla="*/ 21600 h 21600"/>
                  <a:gd name="T4" fmla="*/ 21600 w 43200"/>
                  <a:gd name="T5" fmla="*/ 21600 h 21600"/>
                </a:gdLst>
                <a:ahLst/>
                <a:cxnLst>
                  <a:cxn ang="0">
                    <a:pos x="T0" y="T1"/>
                  </a:cxn>
                  <a:cxn ang="0">
                    <a:pos x="T2" y="T3"/>
                  </a:cxn>
                  <a:cxn ang="0">
                    <a:pos x="T4" y="T5"/>
                  </a:cxn>
                </a:cxnLst>
                <a:rect l="0" t="0" r="r" b="b"/>
                <a:pathLst>
                  <a:path w="43200" h="21600" fill="none" extrusionOk="0">
                    <a:moveTo>
                      <a:pt x="0" y="21600"/>
                    </a:moveTo>
                    <a:cubicBezTo>
                      <a:pt x="0" y="9670"/>
                      <a:pt x="9670" y="0"/>
                      <a:pt x="21600" y="0"/>
                    </a:cubicBezTo>
                    <a:cubicBezTo>
                      <a:pt x="33529" y="0"/>
                      <a:pt x="43200" y="9670"/>
                      <a:pt x="43200" y="21599"/>
                    </a:cubicBezTo>
                  </a:path>
                  <a:path w="43200" h="21600" stroke="0" extrusionOk="0">
                    <a:moveTo>
                      <a:pt x="0" y="21600"/>
                    </a:moveTo>
                    <a:cubicBezTo>
                      <a:pt x="0" y="9670"/>
                      <a:pt x="9670" y="0"/>
                      <a:pt x="21600" y="0"/>
                    </a:cubicBezTo>
                    <a:cubicBezTo>
                      <a:pt x="33529" y="0"/>
                      <a:pt x="43200" y="9670"/>
                      <a:pt x="43200" y="21599"/>
                    </a:cubicBezTo>
                    <a:lnTo>
                      <a:pt x="21600" y="21600"/>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427" name="Line 169"/>
              <p:cNvSpPr>
                <a:spLocks noChangeShapeType="1"/>
              </p:cNvSpPr>
              <p:nvPr/>
            </p:nvSpPr>
            <p:spPr bwMode="auto">
              <a:xfrm flipH="1">
                <a:off x="3319" y="2201"/>
                <a:ext cx="26" cy="12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428" name="Line 170"/>
              <p:cNvSpPr>
                <a:spLocks noChangeShapeType="1"/>
              </p:cNvSpPr>
              <p:nvPr/>
            </p:nvSpPr>
            <p:spPr bwMode="auto">
              <a:xfrm flipH="1" flipV="1">
                <a:off x="3292" y="2320"/>
                <a:ext cx="27" cy="1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429" name="Oval 171"/>
              <p:cNvSpPr>
                <a:spLocks noChangeArrowheads="1"/>
              </p:cNvSpPr>
              <p:nvPr/>
            </p:nvSpPr>
            <p:spPr bwMode="auto">
              <a:xfrm>
                <a:off x="5152" y="1523"/>
                <a:ext cx="186" cy="186"/>
              </a:xfrm>
              <a:prstGeom prst="ellipse">
                <a:avLst/>
              </a:prstGeom>
              <a:solidFill>
                <a:srgbClr val="0779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30" name="Oval 172"/>
              <p:cNvSpPr>
                <a:spLocks noChangeArrowheads="1"/>
              </p:cNvSpPr>
              <p:nvPr/>
            </p:nvSpPr>
            <p:spPr bwMode="auto">
              <a:xfrm>
                <a:off x="5165" y="1537"/>
                <a:ext cx="160" cy="159"/>
              </a:xfrm>
              <a:prstGeom prst="ellipse">
                <a:avLst/>
              </a:prstGeom>
              <a:solidFill>
                <a:srgbClr val="0B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31" name="Oval 173"/>
              <p:cNvSpPr>
                <a:spLocks noChangeArrowheads="1"/>
              </p:cNvSpPr>
              <p:nvPr/>
            </p:nvSpPr>
            <p:spPr bwMode="auto">
              <a:xfrm>
                <a:off x="5179" y="1550"/>
                <a:ext cx="132" cy="133"/>
              </a:xfrm>
              <a:prstGeom prst="ellipse">
                <a:avLst/>
              </a:prstGeom>
              <a:solidFill>
                <a:srgbClr val="0CCD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32" name="Oval 174"/>
              <p:cNvSpPr>
                <a:spLocks noChangeArrowheads="1"/>
              </p:cNvSpPr>
              <p:nvPr/>
            </p:nvSpPr>
            <p:spPr bwMode="auto">
              <a:xfrm>
                <a:off x="5192" y="1563"/>
                <a:ext cx="106" cy="106"/>
              </a:xfrm>
              <a:prstGeom prst="ellipse">
                <a:avLst/>
              </a:prstGeom>
              <a:solidFill>
                <a:srgbClr val="0DDBE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33" name="Oval 175"/>
              <p:cNvSpPr>
                <a:spLocks noChangeArrowheads="1"/>
              </p:cNvSpPr>
              <p:nvPr/>
            </p:nvSpPr>
            <p:spPr bwMode="auto">
              <a:xfrm>
                <a:off x="5205" y="1577"/>
                <a:ext cx="80" cy="79"/>
              </a:xfrm>
              <a:prstGeom prst="ellipse">
                <a:avLst/>
              </a:prstGeom>
              <a:solidFill>
                <a:srgbClr val="0EE5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34" name="Oval 176"/>
              <p:cNvSpPr>
                <a:spLocks noChangeArrowheads="1"/>
              </p:cNvSpPr>
              <p:nvPr/>
            </p:nvSpPr>
            <p:spPr bwMode="auto">
              <a:xfrm>
                <a:off x="5218" y="1590"/>
                <a:ext cx="54" cy="53"/>
              </a:xfrm>
              <a:prstGeom prst="ellipse">
                <a:avLst/>
              </a:prstGeom>
              <a:solidFill>
                <a:srgbClr val="0EECF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35" name="Oval 177"/>
              <p:cNvSpPr>
                <a:spLocks noChangeArrowheads="1"/>
              </p:cNvSpPr>
              <p:nvPr/>
            </p:nvSpPr>
            <p:spPr bwMode="auto">
              <a:xfrm>
                <a:off x="5232" y="1603"/>
                <a:ext cx="26" cy="27"/>
              </a:xfrm>
              <a:prstGeom prst="ellipse">
                <a:avLst/>
              </a:prstGeom>
              <a:solidFill>
                <a:srgbClr val="0EF0F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36" name="Freeform 178"/>
              <p:cNvSpPr>
                <a:spLocks/>
              </p:cNvSpPr>
              <p:nvPr/>
            </p:nvSpPr>
            <p:spPr bwMode="auto">
              <a:xfrm>
                <a:off x="5006" y="1630"/>
                <a:ext cx="159" cy="66"/>
              </a:xfrm>
              <a:custGeom>
                <a:avLst/>
                <a:gdLst>
                  <a:gd name="T0" fmla="*/ 146 w 159"/>
                  <a:gd name="T1" fmla="*/ 0 h 66"/>
                  <a:gd name="T2" fmla="*/ 159 w 159"/>
                  <a:gd name="T3" fmla="*/ 13 h 66"/>
                  <a:gd name="T4" fmla="*/ 13 w 159"/>
                  <a:gd name="T5" fmla="*/ 66 h 66"/>
                  <a:gd name="T6" fmla="*/ 0 w 159"/>
                  <a:gd name="T7" fmla="*/ 39 h 66"/>
                  <a:gd name="T8" fmla="*/ 146 w 159"/>
                  <a:gd name="T9" fmla="*/ 0 h 66"/>
                </a:gdLst>
                <a:ahLst/>
                <a:cxnLst>
                  <a:cxn ang="0">
                    <a:pos x="T0" y="T1"/>
                  </a:cxn>
                  <a:cxn ang="0">
                    <a:pos x="T2" y="T3"/>
                  </a:cxn>
                  <a:cxn ang="0">
                    <a:pos x="T4" y="T5"/>
                  </a:cxn>
                  <a:cxn ang="0">
                    <a:pos x="T6" y="T7"/>
                  </a:cxn>
                  <a:cxn ang="0">
                    <a:pos x="T8" y="T9"/>
                  </a:cxn>
                </a:cxnLst>
                <a:rect l="0" t="0" r="r" b="b"/>
                <a:pathLst>
                  <a:path w="159" h="66">
                    <a:moveTo>
                      <a:pt x="146" y="0"/>
                    </a:moveTo>
                    <a:lnTo>
                      <a:pt x="159" y="13"/>
                    </a:lnTo>
                    <a:lnTo>
                      <a:pt x="13" y="66"/>
                    </a:lnTo>
                    <a:lnTo>
                      <a:pt x="0" y="39"/>
                    </a:lnTo>
                    <a:lnTo>
                      <a:pt x="14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37" name="Freeform 179"/>
              <p:cNvSpPr>
                <a:spLocks/>
              </p:cNvSpPr>
              <p:nvPr/>
            </p:nvSpPr>
            <p:spPr bwMode="auto">
              <a:xfrm>
                <a:off x="5139" y="1630"/>
                <a:ext cx="13" cy="13"/>
              </a:xfrm>
              <a:custGeom>
                <a:avLst/>
                <a:gdLst>
                  <a:gd name="T0" fmla="*/ 1 w 1"/>
                  <a:gd name="T1" fmla="*/ 1 h 1"/>
                  <a:gd name="T2" fmla="*/ 0 w 1"/>
                  <a:gd name="T3" fmla="*/ 0 h 1"/>
                  <a:gd name="T4" fmla="*/ 0 w 1"/>
                  <a:gd name="T5" fmla="*/ 1 h 1"/>
                  <a:gd name="T6" fmla="*/ 1 w 1"/>
                  <a:gd name="T7" fmla="*/ 1 h 1"/>
                </a:gdLst>
                <a:ahLst/>
                <a:cxnLst>
                  <a:cxn ang="0">
                    <a:pos x="T0" y="T1"/>
                  </a:cxn>
                  <a:cxn ang="0">
                    <a:pos x="T2" y="T3"/>
                  </a:cxn>
                  <a:cxn ang="0">
                    <a:pos x="T4" y="T5"/>
                  </a:cxn>
                  <a:cxn ang="0">
                    <a:pos x="T6" y="T7"/>
                  </a:cxn>
                </a:cxnLst>
                <a:rect l="0" t="0" r="r" b="b"/>
                <a:pathLst>
                  <a:path w="1" h="1">
                    <a:moveTo>
                      <a:pt x="1" y="1"/>
                    </a:moveTo>
                    <a:cubicBezTo>
                      <a:pt x="1" y="0"/>
                      <a:pt x="0" y="0"/>
                      <a:pt x="0" y="0"/>
                    </a:cubicBezTo>
                    <a:lnTo>
                      <a:pt x="0" y="1"/>
                    </a:lnTo>
                    <a:lnTo>
                      <a:pt x="1" y="1"/>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38" name="Line 180"/>
              <p:cNvSpPr>
                <a:spLocks noChangeShapeType="1"/>
              </p:cNvSpPr>
              <p:nvPr/>
            </p:nvSpPr>
            <p:spPr bwMode="auto">
              <a:xfrm flipV="1">
                <a:off x="5009" y="1631"/>
                <a:ext cx="143" cy="38"/>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439" name="Arc 181"/>
              <p:cNvSpPr>
                <a:spLocks/>
              </p:cNvSpPr>
              <p:nvPr/>
            </p:nvSpPr>
            <p:spPr bwMode="auto">
              <a:xfrm>
                <a:off x="5139" y="1638"/>
                <a:ext cx="8" cy="5"/>
              </a:xfrm>
              <a:custGeom>
                <a:avLst/>
                <a:gdLst>
                  <a:gd name="G0" fmla="+- 0 0 0"/>
                  <a:gd name="G1" fmla="+- 15783 0 0"/>
                  <a:gd name="G2" fmla="+- 21600 0 0"/>
                  <a:gd name="T0" fmla="*/ 14747 w 21600"/>
                  <a:gd name="T1" fmla="*/ 0 h 15783"/>
                  <a:gd name="T2" fmla="*/ 21600 w 21600"/>
                  <a:gd name="T3" fmla="*/ 15783 h 15783"/>
                  <a:gd name="T4" fmla="*/ 0 w 21600"/>
                  <a:gd name="T5" fmla="*/ 15783 h 15783"/>
                </a:gdLst>
                <a:ahLst/>
                <a:cxnLst>
                  <a:cxn ang="0">
                    <a:pos x="T0" y="T1"/>
                  </a:cxn>
                  <a:cxn ang="0">
                    <a:pos x="T2" y="T3"/>
                  </a:cxn>
                  <a:cxn ang="0">
                    <a:pos x="T4" y="T5"/>
                  </a:cxn>
                </a:cxnLst>
                <a:rect l="0" t="0" r="r" b="b"/>
                <a:pathLst>
                  <a:path w="21600" h="15783" fill="none" extrusionOk="0">
                    <a:moveTo>
                      <a:pt x="14746" y="0"/>
                    </a:moveTo>
                    <a:cubicBezTo>
                      <a:pt x="19118" y="4084"/>
                      <a:pt x="21600" y="9799"/>
                      <a:pt x="21600" y="15783"/>
                    </a:cubicBezTo>
                  </a:path>
                  <a:path w="21600" h="15783" stroke="0" extrusionOk="0">
                    <a:moveTo>
                      <a:pt x="14746" y="0"/>
                    </a:moveTo>
                    <a:cubicBezTo>
                      <a:pt x="19118" y="4084"/>
                      <a:pt x="21600" y="9799"/>
                      <a:pt x="21600" y="15783"/>
                    </a:cubicBezTo>
                    <a:lnTo>
                      <a:pt x="0" y="15783"/>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440" name="Line 182"/>
              <p:cNvSpPr>
                <a:spLocks noChangeShapeType="1"/>
              </p:cNvSpPr>
              <p:nvPr/>
            </p:nvSpPr>
            <p:spPr bwMode="auto">
              <a:xfrm flipH="1">
                <a:off x="5019" y="1643"/>
                <a:ext cx="146" cy="5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441" name="Line 183"/>
              <p:cNvSpPr>
                <a:spLocks noChangeShapeType="1"/>
              </p:cNvSpPr>
              <p:nvPr/>
            </p:nvSpPr>
            <p:spPr bwMode="auto">
              <a:xfrm flipH="1" flipV="1">
                <a:off x="5006" y="1670"/>
                <a:ext cx="13" cy="26"/>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442" name="Oval 184"/>
              <p:cNvSpPr>
                <a:spLocks noChangeArrowheads="1"/>
              </p:cNvSpPr>
              <p:nvPr/>
            </p:nvSpPr>
            <p:spPr bwMode="auto">
              <a:xfrm>
                <a:off x="4049" y="2041"/>
                <a:ext cx="266" cy="265"/>
              </a:xfrm>
              <a:prstGeom prst="ellipse">
                <a:avLst/>
              </a:prstGeom>
              <a:solidFill>
                <a:srgbClr val="39393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43" name="Oval 185"/>
              <p:cNvSpPr>
                <a:spLocks noChangeArrowheads="1"/>
              </p:cNvSpPr>
              <p:nvPr/>
            </p:nvSpPr>
            <p:spPr bwMode="auto">
              <a:xfrm>
                <a:off x="4063" y="2054"/>
                <a:ext cx="239" cy="239"/>
              </a:xfrm>
              <a:prstGeom prst="ellipse">
                <a:avLst/>
              </a:prstGeom>
              <a:solidFill>
                <a:srgbClr val="52525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44" name="Oval 186"/>
              <p:cNvSpPr>
                <a:spLocks noChangeArrowheads="1"/>
              </p:cNvSpPr>
              <p:nvPr/>
            </p:nvSpPr>
            <p:spPr bwMode="auto">
              <a:xfrm>
                <a:off x="4076" y="2067"/>
                <a:ext cx="213" cy="213"/>
              </a:xfrm>
              <a:prstGeom prst="ellipse">
                <a:avLst/>
              </a:prstGeom>
              <a:solidFill>
                <a:srgbClr val="5B5B5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45" name="Oval 187"/>
              <p:cNvSpPr>
                <a:spLocks noChangeArrowheads="1"/>
              </p:cNvSpPr>
              <p:nvPr/>
            </p:nvSpPr>
            <p:spPr bwMode="auto">
              <a:xfrm>
                <a:off x="4089" y="2081"/>
                <a:ext cx="186" cy="185"/>
              </a:xfrm>
              <a:prstGeom prst="ellipse">
                <a:avLst/>
              </a:prstGeom>
              <a:solidFill>
                <a:srgbClr val="62626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46" name="Oval 188"/>
              <p:cNvSpPr>
                <a:spLocks noChangeArrowheads="1"/>
              </p:cNvSpPr>
              <p:nvPr/>
            </p:nvSpPr>
            <p:spPr bwMode="auto">
              <a:xfrm>
                <a:off x="4103" y="2094"/>
                <a:ext cx="159" cy="159"/>
              </a:xfrm>
              <a:prstGeom prst="ellipse">
                <a:avLst/>
              </a:prstGeom>
              <a:solidFill>
                <a:srgbClr val="6767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47" name="Oval 189"/>
              <p:cNvSpPr>
                <a:spLocks noChangeArrowheads="1"/>
              </p:cNvSpPr>
              <p:nvPr/>
            </p:nvSpPr>
            <p:spPr bwMode="auto">
              <a:xfrm>
                <a:off x="4116" y="2107"/>
                <a:ext cx="133" cy="133"/>
              </a:xfrm>
              <a:prstGeom prst="ellipse">
                <a:avLst/>
              </a:prstGeom>
              <a:solidFill>
                <a:srgbClr val="6B6B6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48" name="Oval 190"/>
              <p:cNvSpPr>
                <a:spLocks noChangeArrowheads="1"/>
              </p:cNvSpPr>
              <p:nvPr/>
            </p:nvSpPr>
            <p:spPr bwMode="auto">
              <a:xfrm>
                <a:off x="4129" y="2120"/>
                <a:ext cx="106" cy="106"/>
              </a:xfrm>
              <a:prstGeom prst="ellipse">
                <a:avLst/>
              </a:prstGeom>
              <a:solidFill>
                <a:srgbClr val="6E6E6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49" name="Oval 191"/>
              <p:cNvSpPr>
                <a:spLocks noChangeArrowheads="1"/>
              </p:cNvSpPr>
              <p:nvPr/>
            </p:nvSpPr>
            <p:spPr bwMode="auto">
              <a:xfrm>
                <a:off x="4142" y="2134"/>
                <a:ext cx="80" cy="79"/>
              </a:xfrm>
              <a:prstGeom prst="ellipse">
                <a:avLst/>
              </a:prstGeom>
              <a:solidFill>
                <a:srgbClr val="7070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50" name="Oval 192"/>
              <p:cNvSpPr>
                <a:spLocks noChangeArrowheads="1"/>
              </p:cNvSpPr>
              <p:nvPr/>
            </p:nvSpPr>
            <p:spPr bwMode="auto">
              <a:xfrm>
                <a:off x="4156" y="2147"/>
                <a:ext cx="53" cy="53"/>
              </a:xfrm>
              <a:prstGeom prst="ellipse">
                <a:avLst/>
              </a:prstGeom>
              <a:solidFill>
                <a:srgbClr val="71717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51" name="Oval 193"/>
              <p:cNvSpPr>
                <a:spLocks noChangeArrowheads="1"/>
              </p:cNvSpPr>
              <p:nvPr/>
            </p:nvSpPr>
            <p:spPr bwMode="auto">
              <a:xfrm>
                <a:off x="4169" y="2160"/>
                <a:ext cx="27" cy="27"/>
              </a:xfrm>
              <a:prstGeom prst="ellipse">
                <a:avLst/>
              </a:pr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52" name="Freeform 194"/>
              <p:cNvSpPr>
                <a:spLocks/>
              </p:cNvSpPr>
              <p:nvPr/>
            </p:nvSpPr>
            <p:spPr bwMode="auto">
              <a:xfrm>
                <a:off x="4129" y="2240"/>
                <a:ext cx="53" cy="132"/>
              </a:xfrm>
              <a:custGeom>
                <a:avLst/>
                <a:gdLst>
                  <a:gd name="T0" fmla="*/ 27 w 53"/>
                  <a:gd name="T1" fmla="*/ 0 h 132"/>
                  <a:gd name="T2" fmla="*/ 53 w 53"/>
                  <a:gd name="T3" fmla="*/ 13 h 132"/>
                  <a:gd name="T4" fmla="*/ 27 w 53"/>
                  <a:gd name="T5" fmla="*/ 132 h 132"/>
                  <a:gd name="T6" fmla="*/ 0 w 53"/>
                  <a:gd name="T7" fmla="*/ 132 h 132"/>
                  <a:gd name="T8" fmla="*/ 27 w 53"/>
                  <a:gd name="T9" fmla="*/ 0 h 132"/>
                </a:gdLst>
                <a:ahLst/>
                <a:cxnLst>
                  <a:cxn ang="0">
                    <a:pos x="T0" y="T1"/>
                  </a:cxn>
                  <a:cxn ang="0">
                    <a:pos x="T2" y="T3"/>
                  </a:cxn>
                  <a:cxn ang="0">
                    <a:pos x="T4" y="T5"/>
                  </a:cxn>
                  <a:cxn ang="0">
                    <a:pos x="T6" y="T7"/>
                  </a:cxn>
                  <a:cxn ang="0">
                    <a:pos x="T8" y="T9"/>
                  </a:cxn>
                </a:cxnLst>
                <a:rect l="0" t="0" r="r" b="b"/>
                <a:pathLst>
                  <a:path w="53" h="132">
                    <a:moveTo>
                      <a:pt x="27" y="0"/>
                    </a:moveTo>
                    <a:lnTo>
                      <a:pt x="53" y="13"/>
                    </a:lnTo>
                    <a:lnTo>
                      <a:pt x="27" y="132"/>
                    </a:lnTo>
                    <a:lnTo>
                      <a:pt x="0" y="132"/>
                    </a:lnTo>
                    <a:lnTo>
                      <a:pt x="27" y="0"/>
                    </a:lnTo>
                    <a:close/>
                  </a:path>
                </a:pathLst>
              </a:cu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53" name="Freeform 195"/>
              <p:cNvSpPr>
                <a:spLocks/>
              </p:cNvSpPr>
              <p:nvPr/>
            </p:nvSpPr>
            <p:spPr bwMode="auto">
              <a:xfrm>
                <a:off x="4156" y="2226"/>
                <a:ext cx="26" cy="27"/>
              </a:xfrm>
              <a:custGeom>
                <a:avLst/>
                <a:gdLst>
                  <a:gd name="T0" fmla="*/ 2 w 2"/>
                  <a:gd name="T1" fmla="*/ 2 h 2"/>
                  <a:gd name="T2" fmla="*/ 1 w 2"/>
                  <a:gd name="T3" fmla="*/ 1 h 2"/>
                  <a:gd name="T4" fmla="*/ 0 w 2"/>
                  <a:gd name="T5" fmla="*/ 1 h 2"/>
                  <a:gd name="T6" fmla="*/ 1 w 2"/>
                  <a:gd name="T7" fmla="*/ 2 h 2"/>
                  <a:gd name="T8" fmla="*/ 2 w 2"/>
                  <a:gd name="T9" fmla="*/ 2 h 2"/>
                </a:gdLst>
                <a:ahLst/>
                <a:cxnLst>
                  <a:cxn ang="0">
                    <a:pos x="T0" y="T1"/>
                  </a:cxn>
                  <a:cxn ang="0">
                    <a:pos x="T2" y="T3"/>
                  </a:cxn>
                  <a:cxn ang="0">
                    <a:pos x="T4" y="T5"/>
                  </a:cxn>
                  <a:cxn ang="0">
                    <a:pos x="T6" y="T7"/>
                  </a:cxn>
                  <a:cxn ang="0">
                    <a:pos x="T8" y="T9"/>
                  </a:cxn>
                </a:cxnLst>
                <a:rect l="0" t="0" r="r" b="b"/>
                <a:pathLst>
                  <a:path w="2" h="2">
                    <a:moveTo>
                      <a:pt x="2" y="2"/>
                    </a:moveTo>
                    <a:cubicBezTo>
                      <a:pt x="2" y="1"/>
                      <a:pt x="1" y="1"/>
                      <a:pt x="1" y="1"/>
                    </a:cubicBezTo>
                    <a:cubicBezTo>
                      <a:pt x="0" y="0"/>
                      <a:pt x="0" y="1"/>
                      <a:pt x="0" y="1"/>
                    </a:cubicBezTo>
                    <a:lnTo>
                      <a:pt x="1" y="2"/>
                    </a:lnTo>
                    <a:lnTo>
                      <a:pt x="2" y="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54" name="Line 196"/>
              <p:cNvSpPr>
                <a:spLocks noChangeShapeType="1"/>
              </p:cNvSpPr>
              <p:nvPr/>
            </p:nvSpPr>
            <p:spPr bwMode="auto">
              <a:xfrm flipV="1">
                <a:off x="4129" y="2240"/>
                <a:ext cx="26" cy="132"/>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455" name="Arc 197"/>
              <p:cNvSpPr>
                <a:spLocks/>
              </p:cNvSpPr>
              <p:nvPr/>
            </p:nvSpPr>
            <p:spPr bwMode="auto">
              <a:xfrm>
                <a:off x="4164" y="2246"/>
                <a:ext cx="12" cy="7"/>
              </a:xfrm>
              <a:custGeom>
                <a:avLst/>
                <a:gdLst>
                  <a:gd name="G0" fmla="+- 15290 0 0"/>
                  <a:gd name="G1" fmla="+- 21600 0 0"/>
                  <a:gd name="G2" fmla="+- 21600 0 0"/>
                  <a:gd name="T0" fmla="*/ 0 w 36890"/>
                  <a:gd name="T1" fmla="*/ 6343 h 21600"/>
                  <a:gd name="T2" fmla="*/ 36890 w 36890"/>
                  <a:gd name="T3" fmla="*/ 21600 h 21600"/>
                  <a:gd name="T4" fmla="*/ 15290 w 36890"/>
                  <a:gd name="T5" fmla="*/ 21600 h 21600"/>
                </a:gdLst>
                <a:ahLst/>
                <a:cxnLst>
                  <a:cxn ang="0">
                    <a:pos x="T0" y="T1"/>
                  </a:cxn>
                  <a:cxn ang="0">
                    <a:pos x="T2" y="T3"/>
                  </a:cxn>
                  <a:cxn ang="0">
                    <a:pos x="T4" y="T5"/>
                  </a:cxn>
                </a:cxnLst>
                <a:rect l="0" t="0" r="r" b="b"/>
                <a:pathLst>
                  <a:path w="36890" h="21600" fill="none" extrusionOk="0">
                    <a:moveTo>
                      <a:pt x="0" y="6343"/>
                    </a:moveTo>
                    <a:cubicBezTo>
                      <a:pt x="4052" y="2282"/>
                      <a:pt x="9553" y="0"/>
                      <a:pt x="15290" y="0"/>
                    </a:cubicBezTo>
                    <a:cubicBezTo>
                      <a:pt x="27219" y="0"/>
                      <a:pt x="36890" y="9670"/>
                      <a:pt x="36890" y="21600"/>
                    </a:cubicBezTo>
                  </a:path>
                  <a:path w="36890" h="21600" stroke="0" extrusionOk="0">
                    <a:moveTo>
                      <a:pt x="0" y="6343"/>
                    </a:moveTo>
                    <a:cubicBezTo>
                      <a:pt x="4052" y="2282"/>
                      <a:pt x="9553" y="0"/>
                      <a:pt x="15290" y="0"/>
                    </a:cubicBezTo>
                    <a:cubicBezTo>
                      <a:pt x="27219" y="0"/>
                      <a:pt x="36890" y="9670"/>
                      <a:pt x="36890" y="21600"/>
                    </a:cubicBezTo>
                    <a:lnTo>
                      <a:pt x="15290" y="21600"/>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456" name="Line 198"/>
              <p:cNvSpPr>
                <a:spLocks noChangeShapeType="1"/>
              </p:cNvSpPr>
              <p:nvPr/>
            </p:nvSpPr>
            <p:spPr bwMode="auto">
              <a:xfrm flipH="1">
                <a:off x="4156" y="2254"/>
                <a:ext cx="26" cy="116"/>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457" name="Line 199"/>
              <p:cNvSpPr>
                <a:spLocks noChangeShapeType="1"/>
              </p:cNvSpPr>
              <p:nvPr/>
            </p:nvSpPr>
            <p:spPr bwMode="auto">
              <a:xfrm flipH="1">
                <a:off x="4129" y="2372"/>
                <a:ext cx="27" cy="1"/>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458" name="Oval 200"/>
              <p:cNvSpPr>
                <a:spLocks noChangeArrowheads="1"/>
              </p:cNvSpPr>
              <p:nvPr/>
            </p:nvSpPr>
            <p:spPr bwMode="auto">
              <a:xfrm>
                <a:off x="2588" y="3526"/>
                <a:ext cx="186" cy="186"/>
              </a:xfrm>
              <a:prstGeom prst="ellipse">
                <a:avLst/>
              </a:prstGeom>
              <a:solidFill>
                <a:srgbClr val="0779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59" name="Oval 201"/>
              <p:cNvSpPr>
                <a:spLocks noChangeArrowheads="1"/>
              </p:cNvSpPr>
              <p:nvPr/>
            </p:nvSpPr>
            <p:spPr bwMode="auto">
              <a:xfrm>
                <a:off x="2601" y="3540"/>
                <a:ext cx="160" cy="159"/>
              </a:xfrm>
              <a:prstGeom prst="ellipse">
                <a:avLst/>
              </a:prstGeom>
              <a:solidFill>
                <a:srgbClr val="0B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60" name="Oval 202"/>
              <p:cNvSpPr>
                <a:spLocks noChangeArrowheads="1"/>
              </p:cNvSpPr>
              <p:nvPr/>
            </p:nvSpPr>
            <p:spPr bwMode="auto">
              <a:xfrm>
                <a:off x="2615" y="3553"/>
                <a:ext cx="132" cy="132"/>
              </a:xfrm>
              <a:prstGeom prst="ellipse">
                <a:avLst/>
              </a:prstGeom>
              <a:solidFill>
                <a:srgbClr val="0CCD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61" name="Oval 203"/>
              <p:cNvSpPr>
                <a:spLocks noChangeArrowheads="1"/>
              </p:cNvSpPr>
              <p:nvPr/>
            </p:nvSpPr>
            <p:spPr bwMode="auto">
              <a:xfrm>
                <a:off x="2628" y="3566"/>
                <a:ext cx="106" cy="106"/>
              </a:xfrm>
              <a:prstGeom prst="ellipse">
                <a:avLst/>
              </a:prstGeom>
              <a:solidFill>
                <a:srgbClr val="0DDBE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62" name="Oval 204"/>
              <p:cNvSpPr>
                <a:spLocks noChangeArrowheads="1"/>
              </p:cNvSpPr>
              <p:nvPr/>
            </p:nvSpPr>
            <p:spPr bwMode="auto">
              <a:xfrm>
                <a:off x="2641" y="3579"/>
                <a:ext cx="80" cy="80"/>
              </a:xfrm>
              <a:prstGeom prst="ellipse">
                <a:avLst/>
              </a:prstGeom>
              <a:solidFill>
                <a:srgbClr val="0EE5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63" name="Oval 205"/>
              <p:cNvSpPr>
                <a:spLocks noChangeArrowheads="1"/>
              </p:cNvSpPr>
              <p:nvPr/>
            </p:nvSpPr>
            <p:spPr bwMode="auto">
              <a:xfrm>
                <a:off x="2655" y="3593"/>
                <a:ext cx="53" cy="53"/>
              </a:xfrm>
              <a:prstGeom prst="ellipse">
                <a:avLst/>
              </a:prstGeom>
              <a:solidFill>
                <a:srgbClr val="0EECF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64" name="Oval 206"/>
              <p:cNvSpPr>
                <a:spLocks noChangeArrowheads="1"/>
              </p:cNvSpPr>
              <p:nvPr/>
            </p:nvSpPr>
            <p:spPr bwMode="auto">
              <a:xfrm>
                <a:off x="2668" y="3606"/>
                <a:ext cx="26" cy="26"/>
              </a:xfrm>
              <a:prstGeom prst="ellipse">
                <a:avLst/>
              </a:prstGeom>
              <a:solidFill>
                <a:srgbClr val="0EF0F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grpSp>
        <p:grpSp>
          <p:nvGrpSpPr>
            <p:cNvPr id="10" name="Group 408"/>
            <p:cNvGrpSpPr>
              <a:grpSpLocks/>
            </p:cNvGrpSpPr>
            <p:nvPr/>
          </p:nvGrpSpPr>
          <p:grpSpPr bwMode="auto">
            <a:xfrm>
              <a:off x="0" y="210"/>
              <a:ext cx="3255" cy="2255"/>
              <a:chOff x="1791" y="1298"/>
              <a:chExt cx="3255" cy="2255"/>
            </a:xfrm>
          </p:grpSpPr>
          <p:sp>
            <p:nvSpPr>
              <p:cNvPr id="65" name="Freeform 208"/>
              <p:cNvSpPr>
                <a:spLocks/>
              </p:cNvSpPr>
              <p:nvPr/>
            </p:nvSpPr>
            <p:spPr bwMode="auto">
              <a:xfrm>
                <a:off x="2721" y="3420"/>
                <a:ext cx="93" cy="133"/>
              </a:xfrm>
              <a:custGeom>
                <a:avLst/>
                <a:gdLst>
                  <a:gd name="T0" fmla="*/ 13 w 93"/>
                  <a:gd name="T1" fmla="*/ 133 h 133"/>
                  <a:gd name="T2" fmla="*/ 0 w 93"/>
                  <a:gd name="T3" fmla="*/ 120 h 133"/>
                  <a:gd name="T4" fmla="*/ 66 w 93"/>
                  <a:gd name="T5" fmla="*/ 0 h 133"/>
                  <a:gd name="T6" fmla="*/ 93 w 93"/>
                  <a:gd name="T7" fmla="*/ 13 h 133"/>
                  <a:gd name="T8" fmla="*/ 13 w 93"/>
                  <a:gd name="T9" fmla="*/ 133 h 133"/>
                </a:gdLst>
                <a:ahLst/>
                <a:cxnLst>
                  <a:cxn ang="0">
                    <a:pos x="T0" y="T1"/>
                  </a:cxn>
                  <a:cxn ang="0">
                    <a:pos x="T2" y="T3"/>
                  </a:cxn>
                  <a:cxn ang="0">
                    <a:pos x="T4" y="T5"/>
                  </a:cxn>
                  <a:cxn ang="0">
                    <a:pos x="T6" y="T7"/>
                  </a:cxn>
                  <a:cxn ang="0">
                    <a:pos x="T8" y="T9"/>
                  </a:cxn>
                </a:cxnLst>
                <a:rect l="0" t="0" r="r" b="b"/>
                <a:pathLst>
                  <a:path w="93" h="133">
                    <a:moveTo>
                      <a:pt x="13" y="133"/>
                    </a:moveTo>
                    <a:lnTo>
                      <a:pt x="0" y="120"/>
                    </a:lnTo>
                    <a:lnTo>
                      <a:pt x="66" y="0"/>
                    </a:lnTo>
                    <a:lnTo>
                      <a:pt x="93" y="13"/>
                    </a:lnTo>
                    <a:lnTo>
                      <a:pt x="13" y="1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66" name="Freeform 209"/>
              <p:cNvSpPr>
                <a:spLocks/>
              </p:cNvSpPr>
              <p:nvPr/>
            </p:nvSpPr>
            <p:spPr bwMode="auto">
              <a:xfrm>
                <a:off x="2721" y="3540"/>
                <a:ext cx="13" cy="1"/>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cubicBezTo>
                      <a:pt x="0" y="0"/>
                      <a:pt x="0" y="0"/>
                      <a:pt x="0" y="0"/>
                    </a:cubicBezTo>
                    <a:lnTo>
                      <a:pt x="1" y="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67" name="Line 210"/>
              <p:cNvSpPr>
                <a:spLocks noChangeShapeType="1"/>
              </p:cNvSpPr>
              <p:nvPr/>
            </p:nvSpPr>
            <p:spPr bwMode="auto">
              <a:xfrm flipH="1">
                <a:off x="2734" y="3433"/>
                <a:ext cx="80" cy="11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68" name="Arc 211"/>
              <p:cNvSpPr>
                <a:spLocks/>
              </p:cNvSpPr>
              <p:nvPr/>
            </p:nvSpPr>
            <p:spPr bwMode="auto">
              <a:xfrm>
                <a:off x="2727" y="3540"/>
                <a:ext cx="7" cy="8"/>
              </a:xfrm>
              <a:custGeom>
                <a:avLst/>
                <a:gdLst>
                  <a:gd name="G0" fmla="+- 21600 0 0"/>
                  <a:gd name="G1" fmla="+- 0 0 0"/>
                  <a:gd name="G2" fmla="+- 21600 0 0"/>
                  <a:gd name="T0" fmla="*/ 21600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69" name="Line 212"/>
              <p:cNvSpPr>
                <a:spLocks noChangeShapeType="1"/>
              </p:cNvSpPr>
              <p:nvPr/>
            </p:nvSpPr>
            <p:spPr bwMode="auto">
              <a:xfrm flipV="1">
                <a:off x="2721" y="3422"/>
                <a:ext cx="66" cy="118"/>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70" name="Line 213"/>
              <p:cNvSpPr>
                <a:spLocks noChangeShapeType="1"/>
              </p:cNvSpPr>
              <p:nvPr/>
            </p:nvSpPr>
            <p:spPr bwMode="auto">
              <a:xfrm>
                <a:off x="2787" y="3420"/>
                <a:ext cx="27" cy="1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71" name="Oval 214"/>
              <p:cNvSpPr>
                <a:spLocks noChangeArrowheads="1"/>
              </p:cNvSpPr>
              <p:nvPr/>
            </p:nvSpPr>
            <p:spPr bwMode="auto">
              <a:xfrm>
                <a:off x="3106" y="3208"/>
                <a:ext cx="186" cy="186"/>
              </a:xfrm>
              <a:prstGeom prst="ellipse">
                <a:avLst/>
              </a:prstGeom>
              <a:solidFill>
                <a:srgbClr val="0779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72" name="Oval 215"/>
              <p:cNvSpPr>
                <a:spLocks noChangeArrowheads="1"/>
              </p:cNvSpPr>
              <p:nvPr/>
            </p:nvSpPr>
            <p:spPr bwMode="auto">
              <a:xfrm>
                <a:off x="3119" y="3221"/>
                <a:ext cx="160" cy="159"/>
              </a:xfrm>
              <a:prstGeom prst="ellipse">
                <a:avLst/>
              </a:prstGeom>
              <a:solidFill>
                <a:srgbClr val="0B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73" name="Oval 216"/>
              <p:cNvSpPr>
                <a:spLocks noChangeArrowheads="1"/>
              </p:cNvSpPr>
              <p:nvPr/>
            </p:nvSpPr>
            <p:spPr bwMode="auto">
              <a:xfrm>
                <a:off x="3133" y="3235"/>
                <a:ext cx="133" cy="132"/>
              </a:xfrm>
              <a:prstGeom prst="ellipse">
                <a:avLst/>
              </a:prstGeom>
              <a:solidFill>
                <a:srgbClr val="0CCD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74" name="Oval 217"/>
              <p:cNvSpPr>
                <a:spLocks noChangeArrowheads="1"/>
              </p:cNvSpPr>
              <p:nvPr/>
            </p:nvSpPr>
            <p:spPr bwMode="auto">
              <a:xfrm>
                <a:off x="3146" y="3248"/>
                <a:ext cx="106" cy="106"/>
              </a:xfrm>
              <a:prstGeom prst="ellipse">
                <a:avLst/>
              </a:prstGeom>
              <a:solidFill>
                <a:srgbClr val="0DDBE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75" name="Oval 218"/>
              <p:cNvSpPr>
                <a:spLocks noChangeArrowheads="1"/>
              </p:cNvSpPr>
              <p:nvPr/>
            </p:nvSpPr>
            <p:spPr bwMode="auto">
              <a:xfrm>
                <a:off x="3159" y="3261"/>
                <a:ext cx="80" cy="80"/>
              </a:xfrm>
              <a:prstGeom prst="ellipse">
                <a:avLst/>
              </a:prstGeom>
              <a:solidFill>
                <a:srgbClr val="0EE5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76" name="Oval 219"/>
              <p:cNvSpPr>
                <a:spLocks noChangeArrowheads="1"/>
              </p:cNvSpPr>
              <p:nvPr/>
            </p:nvSpPr>
            <p:spPr bwMode="auto">
              <a:xfrm>
                <a:off x="3173" y="3274"/>
                <a:ext cx="53" cy="53"/>
              </a:xfrm>
              <a:prstGeom prst="ellipse">
                <a:avLst/>
              </a:prstGeom>
              <a:solidFill>
                <a:srgbClr val="0EECF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77" name="Oval 220"/>
              <p:cNvSpPr>
                <a:spLocks noChangeArrowheads="1"/>
              </p:cNvSpPr>
              <p:nvPr/>
            </p:nvSpPr>
            <p:spPr bwMode="auto">
              <a:xfrm>
                <a:off x="3186" y="3288"/>
                <a:ext cx="26" cy="26"/>
              </a:xfrm>
              <a:prstGeom prst="ellipse">
                <a:avLst/>
              </a:prstGeom>
              <a:solidFill>
                <a:srgbClr val="0EF0F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78" name="Freeform 221"/>
              <p:cNvSpPr>
                <a:spLocks/>
              </p:cNvSpPr>
              <p:nvPr/>
            </p:nvSpPr>
            <p:spPr bwMode="auto">
              <a:xfrm>
                <a:off x="2973" y="3301"/>
                <a:ext cx="146" cy="40"/>
              </a:xfrm>
              <a:custGeom>
                <a:avLst/>
                <a:gdLst>
                  <a:gd name="T0" fmla="*/ 146 w 146"/>
                  <a:gd name="T1" fmla="*/ 0 h 40"/>
                  <a:gd name="T2" fmla="*/ 146 w 146"/>
                  <a:gd name="T3" fmla="*/ 26 h 40"/>
                  <a:gd name="T4" fmla="*/ 0 w 146"/>
                  <a:gd name="T5" fmla="*/ 40 h 40"/>
                  <a:gd name="T6" fmla="*/ 0 w 146"/>
                  <a:gd name="T7" fmla="*/ 13 h 40"/>
                  <a:gd name="T8" fmla="*/ 146 w 146"/>
                  <a:gd name="T9" fmla="*/ 0 h 40"/>
                </a:gdLst>
                <a:ahLst/>
                <a:cxnLst>
                  <a:cxn ang="0">
                    <a:pos x="T0" y="T1"/>
                  </a:cxn>
                  <a:cxn ang="0">
                    <a:pos x="T2" y="T3"/>
                  </a:cxn>
                  <a:cxn ang="0">
                    <a:pos x="T4" y="T5"/>
                  </a:cxn>
                  <a:cxn ang="0">
                    <a:pos x="T6" y="T7"/>
                  </a:cxn>
                  <a:cxn ang="0">
                    <a:pos x="T8" y="T9"/>
                  </a:cxn>
                </a:cxnLst>
                <a:rect l="0" t="0" r="r" b="b"/>
                <a:pathLst>
                  <a:path w="146" h="40">
                    <a:moveTo>
                      <a:pt x="146" y="0"/>
                    </a:moveTo>
                    <a:lnTo>
                      <a:pt x="146" y="26"/>
                    </a:lnTo>
                    <a:lnTo>
                      <a:pt x="0" y="40"/>
                    </a:lnTo>
                    <a:lnTo>
                      <a:pt x="0" y="13"/>
                    </a:lnTo>
                    <a:lnTo>
                      <a:pt x="14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79" name="Freeform 222"/>
              <p:cNvSpPr>
                <a:spLocks/>
              </p:cNvSpPr>
              <p:nvPr/>
            </p:nvSpPr>
            <p:spPr bwMode="auto">
              <a:xfrm>
                <a:off x="3106" y="3301"/>
                <a:ext cx="13" cy="13"/>
              </a:xfrm>
              <a:custGeom>
                <a:avLst/>
                <a:gdLst>
                  <a:gd name="T0" fmla="*/ 0 w 1"/>
                  <a:gd name="T1" fmla="*/ 1 h 1"/>
                  <a:gd name="T2" fmla="*/ 1 w 1"/>
                  <a:gd name="T3" fmla="*/ 1 h 1"/>
                  <a:gd name="T4" fmla="*/ 0 w 1"/>
                  <a:gd name="T5" fmla="*/ 0 h 1"/>
                  <a:gd name="T6" fmla="*/ 0 w 1"/>
                  <a:gd name="T7" fmla="*/ 1 h 1"/>
                </a:gdLst>
                <a:ahLst/>
                <a:cxnLst>
                  <a:cxn ang="0">
                    <a:pos x="T0" y="T1"/>
                  </a:cxn>
                  <a:cxn ang="0">
                    <a:pos x="T2" y="T3"/>
                  </a:cxn>
                  <a:cxn ang="0">
                    <a:pos x="T4" y="T5"/>
                  </a:cxn>
                  <a:cxn ang="0">
                    <a:pos x="T6" y="T7"/>
                  </a:cxn>
                </a:cxnLst>
                <a:rect l="0" t="0" r="r" b="b"/>
                <a:pathLst>
                  <a:path w="1" h="1">
                    <a:moveTo>
                      <a:pt x="0" y="1"/>
                    </a:moveTo>
                    <a:cubicBezTo>
                      <a:pt x="0" y="1"/>
                      <a:pt x="1" y="1"/>
                      <a:pt x="1" y="1"/>
                    </a:cubicBezTo>
                    <a:cubicBezTo>
                      <a:pt x="1" y="0"/>
                      <a:pt x="0" y="0"/>
                      <a:pt x="0" y="0"/>
                    </a:cubicBezTo>
                    <a:lnTo>
                      <a:pt x="0" y="1"/>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80" name="Line 223"/>
              <p:cNvSpPr>
                <a:spLocks noChangeShapeType="1"/>
              </p:cNvSpPr>
              <p:nvPr/>
            </p:nvSpPr>
            <p:spPr bwMode="auto">
              <a:xfrm flipV="1">
                <a:off x="2984" y="3303"/>
                <a:ext cx="135" cy="11"/>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81" name="Arc 224"/>
              <p:cNvSpPr>
                <a:spLocks/>
              </p:cNvSpPr>
              <p:nvPr/>
            </p:nvSpPr>
            <p:spPr bwMode="auto">
              <a:xfrm>
                <a:off x="3106" y="3309"/>
                <a:ext cx="7" cy="10"/>
              </a:xfrm>
              <a:custGeom>
                <a:avLst/>
                <a:gdLst>
                  <a:gd name="G0" fmla="+- 0 0 0"/>
                  <a:gd name="G1" fmla="+- 15257 0 0"/>
                  <a:gd name="G2" fmla="+- 21600 0 0"/>
                  <a:gd name="T0" fmla="*/ 15290 w 21600"/>
                  <a:gd name="T1" fmla="*/ 0 h 30522"/>
                  <a:gd name="T2" fmla="*/ 15282 w 21600"/>
                  <a:gd name="T3" fmla="*/ 30522 h 30522"/>
                  <a:gd name="T4" fmla="*/ 0 w 21600"/>
                  <a:gd name="T5" fmla="*/ 15257 h 30522"/>
                </a:gdLst>
                <a:ahLst/>
                <a:cxnLst>
                  <a:cxn ang="0">
                    <a:pos x="T0" y="T1"/>
                  </a:cxn>
                  <a:cxn ang="0">
                    <a:pos x="T2" y="T3"/>
                  </a:cxn>
                  <a:cxn ang="0">
                    <a:pos x="T4" y="T5"/>
                  </a:cxn>
                </a:cxnLst>
                <a:rect l="0" t="0" r="r" b="b"/>
                <a:pathLst>
                  <a:path w="21600" h="30522" fill="none" extrusionOk="0">
                    <a:moveTo>
                      <a:pt x="15289" y="0"/>
                    </a:moveTo>
                    <a:cubicBezTo>
                      <a:pt x="19330" y="4049"/>
                      <a:pt x="21600" y="9536"/>
                      <a:pt x="21600" y="15257"/>
                    </a:cubicBezTo>
                    <a:cubicBezTo>
                      <a:pt x="21600" y="20981"/>
                      <a:pt x="19327" y="26471"/>
                      <a:pt x="15282" y="30522"/>
                    </a:cubicBezTo>
                  </a:path>
                  <a:path w="21600" h="30522" stroke="0" extrusionOk="0">
                    <a:moveTo>
                      <a:pt x="15289" y="0"/>
                    </a:moveTo>
                    <a:cubicBezTo>
                      <a:pt x="19330" y="4049"/>
                      <a:pt x="21600" y="9536"/>
                      <a:pt x="21600" y="15257"/>
                    </a:cubicBezTo>
                    <a:cubicBezTo>
                      <a:pt x="21600" y="20981"/>
                      <a:pt x="19327" y="26471"/>
                      <a:pt x="15282" y="30522"/>
                    </a:cubicBezTo>
                    <a:lnTo>
                      <a:pt x="0" y="15257"/>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82" name="Line 225"/>
              <p:cNvSpPr>
                <a:spLocks noChangeShapeType="1"/>
              </p:cNvSpPr>
              <p:nvPr/>
            </p:nvSpPr>
            <p:spPr bwMode="auto">
              <a:xfrm flipH="1">
                <a:off x="2973" y="3327"/>
                <a:ext cx="146" cy="1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83" name="Line 226"/>
              <p:cNvSpPr>
                <a:spLocks noChangeShapeType="1"/>
              </p:cNvSpPr>
              <p:nvPr/>
            </p:nvSpPr>
            <p:spPr bwMode="auto">
              <a:xfrm flipV="1">
                <a:off x="2973" y="3314"/>
                <a:ext cx="1" cy="27"/>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84" name="Oval 227"/>
              <p:cNvSpPr>
                <a:spLocks noChangeArrowheads="1"/>
              </p:cNvSpPr>
              <p:nvPr/>
            </p:nvSpPr>
            <p:spPr bwMode="auto">
              <a:xfrm>
                <a:off x="4780" y="1590"/>
                <a:ext cx="239" cy="239"/>
              </a:xfrm>
              <a:prstGeom prst="ellipse">
                <a:avLst/>
              </a:prstGeom>
              <a:solidFill>
                <a:srgbClr val="39393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85" name="Oval 228"/>
              <p:cNvSpPr>
                <a:spLocks noChangeArrowheads="1"/>
              </p:cNvSpPr>
              <p:nvPr/>
            </p:nvSpPr>
            <p:spPr bwMode="auto">
              <a:xfrm>
                <a:off x="4793" y="1603"/>
                <a:ext cx="213" cy="212"/>
              </a:xfrm>
              <a:prstGeom prst="ellipse">
                <a:avLst/>
              </a:prstGeom>
              <a:solidFill>
                <a:srgbClr val="53535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86" name="Oval 229"/>
              <p:cNvSpPr>
                <a:spLocks noChangeArrowheads="1"/>
              </p:cNvSpPr>
              <p:nvPr/>
            </p:nvSpPr>
            <p:spPr bwMode="auto">
              <a:xfrm>
                <a:off x="4807" y="1616"/>
                <a:ext cx="186" cy="186"/>
              </a:xfrm>
              <a:prstGeom prst="ellipse">
                <a:avLst/>
              </a:prstGeom>
              <a:solidFill>
                <a:srgbClr val="5D5D5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87" name="Oval 230"/>
              <p:cNvSpPr>
                <a:spLocks noChangeArrowheads="1"/>
              </p:cNvSpPr>
              <p:nvPr/>
            </p:nvSpPr>
            <p:spPr bwMode="auto">
              <a:xfrm>
                <a:off x="4820" y="1630"/>
                <a:ext cx="159" cy="159"/>
              </a:xfrm>
              <a:prstGeom prst="ellipse">
                <a:avLst/>
              </a:prstGeom>
              <a:solidFill>
                <a:srgbClr val="6464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88" name="Oval 231"/>
              <p:cNvSpPr>
                <a:spLocks noChangeArrowheads="1"/>
              </p:cNvSpPr>
              <p:nvPr/>
            </p:nvSpPr>
            <p:spPr bwMode="auto">
              <a:xfrm>
                <a:off x="4833" y="1643"/>
                <a:ext cx="133" cy="132"/>
              </a:xfrm>
              <a:prstGeom prst="ellipse">
                <a:avLst/>
              </a:prstGeom>
              <a:solidFill>
                <a:srgbClr val="69696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89" name="Oval 232"/>
              <p:cNvSpPr>
                <a:spLocks noChangeArrowheads="1"/>
              </p:cNvSpPr>
              <p:nvPr/>
            </p:nvSpPr>
            <p:spPr bwMode="auto">
              <a:xfrm>
                <a:off x="4846" y="1656"/>
                <a:ext cx="107" cy="106"/>
              </a:xfrm>
              <a:prstGeom prst="ellipse">
                <a:avLst/>
              </a:prstGeom>
              <a:solidFill>
                <a:srgbClr val="6D6D6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90" name="Oval 233"/>
              <p:cNvSpPr>
                <a:spLocks noChangeArrowheads="1"/>
              </p:cNvSpPr>
              <p:nvPr/>
            </p:nvSpPr>
            <p:spPr bwMode="auto">
              <a:xfrm>
                <a:off x="4860" y="1669"/>
                <a:ext cx="79" cy="80"/>
              </a:xfrm>
              <a:prstGeom prst="ellipse">
                <a:avLst/>
              </a:prstGeom>
              <a:solidFill>
                <a:srgbClr val="6F6F6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91" name="Oval 234"/>
              <p:cNvSpPr>
                <a:spLocks noChangeArrowheads="1"/>
              </p:cNvSpPr>
              <p:nvPr/>
            </p:nvSpPr>
            <p:spPr bwMode="auto">
              <a:xfrm>
                <a:off x="4873" y="1683"/>
                <a:ext cx="53" cy="53"/>
              </a:xfrm>
              <a:prstGeom prst="ellipse">
                <a:avLst/>
              </a:prstGeom>
              <a:solidFill>
                <a:srgbClr val="71717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92" name="Oval 235"/>
              <p:cNvSpPr>
                <a:spLocks noChangeArrowheads="1"/>
              </p:cNvSpPr>
              <p:nvPr/>
            </p:nvSpPr>
            <p:spPr bwMode="auto">
              <a:xfrm>
                <a:off x="4886" y="1696"/>
                <a:ext cx="27" cy="26"/>
              </a:xfrm>
              <a:prstGeom prst="ellipse">
                <a:avLst/>
              </a:pr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93" name="Freeform 236"/>
              <p:cNvSpPr>
                <a:spLocks/>
              </p:cNvSpPr>
              <p:nvPr/>
            </p:nvSpPr>
            <p:spPr bwMode="auto">
              <a:xfrm>
                <a:off x="4727" y="1470"/>
                <a:ext cx="119" cy="146"/>
              </a:xfrm>
              <a:custGeom>
                <a:avLst/>
                <a:gdLst>
                  <a:gd name="T0" fmla="*/ 119 w 119"/>
                  <a:gd name="T1" fmla="*/ 133 h 146"/>
                  <a:gd name="T2" fmla="*/ 93 w 119"/>
                  <a:gd name="T3" fmla="*/ 146 h 146"/>
                  <a:gd name="T4" fmla="*/ 0 w 119"/>
                  <a:gd name="T5" fmla="*/ 14 h 146"/>
                  <a:gd name="T6" fmla="*/ 26 w 119"/>
                  <a:gd name="T7" fmla="*/ 0 h 146"/>
                  <a:gd name="T8" fmla="*/ 119 w 119"/>
                  <a:gd name="T9" fmla="*/ 133 h 146"/>
                </a:gdLst>
                <a:ahLst/>
                <a:cxnLst>
                  <a:cxn ang="0">
                    <a:pos x="T0" y="T1"/>
                  </a:cxn>
                  <a:cxn ang="0">
                    <a:pos x="T2" y="T3"/>
                  </a:cxn>
                  <a:cxn ang="0">
                    <a:pos x="T4" y="T5"/>
                  </a:cxn>
                  <a:cxn ang="0">
                    <a:pos x="T6" y="T7"/>
                  </a:cxn>
                  <a:cxn ang="0">
                    <a:pos x="T8" y="T9"/>
                  </a:cxn>
                </a:cxnLst>
                <a:rect l="0" t="0" r="r" b="b"/>
                <a:pathLst>
                  <a:path w="119" h="146">
                    <a:moveTo>
                      <a:pt x="119" y="133"/>
                    </a:moveTo>
                    <a:lnTo>
                      <a:pt x="93" y="146"/>
                    </a:lnTo>
                    <a:lnTo>
                      <a:pt x="0" y="14"/>
                    </a:lnTo>
                    <a:lnTo>
                      <a:pt x="26" y="0"/>
                    </a:lnTo>
                    <a:lnTo>
                      <a:pt x="119" y="1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94" name="Freeform 237"/>
              <p:cNvSpPr>
                <a:spLocks/>
              </p:cNvSpPr>
              <p:nvPr/>
            </p:nvSpPr>
            <p:spPr bwMode="auto">
              <a:xfrm>
                <a:off x="4793" y="1550"/>
                <a:ext cx="53" cy="66"/>
              </a:xfrm>
              <a:custGeom>
                <a:avLst/>
                <a:gdLst>
                  <a:gd name="T0" fmla="*/ 2 w 4"/>
                  <a:gd name="T1" fmla="*/ 5 h 5"/>
                  <a:gd name="T2" fmla="*/ 4 w 4"/>
                  <a:gd name="T3" fmla="*/ 4 h 5"/>
                  <a:gd name="T4" fmla="*/ 0 w 4"/>
                  <a:gd name="T5" fmla="*/ 0 h 5"/>
                  <a:gd name="T6" fmla="*/ 2 w 4"/>
                  <a:gd name="T7" fmla="*/ 5 h 5"/>
                </a:gdLst>
                <a:ahLst/>
                <a:cxnLst>
                  <a:cxn ang="0">
                    <a:pos x="T0" y="T1"/>
                  </a:cxn>
                  <a:cxn ang="0">
                    <a:pos x="T2" y="T3"/>
                  </a:cxn>
                  <a:cxn ang="0">
                    <a:pos x="T4" y="T5"/>
                  </a:cxn>
                  <a:cxn ang="0">
                    <a:pos x="T6" y="T7"/>
                  </a:cxn>
                </a:cxnLst>
                <a:rect l="0" t="0" r="r" b="b"/>
                <a:pathLst>
                  <a:path w="4" h="5">
                    <a:moveTo>
                      <a:pt x="2" y="5"/>
                    </a:moveTo>
                    <a:cubicBezTo>
                      <a:pt x="2" y="5"/>
                      <a:pt x="3" y="4"/>
                      <a:pt x="4" y="4"/>
                    </a:cubicBezTo>
                    <a:lnTo>
                      <a:pt x="0" y="0"/>
                    </a:lnTo>
                    <a:lnTo>
                      <a:pt x="2" y="5"/>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95" name="Line 238"/>
              <p:cNvSpPr>
                <a:spLocks noChangeShapeType="1"/>
              </p:cNvSpPr>
              <p:nvPr/>
            </p:nvSpPr>
            <p:spPr bwMode="auto">
              <a:xfrm>
                <a:off x="4753" y="1470"/>
                <a:ext cx="93" cy="132"/>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96" name="Arc 239"/>
              <p:cNvSpPr>
                <a:spLocks/>
              </p:cNvSpPr>
              <p:nvPr/>
            </p:nvSpPr>
            <p:spPr bwMode="auto">
              <a:xfrm>
                <a:off x="4794" y="1550"/>
                <a:ext cx="52" cy="69"/>
              </a:xfrm>
              <a:custGeom>
                <a:avLst/>
                <a:gdLst>
                  <a:gd name="G0" fmla="+- 0 0 0"/>
                  <a:gd name="G1" fmla="+- 0 0 0"/>
                  <a:gd name="G2" fmla="+- 21600 0 0"/>
                  <a:gd name="T0" fmla="*/ 15333 w 15333"/>
                  <a:gd name="T1" fmla="*/ 15213 h 20019"/>
                  <a:gd name="T2" fmla="*/ 8112 w 15333"/>
                  <a:gd name="T3" fmla="*/ 20019 h 20019"/>
                  <a:gd name="T4" fmla="*/ 0 w 15333"/>
                  <a:gd name="T5" fmla="*/ 0 h 20019"/>
                </a:gdLst>
                <a:ahLst/>
                <a:cxnLst>
                  <a:cxn ang="0">
                    <a:pos x="T0" y="T1"/>
                  </a:cxn>
                  <a:cxn ang="0">
                    <a:pos x="T2" y="T3"/>
                  </a:cxn>
                  <a:cxn ang="0">
                    <a:pos x="T4" y="T5"/>
                  </a:cxn>
                </a:cxnLst>
                <a:rect l="0" t="0" r="r" b="b"/>
                <a:pathLst>
                  <a:path w="15333" h="20019" fill="none" extrusionOk="0">
                    <a:moveTo>
                      <a:pt x="15333" y="15213"/>
                    </a:moveTo>
                    <a:cubicBezTo>
                      <a:pt x="13275" y="17287"/>
                      <a:pt x="10819" y="18921"/>
                      <a:pt x="8111" y="20018"/>
                    </a:cubicBezTo>
                  </a:path>
                  <a:path w="15333" h="20019" stroke="0" extrusionOk="0">
                    <a:moveTo>
                      <a:pt x="15333" y="15213"/>
                    </a:moveTo>
                    <a:cubicBezTo>
                      <a:pt x="13275" y="17287"/>
                      <a:pt x="10819" y="18921"/>
                      <a:pt x="8111" y="20018"/>
                    </a:cubicBezTo>
                    <a:lnTo>
                      <a:pt x="0" y="0"/>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97" name="Line 240"/>
              <p:cNvSpPr>
                <a:spLocks noChangeShapeType="1"/>
              </p:cNvSpPr>
              <p:nvPr/>
            </p:nvSpPr>
            <p:spPr bwMode="auto">
              <a:xfrm flipH="1" flipV="1">
                <a:off x="4727" y="1484"/>
                <a:ext cx="93" cy="132"/>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98" name="Line 241"/>
              <p:cNvSpPr>
                <a:spLocks noChangeShapeType="1"/>
              </p:cNvSpPr>
              <p:nvPr/>
            </p:nvSpPr>
            <p:spPr bwMode="auto">
              <a:xfrm flipV="1">
                <a:off x="4727" y="1471"/>
                <a:ext cx="26" cy="1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99" name="Freeform 242"/>
              <p:cNvSpPr>
                <a:spLocks/>
              </p:cNvSpPr>
              <p:nvPr/>
            </p:nvSpPr>
            <p:spPr bwMode="auto">
              <a:xfrm>
                <a:off x="4913" y="1749"/>
                <a:ext cx="40" cy="66"/>
              </a:xfrm>
              <a:custGeom>
                <a:avLst/>
                <a:gdLst>
                  <a:gd name="T0" fmla="*/ 0 w 40"/>
                  <a:gd name="T1" fmla="*/ 13 h 66"/>
                  <a:gd name="T2" fmla="*/ 13 w 40"/>
                  <a:gd name="T3" fmla="*/ 0 h 66"/>
                  <a:gd name="T4" fmla="*/ 40 w 40"/>
                  <a:gd name="T5" fmla="*/ 53 h 66"/>
                  <a:gd name="T6" fmla="*/ 13 w 40"/>
                  <a:gd name="T7" fmla="*/ 66 h 66"/>
                  <a:gd name="T8" fmla="*/ 0 w 40"/>
                  <a:gd name="T9" fmla="*/ 13 h 66"/>
                </a:gdLst>
                <a:ahLst/>
                <a:cxnLst>
                  <a:cxn ang="0">
                    <a:pos x="T0" y="T1"/>
                  </a:cxn>
                  <a:cxn ang="0">
                    <a:pos x="T2" y="T3"/>
                  </a:cxn>
                  <a:cxn ang="0">
                    <a:pos x="T4" y="T5"/>
                  </a:cxn>
                  <a:cxn ang="0">
                    <a:pos x="T6" y="T7"/>
                  </a:cxn>
                  <a:cxn ang="0">
                    <a:pos x="T8" y="T9"/>
                  </a:cxn>
                </a:cxnLst>
                <a:rect l="0" t="0" r="r" b="b"/>
                <a:pathLst>
                  <a:path w="40" h="66">
                    <a:moveTo>
                      <a:pt x="0" y="13"/>
                    </a:moveTo>
                    <a:lnTo>
                      <a:pt x="13" y="0"/>
                    </a:lnTo>
                    <a:lnTo>
                      <a:pt x="40" y="53"/>
                    </a:lnTo>
                    <a:lnTo>
                      <a:pt x="13" y="66"/>
                    </a:lnTo>
                    <a:lnTo>
                      <a:pt x="0" y="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00" name="Freeform 243"/>
              <p:cNvSpPr>
                <a:spLocks/>
              </p:cNvSpPr>
              <p:nvPr/>
            </p:nvSpPr>
            <p:spPr bwMode="auto">
              <a:xfrm>
                <a:off x="4900" y="1749"/>
                <a:ext cx="13" cy="13"/>
              </a:xfrm>
              <a:custGeom>
                <a:avLst/>
                <a:gdLst>
                  <a:gd name="T0" fmla="*/ 0 w 1"/>
                  <a:gd name="T1" fmla="*/ 0 h 1"/>
                  <a:gd name="T2" fmla="*/ 0 w 1"/>
                  <a:gd name="T3" fmla="*/ 0 h 1"/>
                  <a:gd name="T4" fmla="*/ 1 w 1"/>
                  <a:gd name="T5" fmla="*/ 1 h 1"/>
                  <a:gd name="T6" fmla="*/ 0 w 1"/>
                  <a:gd name="T7" fmla="*/ 0 h 1"/>
                </a:gdLst>
                <a:ahLst/>
                <a:cxnLst>
                  <a:cxn ang="0">
                    <a:pos x="T0" y="T1"/>
                  </a:cxn>
                  <a:cxn ang="0">
                    <a:pos x="T2" y="T3"/>
                  </a:cxn>
                  <a:cxn ang="0">
                    <a:pos x="T4" y="T5"/>
                  </a:cxn>
                  <a:cxn ang="0">
                    <a:pos x="T6" y="T7"/>
                  </a:cxn>
                </a:cxnLst>
                <a:rect l="0" t="0" r="r" b="b"/>
                <a:pathLst>
                  <a:path w="1" h="1">
                    <a:moveTo>
                      <a:pt x="0" y="0"/>
                    </a:moveTo>
                    <a:cubicBezTo>
                      <a:pt x="0" y="0"/>
                      <a:pt x="0" y="0"/>
                      <a:pt x="0" y="0"/>
                    </a:cubicBezTo>
                    <a:lnTo>
                      <a:pt x="1" y="1"/>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01" name="Line 244"/>
              <p:cNvSpPr>
                <a:spLocks noChangeShapeType="1"/>
              </p:cNvSpPr>
              <p:nvPr/>
            </p:nvSpPr>
            <p:spPr bwMode="auto">
              <a:xfrm flipH="1" flipV="1">
                <a:off x="4913" y="1762"/>
                <a:ext cx="13" cy="5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02" name="Arc 245"/>
              <p:cNvSpPr>
                <a:spLocks/>
              </p:cNvSpPr>
              <p:nvPr/>
            </p:nvSpPr>
            <p:spPr bwMode="auto">
              <a:xfrm>
                <a:off x="4908" y="1755"/>
                <a:ext cx="5" cy="7"/>
              </a:xfrm>
              <a:custGeom>
                <a:avLst/>
                <a:gdLst>
                  <a:gd name="G0" fmla="+- 15290 0 0"/>
                  <a:gd name="G1" fmla="+- 21600 0 0"/>
                  <a:gd name="G2" fmla="+- 21600 0 0"/>
                  <a:gd name="T0" fmla="*/ 0 w 15290"/>
                  <a:gd name="T1" fmla="*/ 6343 h 21600"/>
                  <a:gd name="T2" fmla="*/ 15290 w 15290"/>
                  <a:gd name="T3" fmla="*/ 0 h 21600"/>
                  <a:gd name="T4" fmla="*/ 15290 w 15290"/>
                  <a:gd name="T5" fmla="*/ 21600 h 21600"/>
                </a:gdLst>
                <a:ahLst/>
                <a:cxnLst>
                  <a:cxn ang="0">
                    <a:pos x="T0" y="T1"/>
                  </a:cxn>
                  <a:cxn ang="0">
                    <a:pos x="T2" y="T3"/>
                  </a:cxn>
                  <a:cxn ang="0">
                    <a:pos x="T4" y="T5"/>
                  </a:cxn>
                </a:cxnLst>
                <a:rect l="0" t="0" r="r" b="b"/>
                <a:pathLst>
                  <a:path w="15290" h="21600" fill="none" extrusionOk="0">
                    <a:moveTo>
                      <a:pt x="0" y="6343"/>
                    </a:moveTo>
                    <a:cubicBezTo>
                      <a:pt x="4052" y="2282"/>
                      <a:pt x="9553" y="0"/>
                      <a:pt x="15289" y="0"/>
                    </a:cubicBezTo>
                  </a:path>
                  <a:path w="15290" h="21600" stroke="0" extrusionOk="0">
                    <a:moveTo>
                      <a:pt x="0" y="6343"/>
                    </a:moveTo>
                    <a:cubicBezTo>
                      <a:pt x="4052" y="2282"/>
                      <a:pt x="9553" y="0"/>
                      <a:pt x="15289" y="0"/>
                    </a:cubicBezTo>
                    <a:lnTo>
                      <a:pt x="15290" y="21600"/>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103" name="Line 246"/>
              <p:cNvSpPr>
                <a:spLocks noChangeShapeType="1"/>
              </p:cNvSpPr>
              <p:nvPr/>
            </p:nvSpPr>
            <p:spPr bwMode="auto">
              <a:xfrm>
                <a:off x="4926" y="1749"/>
                <a:ext cx="26" cy="5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04" name="Line 247"/>
              <p:cNvSpPr>
                <a:spLocks noChangeShapeType="1"/>
              </p:cNvSpPr>
              <p:nvPr/>
            </p:nvSpPr>
            <p:spPr bwMode="auto">
              <a:xfrm flipH="1">
                <a:off x="4926" y="1802"/>
                <a:ext cx="27" cy="1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05" name="Oval 248"/>
              <p:cNvSpPr>
                <a:spLocks noChangeArrowheads="1"/>
              </p:cNvSpPr>
              <p:nvPr/>
            </p:nvSpPr>
            <p:spPr bwMode="auto">
              <a:xfrm>
                <a:off x="4594" y="1298"/>
                <a:ext cx="186" cy="186"/>
              </a:xfrm>
              <a:prstGeom prst="ellipse">
                <a:avLst/>
              </a:prstGeom>
              <a:solidFill>
                <a:srgbClr val="0779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06" name="Oval 249"/>
              <p:cNvSpPr>
                <a:spLocks noChangeArrowheads="1"/>
              </p:cNvSpPr>
              <p:nvPr/>
            </p:nvSpPr>
            <p:spPr bwMode="auto">
              <a:xfrm>
                <a:off x="4607" y="1311"/>
                <a:ext cx="160" cy="159"/>
              </a:xfrm>
              <a:prstGeom prst="ellipse">
                <a:avLst/>
              </a:prstGeom>
              <a:solidFill>
                <a:srgbClr val="0B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07" name="Oval 250"/>
              <p:cNvSpPr>
                <a:spLocks noChangeArrowheads="1"/>
              </p:cNvSpPr>
              <p:nvPr/>
            </p:nvSpPr>
            <p:spPr bwMode="auto">
              <a:xfrm>
                <a:off x="4621" y="1325"/>
                <a:ext cx="132" cy="132"/>
              </a:xfrm>
              <a:prstGeom prst="ellipse">
                <a:avLst/>
              </a:prstGeom>
              <a:solidFill>
                <a:srgbClr val="0CCD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08" name="Oval 251"/>
              <p:cNvSpPr>
                <a:spLocks noChangeArrowheads="1"/>
              </p:cNvSpPr>
              <p:nvPr/>
            </p:nvSpPr>
            <p:spPr bwMode="auto">
              <a:xfrm>
                <a:off x="4634" y="1338"/>
                <a:ext cx="106" cy="106"/>
              </a:xfrm>
              <a:prstGeom prst="ellipse">
                <a:avLst/>
              </a:prstGeom>
              <a:solidFill>
                <a:srgbClr val="0DDBE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09" name="Oval 252"/>
              <p:cNvSpPr>
                <a:spLocks noChangeArrowheads="1"/>
              </p:cNvSpPr>
              <p:nvPr/>
            </p:nvSpPr>
            <p:spPr bwMode="auto">
              <a:xfrm>
                <a:off x="4647" y="1351"/>
                <a:ext cx="80" cy="80"/>
              </a:xfrm>
              <a:prstGeom prst="ellipse">
                <a:avLst/>
              </a:prstGeom>
              <a:solidFill>
                <a:srgbClr val="0EE5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10" name="Oval 253"/>
              <p:cNvSpPr>
                <a:spLocks noChangeArrowheads="1"/>
              </p:cNvSpPr>
              <p:nvPr/>
            </p:nvSpPr>
            <p:spPr bwMode="auto">
              <a:xfrm>
                <a:off x="4660" y="1364"/>
                <a:ext cx="54" cy="53"/>
              </a:xfrm>
              <a:prstGeom prst="ellipse">
                <a:avLst/>
              </a:prstGeom>
              <a:solidFill>
                <a:srgbClr val="0EECF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11" name="Oval 254"/>
              <p:cNvSpPr>
                <a:spLocks noChangeArrowheads="1"/>
              </p:cNvSpPr>
              <p:nvPr/>
            </p:nvSpPr>
            <p:spPr bwMode="auto">
              <a:xfrm>
                <a:off x="4674" y="1378"/>
                <a:ext cx="26" cy="26"/>
              </a:xfrm>
              <a:prstGeom prst="ellipse">
                <a:avLst/>
              </a:prstGeom>
              <a:solidFill>
                <a:srgbClr val="0EF0F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12" name="Oval 255"/>
              <p:cNvSpPr>
                <a:spLocks noChangeArrowheads="1"/>
              </p:cNvSpPr>
              <p:nvPr/>
            </p:nvSpPr>
            <p:spPr bwMode="auto">
              <a:xfrm>
                <a:off x="1818" y="3155"/>
                <a:ext cx="186" cy="186"/>
              </a:xfrm>
              <a:prstGeom prst="ellipse">
                <a:avLst/>
              </a:prstGeom>
              <a:solidFill>
                <a:srgbClr val="0779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13" name="Oval 256"/>
              <p:cNvSpPr>
                <a:spLocks noChangeArrowheads="1"/>
              </p:cNvSpPr>
              <p:nvPr/>
            </p:nvSpPr>
            <p:spPr bwMode="auto">
              <a:xfrm>
                <a:off x="1831" y="3168"/>
                <a:ext cx="159" cy="159"/>
              </a:xfrm>
              <a:prstGeom prst="ellipse">
                <a:avLst/>
              </a:prstGeom>
              <a:solidFill>
                <a:srgbClr val="0B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14" name="Oval 257"/>
              <p:cNvSpPr>
                <a:spLocks noChangeArrowheads="1"/>
              </p:cNvSpPr>
              <p:nvPr/>
            </p:nvSpPr>
            <p:spPr bwMode="auto">
              <a:xfrm>
                <a:off x="1844" y="3181"/>
                <a:ext cx="133" cy="133"/>
              </a:xfrm>
              <a:prstGeom prst="ellipse">
                <a:avLst/>
              </a:prstGeom>
              <a:solidFill>
                <a:srgbClr val="0CCD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15" name="Oval 258"/>
              <p:cNvSpPr>
                <a:spLocks noChangeArrowheads="1"/>
              </p:cNvSpPr>
              <p:nvPr/>
            </p:nvSpPr>
            <p:spPr bwMode="auto">
              <a:xfrm>
                <a:off x="1857" y="3195"/>
                <a:ext cx="107" cy="106"/>
              </a:xfrm>
              <a:prstGeom prst="ellipse">
                <a:avLst/>
              </a:prstGeom>
              <a:solidFill>
                <a:srgbClr val="0DDBE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16" name="Oval 259"/>
              <p:cNvSpPr>
                <a:spLocks noChangeArrowheads="1"/>
              </p:cNvSpPr>
              <p:nvPr/>
            </p:nvSpPr>
            <p:spPr bwMode="auto">
              <a:xfrm>
                <a:off x="1871" y="3208"/>
                <a:ext cx="79" cy="80"/>
              </a:xfrm>
              <a:prstGeom prst="ellipse">
                <a:avLst/>
              </a:prstGeom>
              <a:solidFill>
                <a:srgbClr val="0EE5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17" name="Oval 260"/>
              <p:cNvSpPr>
                <a:spLocks noChangeArrowheads="1"/>
              </p:cNvSpPr>
              <p:nvPr/>
            </p:nvSpPr>
            <p:spPr bwMode="auto">
              <a:xfrm>
                <a:off x="1884" y="3221"/>
                <a:ext cx="53" cy="53"/>
              </a:xfrm>
              <a:prstGeom prst="ellipse">
                <a:avLst/>
              </a:prstGeom>
              <a:solidFill>
                <a:srgbClr val="0EECF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18" name="Oval 261"/>
              <p:cNvSpPr>
                <a:spLocks noChangeArrowheads="1"/>
              </p:cNvSpPr>
              <p:nvPr/>
            </p:nvSpPr>
            <p:spPr bwMode="auto">
              <a:xfrm>
                <a:off x="1897" y="3235"/>
                <a:ext cx="27" cy="26"/>
              </a:xfrm>
              <a:prstGeom prst="ellipse">
                <a:avLst/>
              </a:prstGeom>
              <a:solidFill>
                <a:srgbClr val="0EF0F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19" name="Freeform 262"/>
              <p:cNvSpPr>
                <a:spLocks/>
              </p:cNvSpPr>
              <p:nvPr/>
            </p:nvSpPr>
            <p:spPr bwMode="auto">
              <a:xfrm>
                <a:off x="1937" y="3049"/>
                <a:ext cx="106" cy="132"/>
              </a:xfrm>
              <a:custGeom>
                <a:avLst/>
                <a:gdLst>
                  <a:gd name="T0" fmla="*/ 27 w 106"/>
                  <a:gd name="T1" fmla="*/ 132 h 132"/>
                  <a:gd name="T2" fmla="*/ 0 w 106"/>
                  <a:gd name="T3" fmla="*/ 119 h 132"/>
                  <a:gd name="T4" fmla="*/ 80 w 106"/>
                  <a:gd name="T5" fmla="*/ 0 h 132"/>
                  <a:gd name="T6" fmla="*/ 106 w 106"/>
                  <a:gd name="T7" fmla="*/ 26 h 132"/>
                  <a:gd name="T8" fmla="*/ 27 w 106"/>
                  <a:gd name="T9" fmla="*/ 132 h 132"/>
                </a:gdLst>
                <a:ahLst/>
                <a:cxnLst>
                  <a:cxn ang="0">
                    <a:pos x="T0" y="T1"/>
                  </a:cxn>
                  <a:cxn ang="0">
                    <a:pos x="T2" y="T3"/>
                  </a:cxn>
                  <a:cxn ang="0">
                    <a:pos x="T4" y="T5"/>
                  </a:cxn>
                  <a:cxn ang="0">
                    <a:pos x="T6" y="T7"/>
                  </a:cxn>
                  <a:cxn ang="0">
                    <a:pos x="T8" y="T9"/>
                  </a:cxn>
                </a:cxnLst>
                <a:rect l="0" t="0" r="r" b="b"/>
                <a:pathLst>
                  <a:path w="106" h="132">
                    <a:moveTo>
                      <a:pt x="27" y="132"/>
                    </a:moveTo>
                    <a:lnTo>
                      <a:pt x="0" y="119"/>
                    </a:lnTo>
                    <a:lnTo>
                      <a:pt x="80" y="0"/>
                    </a:lnTo>
                    <a:lnTo>
                      <a:pt x="106" y="26"/>
                    </a:lnTo>
                    <a:lnTo>
                      <a:pt x="27" y="1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20" name="Freeform 263"/>
              <p:cNvSpPr>
                <a:spLocks/>
              </p:cNvSpPr>
              <p:nvPr/>
            </p:nvSpPr>
            <p:spPr bwMode="auto">
              <a:xfrm>
                <a:off x="1937" y="3168"/>
                <a:ext cx="13" cy="1"/>
              </a:xfrm>
              <a:custGeom>
                <a:avLst/>
                <a:gdLst>
                  <a:gd name="T0" fmla="*/ 0 w 1"/>
                  <a:gd name="T1" fmla="*/ 0 w 1"/>
                  <a:gd name="T2" fmla="*/ 1 w 1"/>
                  <a:gd name="T3" fmla="*/ 1 w 1"/>
                  <a:gd name="T4" fmla="*/ 0 w 1"/>
                </a:gdLst>
                <a:ahLst/>
                <a:cxnLst>
                  <a:cxn ang="0">
                    <a:pos x="T0" y="0"/>
                  </a:cxn>
                  <a:cxn ang="0">
                    <a:pos x="T1" y="0"/>
                  </a:cxn>
                  <a:cxn ang="0">
                    <a:pos x="T2" y="0"/>
                  </a:cxn>
                  <a:cxn ang="0">
                    <a:pos x="T3" y="0"/>
                  </a:cxn>
                  <a:cxn ang="0">
                    <a:pos x="T4" y="0"/>
                  </a:cxn>
                </a:cxnLst>
                <a:rect l="0" t="0" r="r" b="b"/>
                <a:pathLst>
                  <a:path w="1">
                    <a:moveTo>
                      <a:pt x="0" y="0"/>
                    </a:moveTo>
                    <a:cubicBezTo>
                      <a:pt x="0" y="0"/>
                      <a:pt x="0" y="0"/>
                      <a:pt x="0" y="0"/>
                    </a:cubicBezTo>
                    <a:cubicBezTo>
                      <a:pt x="1" y="0"/>
                      <a:pt x="1" y="0"/>
                      <a:pt x="1" y="0"/>
                    </a:cubicBezTo>
                    <a:lnTo>
                      <a:pt x="1" y="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21" name="Line 264"/>
              <p:cNvSpPr>
                <a:spLocks noChangeShapeType="1"/>
              </p:cNvSpPr>
              <p:nvPr/>
            </p:nvSpPr>
            <p:spPr bwMode="auto">
              <a:xfrm flipH="1">
                <a:off x="1964" y="3075"/>
                <a:ext cx="79" cy="105"/>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22" name="Arc 265"/>
              <p:cNvSpPr>
                <a:spLocks/>
              </p:cNvSpPr>
              <p:nvPr/>
            </p:nvSpPr>
            <p:spPr bwMode="auto">
              <a:xfrm>
                <a:off x="1943" y="3168"/>
                <a:ext cx="13" cy="7"/>
              </a:xfrm>
              <a:custGeom>
                <a:avLst/>
                <a:gdLst>
                  <a:gd name="G0" fmla="+- 21600 0 0"/>
                  <a:gd name="G1" fmla="+- 0 0 0"/>
                  <a:gd name="G2" fmla="+- 21600 0 0"/>
                  <a:gd name="T0" fmla="*/ 36338 w 36338"/>
                  <a:gd name="T1" fmla="*/ 15791 h 21600"/>
                  <a:gd name="T2" fmla="*/ 0 w 36338"/>
                  <a:gd name="T3" fmla="*/ 0 h 21600"/>
                  <a:gd name="T4" fmla="*/ 21600 w 36338"/>
                  <a:gd name="T5" fmla="*/ 0 h 21600"/>
                </a:gdLst>
                <a:ahLst/>
                <a:cxnLst>
                  <a:cxn ang="0">
                    <a:pos x="T0" y="T1"/>
                  </a:cxn>
                  <a:cxn ang="0">
                    <a:pos x="T2" y="T3"/>
                  </a:cxn>
                  <a:cxn ang="0">
                    <a:pos x="T4" y="T5"/>
                  </a:cxn>
                </a:cxnLst>
                <a:rect l="0" t="0" r="r" b="b"/>
                <a:pathLst>
                  <a:path w="36338" h="21600" fill="none" extrusionOk="0">
                    <a:moveTo>
                      <a:pt x="36337" y="15790"/>
                    </a:moveTo>
                    <a:cubicBezTo>
                      <a:pt x="32338" y="19523"/>
                      <a:pt x="27071" y="21600"/>
                      <a:pt x="21600" y="21600"/>
                    </a:cubicBezTo>
                    <a:cubicBezTo>
                      <a:pt x="9670" y="21600"/>
                      <a:pt x="0" y="11929"/>
                      <a:pt x="0" y="0"/>
                    </a:cubicBezTo>
                  </a:path>
                  <a:path w="36338" h="21600" stroke="0" extrusionOk="0">
                    <a:moveTo>
                      <a:pt x="36337" y="15790"/>
                    </a:moveTo>
                    <a:cubicBezTo>
                      <a:pt x="32338" y="19523"/>
                      <a:pt x="27071" y="21600"/>
                      <a:pt x="21600" y="21600"/>
                    </a:cubicBezTo>
                    <a:cubicBezTo>
                      <a:pt x="9670" y="21600"/>
                      <a:pt x="0" y="11929"/>
                      <a:pt x="0" y="0"/>
                    </a:cubicBezTo>
                    <a:lnTo>
                      <a:pt x="21600" y="0"/>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123" name="Line 266"/>
              <p:cNvSpPr>
                <a:spLocks noChangeShapeType="1"/>
              </p:cNvSpPr>
              <p:nvPr/>
            </p:nvSpPr>
            <p:spPr bwMode="auto">
              <a:xfrm flipV="1">
                <a:off x="1937" y="3049"/>
                <a:ext cx="80" cy="11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24" name="Line 267"/>
              <p:cNvSpPr>
                <a:spLocks noChangeShapeType="1"/>
              </p:cNvSpPr>
              <p:nvPr/>
            </p:nvSpPr>
            <p:spPr bwMode="auto">
              <a:xfrm>
                <a:off x="2017" y="3049"/>
                <a:ext cx="26" cy="26"/>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25" name="Oval 268"/>
              <p:cNvSpPr>
                <a:spLocks noChangeArrowheads="1"/>
              </p:cNvSpPr>
              <p:nvPr/>
            </p:nvSpPr>
            <p:spPr bwMode="auto">
              <a:xfrm>
                <a:off x="2455" y="2770"/>
                <a:ext cx="239" cy="239"/>
              </a:xfrm>
              <a:prstGeom prst="ellipse">
                <a:avLst/>
              </a:prstGeom>
              <a:solidFill>
                <a:srgbClr val="39393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26" name="Oval 269"/>
              <p:cNvSpPr>
                <a:spLocks noChangeArrowheads="1"/>
              </p:cNvSpPr>
              <p:nvPr/>
            </p:nvSpPr>
            <p:spPr bwMode="auto">
              <a:xfrm>
                <a:off x="2469" y="2784"/>
                <a:ext cx="212" cy="212"/>
              </a:xfrm>
              <a:prstGeom prst="ellipse">
                <a:avLst/>
              </a:prstGeom>
              <a:solidFill>
                <a:srgbClr val="53535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27" name="Oval 270"/>
              <p:cNvSpPr>
                <a:spLocks noChangeArrowheads="1"/>
              </p:cNvSpPr>
              <p:nvPr/>
            </p:nvSpPr>
            <p:spPr bwMode="auto">
              <a:xfrm>
                <a:off x="2482" y="2797"/>
                <a:ext cx="186" cy="185"/>
              </a:xfrm>
              <a:prstGeom prst="ellipse">
                <a:avLst/>
              </a:prstGeom>
              <a:solidFill>
                <a:srgbClr val="5D5D5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28" name="Oval 271"/>
              <p:cNvSpPr>
                <a:spLocks noChangeArrowheads="1"/>
              </p:cNvSpPr>
              <p:nvPr/>
            </p:nvSpPr>
            <p:spPr bwMode="auto">
              <a:xfrm>
                <a:off x="2495" y="2810"/>
                <a:ext cx="160" cy="159"/>
              </a:xfrm>
              <a:prstGeom prst="ellipse">
                <a:avLst/>
              </a:prstGeom>
              <a:solidFill>
                <a:srgbClr val="6464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29" name="Oval 272"/>
              <p:cNvSpPr>
                <a:spLocks noChangeArrowheads="1"/>
              </p:cNvSpPr>
              <p:nvPr/>
            </p:nvSpPr>
            <p:spPr bwMode="auto">
              <a:xfrm>
                <a:off x="2508" y="2823"/>
                <a:ext cx="133" cy="133"/>
              </a:xfrm>
              <a:prstGeom prst="ellipse">
                <a:avLst/>
              </a:prstGeom>
              <a:solidFill>
                <a:srgbClr val="69696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30" name="Oval 273"/>
              <p:cNvSpPr>
                <a:spLocks noChangeArrowheads="1"/>
              </p:cNvSpPr>
              <p:nvPr/>
            </p:nvSpPr>
            <p:spPr bwMode="auto">
              <a:xfrm>
                <a:off x="2522" y="2837"/>
                <a:ext cx="106" cy="106"/>
              </a:xfrm>
              <a:prstGeom prst="ellipse">
                <a:avLst/>
              </a:prstGeom>
              <a:solidFill>
                <a:srgbClr val="6D6D6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31" name="Oval 274"/>
              <p:cNvSpPr>
                <a:spLocks noChangeArrowheads="1"/>
              </p:cNvSpPr>
              <p:nvPr/>
            </p:nvSpPr>
            <p:spPr bwMode="auto">
              <a:xfrm>
                <a:off x="2535" y="2850"/>
                <a:ext cx="80" cy="79"/>
              </a:xfrm>
              <a:prstGeom prst="ellipse">
                <a:avLst/>
              </a:prstGeom>
              <a:solidFill>
                <a:srgbClr val="6F6F6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32" name="Oval 275"/>
              <p:cNvSpPr>
                <a:spLocks noChangeArrowheads="1"/>
              </p:cNvSpPr>
              <p:nvPr/>
            </p:nvSpPr>
            <p:spPr bwMode="auto">
              <a:xfrm>
                <a:off x="2548" y="2863"/>
                <a:ext cx="53" cy="53"/>
              </a:xfrm>
              <a:prstGeom prst="ellipse">
                <a:avLst/>
              </a:prstGeom>
              <a:solidFill>
                <a:srgbClr val="71717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33" name="Oval 276"/>
              <p:cNvSpPr>
                <a:spLocks noChangeArrowheads="1"/>
              </p:cNvSpPr>
              <p:nvPr/>
            </p:nvSpPr>
            <p:spPr bwMode="auto">
              <a:xfrm>
                <a:off x="2562" y="2876"/>
                <a:ext cx="26" cy="27"/>
              </a:xfrm>
              <a:prstGeom prst="ellipse">
                <a:avLst/>
              </a:pr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34" name="Freeform 277"/>
              <p:cNvSpPr>
                <a:spLocks/>
              </p:cNvSpPr>
              <p:nvPr/>
            </p:nvSpPr>
            <p:spPr bwMode="auto">
              <a:xfrm>
                <a:off x="2628" y="2996"/>
                <a:ext cx="173" cy="252"/>
              </a:xfrm>
              <a:custGeom>
                <a:avLst/>
                <a:gdLst>
                  <a:gd name="T0" fmla="*/ 0 w 173"/>
                  <a:gd name="T1" fmla="*/ 13 h 252"/>
                  <a:gd name="T2" fmla="*/ 27 w 173"/>
                  <a:gd name="T3" fmla="*/ 0 h 252"/>
                  <a:gd name="T4" fmla="*/ 173 w 173"/>
                  <a:gd name="T5" fmla="*/ 239 h 252"/>
                  <a:gd name="T6" fmla="*/ 159 w 173"/>
                  <a:gd name="T7" fmla="*/ 252 h 252"/>
                  <a:gd name="T8" fmla="*/ 0 w 173"/>
                  <a:gd name="T9" fmla="*/ 13 h 252"/>
                </a:gdLst>
                <a:ahLst/>
                <a:cxnLst>
                  <a:cxn ang="0">
                    <a:pos x="T0" y="T1"/>
                  </a:cxn>
                  <a:cxn ang="0">
                    <a:pos x="T2" y="T3"/>
                  </a:cxn>
                  <a:cxn ang="0">
                    <a:pos x="T4" y="T5"/>
                  </a:cxn>
                  <a:cxn ang="0">
                    <a:pos x="T6" y="T7"/>
                  </a:cxn>
                  <a:cxn ang="0">
                    <a:pos x="T8" y="T9"/>
                  </a:cxn>
                </a:cxnLst>
                <a:rect l="0" t="0" r="r" b="b"/>
                <a:pathLst>
                  <a:path w="173" h="252">
                    <a:moveTo>
                      <a:pt x="0" y="13"/>
                    </a:moveTo>
                    <a:lnTo>
                      <a:pt x="27" y="0"/>
                    </a:lnTo>
                    <a:lnTo>
                      <a:pt x="173" y="239"/>
                    </a:lnTo>
                    <a:lnTo>
                      <a:pt x="159" y="252"/>
                    </a:lnTo>
                    <a:lnTo>
                      <a:pt x="0" y="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35" name="Line 278"/>
              <p:cNvSpPr>
                <a:spLocks noChangeShapeType="1"/>
              </p:cNvSpPr>
              <p:nvPr/>
            </p:nvSpPr>
            <p:spPr bwMode="auto">
              <a:xfrm flipH="1" flipV="1">
                <a:off x="2628" y="3009"/>
                <a:ext cx="159" cy="238"/>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36" name="Line 279"/>
              <p:cNvSpPr>
                <a:spLocks noChangeShapeType="1"/>
              </p:cNvSpPr>
              <p:nvPr/>
            </p:nvSpPr>
            <p:spPr bwMode="auto">
              <a:xfrm flipV="1">
                <a:off x="2628" y="2996"/>
                <a:ext cx="27" cy="1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37" name="Line 280"/>
              <p:cNvSpPr>
                <a:spLocks noChangeShapeType="1"/>
              </p:cNvSpPr>
              <p:nvPr/>
            </p:nvSpPr>
            <p:spPr bwMode="auto">
              <a:xfrm>
                <a:off x="2655" y="2996"/>
                <a:ext cx="146" cy="238"/>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38" name="Line 281"/>
              <p:cNvSpPr>
                <a:spLocks noChangeShapeType="1"/>
              </p:cNvSpPr>
              <p:nvPr/>
            </p:nvSpPr>
            <p:spPr bwMode="auto">
              <a:xfrm flipH="1">
                <a:off x="2787" y="3235"/>
                <a:ext cx="13" cy="1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39" name="Freeform 282"/>
              <p:cNvSpPr>
                <a:spLocks/>
              </p:cNvSpPr>
              <p:nvPr/>
            </p:nvSpPr>
            <p:spPr bwMode="auto">
              <a:xfrm>
                <a:off x="2203" y="2903"/>
                <a:ext cx="266" cy="66"/>
              </a:xfrm>
              <a:custGeom>
                <a:avLst/>
                <a:gdLst>
                  <a:gd name="T0" fmla="*/ 266 w 266"/>
                  <a:gd name="T1" fmla="*/ 0 h 66"/>
                  <a:gd name="T2" fmla="*/ 266 w 266"/>
                  <a:gd name="T3" fmla="*/ 26 h 66"/>
                  <a:gd name="T4" fmla="*/ 0 w 266"/>
                  <a:gd name="T5" fmla="*/ 66 h 66"/>
                  <a:gd name="T6" fmla="*/ 0 w 266"/>
                  <a:gd name="T7" fmla="*/ 40 h 66"/>
                  <a:gd name="T8" fmla="*/ 266 w 266"/>
                  <a:gd name="T9" fmla="*/ 0 h 66"/>
                </a:gdLst>
                <a:ahLst/>
                <a:cxnLst>
                  <a:cxn ang="0">
                    <a:pos x="T0" y="T1"/>
                  </a:cxn>
                  <a:cxn ang="0">
                    <a:pos x="T2" y="T3"/>
                  </a:cxn>
                  <a:cxn ang="0">
                    <a:pos x="T4" y="T5"/>
                  </a:cxn>
                  <a:cxn ang="0">
                    <a:pos x="T6" y="T7"/>
                  </a:cxn>
                  <a:cxn ang="0">
                    <a:pos x="T8" y="T9"/>
                  </a:cxn>
                </a:cxnLst>
                <a:rect l="0" t="0" r="r" b="b"/>
                <a:pathLst>
                  <a:path w="266" h="66">
                    <a:moveTo>
                      <a:pt x="266" y="0"/>
                    </a:moveTo>
                    <a:lnTo>
                      <a:pt x="266" y="26"/>
                    </a:lnTo>
                    <a:lnTo>
                      <a:pt x="0" y="66"/>
                    </a:lnTo>
                    <a:lnTo>
                      <a:pt x="0" y="40"/>
                    </a:lnTo>
                    <a:lnTo>
                      <a:pt x="26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40" name="Freeform 283"/>
              <p:cNvSpPr>
                <a:spLocks/>
              </p:cNvSpPr>
              <p:nvPr/>
            </p:nvSpPr>
            <p:spPr bwMode="auto">
              <a:xfrm>
                <a:off x="2455" y="2903"/>
                <a:ext cx="14" cy="13"/>
              </a:xfrm>
              <a:custGeom>
                <a:avLst/>
                <a:gdLst>
                  <a:gd name="T0" fmla="*/ 0 w 1"/>
                  <a:gd name="T1" fmla="*/ 1 h 1"/>
                  <a:gd name="T2" fmla="*/ 1 w 1"/>
                  <a:gd name="T3" fmla="*/ 1 h 1"/>
                  <a:gd name="T4" fmla="*/ 0 w 1"/>
                  <a:gd name="T5" fmla="*/ 0 h 1"/>
                  <a:gd name="T6" fmla="*/ 0 w 1"/>
                  <a:gd name="T7" fmla="*/ 1 h 1"/>
                </a:gdLst>
                <a:ahLst/>
                <a:cxnLst>
                  <a:cxn ang="0">
                    <a:pos x="T0" y="T1"/>
                  </a:cxn>
                  <a:cxn ang="0">
                    <a:pos x="T2" y="T3"/>
                  </a:cxn>
                  <a:cxn ang="0">
                    <a:pos x="T4" y="T5"/>
                  </a:cxn>
                  <a:cxn ang="0">
                    <a:pos x="T6" y="T7"/>
                  </a:cxn>
                </a:cxnLst>
                <a:rect l="0" t="0" r="r" b="b"/>
                <a:pathLst>
                  <a:path w="1" h="1">
                    <a:moveTo>
                      <a:pt x="0" y="1"/>
                    </a:moveTo>
                    <a:cubicBezTo>
                      <a:pt x="0" y="1"/>
                      <a:pt x="1" y="1"/>
                      <a:pt x="1" y="1"/>
                    </a:cubicBezTo>
                    <a:cubicBezTo>
                      <a:pt x="1" y="0"/>
                      <a:pt x="0" y="0"/>
                      <a:pt x="0" y="0"/>
                    </a:cubicBezTo>
                    <a:lnTo>
                      <a:pt x="0" y="1"/>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41" name="Line 284"/>
              <p:cNvSpPr>
                <a:spLocks noChangeShapeType="1"/>
              </p:cNvSpPr>
              <p:nvPr/>
            </p:nvSpPr>
            <p:spPr bwMode="auto">
              <a:xfrm flipV="1">
                <a:off x="2203" y="2904"/>
                <a:ext cx="266" cy="3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42" name="Arc 285"/>
              <p:cNvSpPr>
                <a:spLocks/>
              </p:cNvSpPr>
              <p:nvPr/>
            </p:nvSpPr>
            <p:spPr bwMode="auto">
              <a:xfrm>
                <a:off x="2456" y="2911"/>
                <a:ext cx="8" cy="10"/>
              </a:xfrm>
              <a:custGeom>
                <a:avLst/>
                <a:gdLst>
                  <a:gd name="G0" fmla="+- 0 0 0"/>
                  <a:gd name="G1" fmla="+- 15783 0 0"/>
                  <a:gd name="G2" fmla="+- 21600 0 0"/>
                  <a:gd name="T0" fmla="*/ 14747 w 21600"/>
                  <a:gd name="T1" fmla="*/ 0 h 31574"/>
                  <a:gd name="T2" fmla="*/ 14738 w 21600"/>
                  <a:gd name="T3" fmla="*/ 31574 h 31574"/>
                  <a:gd name="T4" fmla="*/ 0 w 21600"/>
                  <a:gd name="T5" fmla="*/ 15783 h 31574"/>
                </a:gdLst>
                <a:ahLst/>
                <a:cxnLst>
                  <a:cxn ang="0">
                    <a:pos x="T0" y="T1"/>
                  </a:cxn>
                  <a:cxn ang="0">
                    <a:pos x="T2" y="T3"/>
                  </a:cxn>
                  <a:cxn ang="0">
                    <a:pos x="T4" y="T5"/>
                  </a:cxn>
                </a:cxnLst>
                <a:rect l="0" t="0" r="r" b="b"/>
                <a:pathLst>
                  <a:path w="21600" h="31574" fill="none" extrusionOk="0">
                    <a:moveTo>
                      <a:pt x="14746" y="0"/>
                    </a:moveTo>
                    <a:cubicBezTo>
                      <a:pt x="19118" y="4084"/>
                      <a:pt x="21600" y="9799"/>
                      <a:pt x="21600" y="15783"/>
                    </a:cubicBezTo>
                    <a:cubicBezTo>
                      <a:pt x="21600" y="21770"/>
                      <a:pt x="19114" y="27488"/>
                      <a:pt x="14737" y="31573"/>
                    </a:cubicBezTo>
                  </a:path>
                  <a:path w="21600" h="31574" stroke="0" extrusionOk="0">
                    <a:moveTo>
                      <a:pt x="14746" y="0"/>
                    </a:moveTo>
                    <a:cubicBezTo>
                      <a:pt x="19118" y="4084"/>
                      <a:pt x="21600" y="9799"/>
                      <a:pt x="21600" y="15783"/>
                    </a:cubicBezTo>
                    <a:cubicBezTo>
                      <a:pt x="21600" y="21770"/>
                      <a:pt x="19114" y="27488"/>
                      <a:pt x="14737" y="31573"/>
                    </a:cubicBezTo>
                    <a:lnTo>
                      <a:pt x="0" y="15783"/>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143" name="Line 286"/>
              <p:cNvSpPr>
                <a:spLocks noChangeShapeType="1"/>
              </p:cNvSpPr>
              <p:nvPr/>
            </p:nvSpPr>
            <p:spPr bwMode="auto">
              <a:xfrm flipH="1">
                <a:off x="2203" y="2929"/>
                <a:ext cx="266" cy="3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44" name="Line 287"/>
              <p:cNvSpPr>
                <a:spLocks noChangeShapeType="1"/>
              </p:cNvSpPr>
              <p:nvPr/>
            </p:nvSpPr>
            <p:spPr bwMode="auto">
              <a:xfrm flipV="1">
                <a:off x="2203" y="2943"/>
                <a:ext cx="1" cy="26"/>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45" name="Freeform 288"/>
              <p:cNvSpPr>
                <a:spLocks/>
              </p:cNvSpPr>
              <p:nvPr/>
            </p:nvSpPr>
            <p:spPr bwMode="auto">
              <a:xfrm>
                <a:off x="2628" y="2585"/>
                <a:ext cx="146" cy="225"/>
              </a:xfrm>
              <a:custGeom>
                <a:avLst/>
                <a:gdLst>
                  <a:gd name="T0" fmla="*/ 13 w 146"/>
                  <a:gd name="T1" fmla="*/ 225 h 225"/>
                  <a:gd name="T2" fmla="*/ 0 w 146"/>
                  <a:gd name="T3" fmla="*/ 212 h 225"/>
                  <a:gd name="T4" fmla="*/ 119 w 146"/>
                  <a:gd name="T5" fmla="*/ 0 h 225"/>
                  <a:gd name="T6" fmla="*/ 146 w 146"/>
                  <a:gd name="T7" fmla="*/ 26 h 225"/>
                  <a:gd name="T8" fmla="*/ 13 w 146"/>
                  <a:gd name="T9" fmla="*/ 225 h 225"/>
                </a:gdLst>
                <a:ahLst/>
                <a:cxnLst>
                  <a:cxn ang="0">
                    <a:pos x="T0" y="T1"/>
                  </a:cxn>
                  <a:cxn ang="0">
                    <a:pos x="T2" y="T3"/>
                  </a:cxn>
                  <a:cxn ang="0">
                    <a:pos x="T4" y="T5"/>
                  </a:cxn>
                  <a:cxn ang="0">
                    <a:pos x="T6" y="T7"/>
                  </a:cxn>
                  <a:cxn ang="0">
                    <a:pos x="T8" y="T9"/>
                  </a:cxn>
                </a:cxnLst>
                <a:rect l="0" t="0" r="r" b="b"/>
                <a:pathLst>
                  <a:path w="146" h="225">
                    <a:moveTo>
                      <a:pt x="13" y="225"/>
                    </a:moveTo>
                    <a:lnTo>
                      <a:pt x="0" y="212"/>
                    </a:lnTo>
                    <a:lnTo>
                      <a:pt x="119" y="0"/>
                    </a:lnTo>
                    <a:lnTo>
                      <a:pt x="146" y="26"/>
                    </a:lnTo>
                    <a:lnTo>
                      <a:pt x="13" y="2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46" name="Freeform 289"/>
              <p:cNvSpPr>
                <a:spLocks/>
              </p:cNvSpPr>
              <p:nvPr/>
            </p:nvSpPr>
            <p:spPr bwMode="auto">
              <a:xfrm>
                <a:off x="2628" y="2797"/>
                <a:ext cx="13" cy="1"/>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cubicBezTo>
                      <a:pt x="0" y="0"/>
                      <a:pt x="0" y="0"/>
                      <a:pt x="0" y="0"/>
                    </a:cubicBezTo>
                    <a:lnTo>
                      <a:pt x="1" y="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47" name="Line 290"/>
              <p:cNvSpPr>
                <a:spLocks noChangeShapeType="1"/>
              </p:cNvSpPr>
              <p:nvPr/>
            </p:nvSpPr>
            <p:spPr bwMode="auto">
              <a:xfrm flipH="1">
                <a:off x="2641" y="2611"/>
                <a:ext cx="133" cy="19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48" name="Arc 291"/>
              <p:cNvSpPr>
                <a:spLocks/>
              </p:cNvSpPr>
              <p:nvPr/>
            </p:nvSpPr>
            <p:spPr bwMode="auto">
              <a:xfrm>
                <a:off x="2634" y="2797"/>
                <a:ext cx="8" cy="7"/>
              </a:xfrm>
              <a:custGeom>
                <a:avLst/>
                <a:gdLst>
                  <a:gd name="G0" fmla="+- 21600 0 0"/>
                  <a:gd name="G1" fmla="+- 0 0 0"/>
                  <a:gd name="G2" fmla="+- 21600 0 0"/>
                  <a:gd name="T0" fmla="*/ 21585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fill="none" extrusionOk="0">
                    <a:moveTo>
                      <a:pt x="21585" y="21599"/>
                    </a:moveTo>
                    <a:cubicBezTo>
                      <a:pt x="9661" y="21591"/>
                      <a:pt x="0" y="11923"/>
                      <a:pt x="0" y="0"/>
                    </a:cubicBezTo>
                  </a:path>
                  <a:path w="21600" h="21600" stroke="0" extrusionOk="0">
                    <a:moveTo>
                      <a:pt x="21585" y="21599"/>
                    </a:moveTo>
                    <a:cubicBezTo>
                      <a:pt x="9661" y="21591"/>
                      <a:pt x="0" y="11923"/>
                      <a:pt x="0" y="0"/>
                    </a:cubicBezTo>
                    <a:lnTo>
                      <a:pt x="21600" y="0"/>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149" name="Line 292"/>
              <p:cNvSpPr>
                <a:spLocks noChangeShapeType="1"/>
              </p:cNvSpPr>
              <p:nvPr/>
            </p:nvSpPr>
            <p:spPr bwMode="auto">
              <a:xfrm flipV="1">
                <a:off x="2628" y="2586"/>
                <a:ext cx="119" cy="211"/>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50" name="Line 293"/>
              <p:cNvSpPr>
                <a:spLocks noChangeShapeType="1"/>
              </p:cNvSpPr>
              <p:nvPr/>
            </p:nvSpPr>
            <p:spPr bwMode="auto">
              <a:xfrm>
                <a:off x="2748" y="2585"/>
                <a:ext cx="26" cy="26"/>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51" name="Oval 294"/>
              <p:cNvSpPr>
                <a:spLocks noChangeArrowheads="1"/>
              </p:cNvSpPr>
              <p:nvPr/>
            </p:nvSpPr>
            <p:spPr bwMode="auto">
              <a:xfrm>
                <a:off x="2734" y="3221"/>
                <a:ext cx="239" cy="239"/>
              </a:xfrm>
              <a:prstGeom prst="ellipse">
                <a:avLst/>
              </a:prstGeom>
              <a:solidFill>
                <a:srgbClr val="39393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52" name="Oval 295"/>
              <p:cNvSpPr>
                <a:spLocks noChangeArrowheads="1"/>
              </p:cNvSpPr>
              <p:nvPr/>
            </p:nvSpPr>
            <p:spPr bwMode="auto">
              <a:xfrm>
                <a:off x="2747" y="3235"/>
                <a:ext cx="213" cy="212"/>
              </a:xfrm>
              <a:prstGeom prst="ellipse">
                <a:avLst/>
              </a:prstGeom>
              <a:solidFill>
                <a:srgbClr val="53535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53" name="Oval 296"/>
              <p:cNvSpPr>
                <a:spLocks noChangeArrowheads="1"/>
              </p:cNvSpPr>
              <p:nvPr/>
            </p:nvSpPr>
            <p:spPr bwMode="auto">
              <a:xfrm>
                <a:off x="2761" y="3248"/>
                <a:ext cx="186" cy="185"/>
              </a:xfrm>
              <a:prstGeom prst="ellipse">
                <a:avLst/>
              </a:prstGeom>
              <a:solidFill>
                <a:srgbClr val="5D5D5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54" name="Oval 297"/>
              <p:cNvSpPr>
                <a:spLocks noChangeArrowheads="1"/>
              </p:cNvSpPr>
              <p:nvPr/>
            </p:nvSpPr>
            <p:spPr bwMode="auto">
              <a:xfrm>
                <a:off x="2774" y="3261"/>
                <a:ext cx="159" cy="159"/>
              </a:xfrm>
              <a:prstGeom prst="ellipse">
                <a:avLst/>
              </a:prstGeom>
              <a:solidFill>
                <a:srgbClr val="6464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55" name="Oval 298"/>
              <p:cNvSpPr>
                <a:spLocks noChangeArrowheads="1"/>
              </p:cNvSpPr>
              <p:nvPr/>
            </p:nvSpPr>
            <p:spPr bwMode="auto">
              <a:xfrm>
                <a:off x="2787" y="3274"/>
                <a:ext cx="133" cy="133"/>
              </a:xfrm>
              <a:prstGeom prst="ellipse">
                <a:avLst/>
              </a:prstGeom>
              <a:solidFill>
                <a:srgbClr val="69696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56" name="Oval 299"/>
              <p:cNvSpPr>
                <a:spLocks noChangeArrowheads="1"/>
              </p:cNvSpPr>
              <p:nvPr/>
            </p:nvSpPr>
            <p:spPr bwMode="auto">
              <a:xfrm>
                <a:off x="2801" y="3288"/>
                <a:ext cx="106" cy="106"/>
              </a:xfrm>
              <a:prstGeom prst="ellipse">
                <a:avLst/>
              </a:prstGeom>
              <a:solidFill>
                <a:srgbClr val="6D6D6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57" name="Oval 300"/>
              <p:cNvSpPr>
                <a:spLocks noChangeArrowheads="1"/>
              </p:cNvSpPr>
              <p:nvPr/>
            </p:nvSpPr>
            <p:spPr bwMode="auto">
              <a:xfrm>
                <a:off x="2814" y="3301"/>
                <a:ext cx="80" cy="79"/>
              </a:xfrm>
              <a:prstGeom prst="ellipse">
                <a:avLst/>
              </a:prstGeom>
              <a:solidFill>
                <a:srgbClr val="6F6F6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58" name="Oval 301"/>
              <p:cNvSpPr>
                <a:spLocks noChangeArrowheads="1"/>
              </p:cNvSpPr>
              <p:nvPr/>
            </p:nvSpPr>
            <p:spPr bwMode="auto">
              <a:xfrm>
                <a:off x="2827" y="3314"/>
                <a:ext cx="53" cy="53"/>
              </a:xfrm>
              <a:prstGeom prst="ellipse">
                <a:avLst/>
              </a:prstGeom>
              <a:solidFill>
                <a:srgbClr val="71717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59" name="Oval 302"/>
              <p:cNvSpPr>
                <a:spLocks noChangeArrowheads="1"/>
              </p:cNvSpPr>
              <p:nvPr/>
            </p:nvSpPr>
            <p:spPr bwMode="auto">
              <a:xfrm>
                <a:off x="2840" y="3327"/>
                <a:ext cx="27" cy="27"/>
              </a:xfrm>
              <a:prstGeom prst="ellipse">
                <a:avLst/>
              </a:pr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60" name="Freeform 303"/>
              <p:cNvSpPr>
                <a:spLocks/>
              </p:cNvSpPr>
              <p:nvPr/>
            </p:nvSpPr>
            <p:spPr bwMode="auto">
              <a:xfrm>
                <a:off x="2867" y="3380"/>
                <a:ext cx="53" cy="67"/>
              </a:xfrm>
              <a:custGeom>
                <a:avLst/>
                <a:gdLst>
                  <a:gd name="T0" fmla="*/ 0 w 53"/>
                  <a:gd name="T1" fmla="*/ 14 h 67"/>
                  <a:gd name="T2" fmla="*/ 13 w 53"/>
                  <a:gd name="T3" fmla="*/ 0 h 67"/>
                  <a:gd name="T4" fmla="*/ 53 w 53"/>
                  <a:gd name="T5" fmla="*/ 53 h 67"/>
                  <a:gd name="T6" fmla="*/ 13 w 53"/>
                  <a:gd name="T7" fmla="*/ 67 h 67"/>
                  <a:gd name="T8" fmla="*/ 0 w 53"/>
                  <a:gd name="T9" fmla="*/ 14 h 67"/>
                </a:gdLst>
                <a:ahLst/>
                <a:cxnLst>
                  <a:cxn ang="0">
                    <a:pos x="T0" y="T1"/>
                  </a:cxn>
                  <a:cxn ang="0">
                    <a:pos x="T2" y="T3"/>
                  </a:cxn>
                  <a:cxn ang="0">
                    <a:pos x="T4" y="T5"/>
                  </a:cxn>
                  <a:cxn ang="0">
                    <a:pos x="T6" y="T7"/>
                  </a:cxn>
                  <a:cxn ang="0">
                    <a:pos x="T8" y="T9"/>
                  </a:cxn>
                </a:cxnLst>
                <a:rect l="0" t="0" r="r" b="b"/>
                <a:pathLst>
                  <a:path w="53" h="67">
                    <a:moveTo>
                      <a:pt x="0" y="14"/>
                    </a:moveTo>
                    <a:lnTo>
                      <a:pt x="13" y="0"/>
                    </a:lnTo>
                    <a:lnTo>
                      <a:pt x="53" y="53"/>
                    </a:lnTo>
                    <a:lnTo>
                      <a:pt x="13" y="67"/>
                    </a:lnTo>
                    <a:lnTo>
                      <a:pt x="0"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61" name="Freeform 304"/>
              <p:cNvSpPr>
                <a:spLocks/>
              </p:cNvSpPr>
              <p:nvPr/>
            </p:nvSpPr>
            <p:spPr bwMode="auto">
              <a:xfrm>
                <a:off x="2854" y="3367"/>
                <a:ext cx="26" cy="13"/>
              </a:xfrm>
              <a:custGeom>
                <a:avLst/>
                <a:gdLst>
                  <a:gd name="T0" fmla="*/ 1 w 2"/>
                  <a:gd name="T1" fmla="*/ 0 h 1"/>
                  <a:gd name="T2" fmla="*/ 1 w 2"/>
                  <a:gd name="T3" fmla="*/ 0 h 1"/>
                  <a:gd name="T4" fmla="*/ 1 w 2"/>
                  <a:gd name="T5" fmla="*/ 1 h 1"/>
                  <a:gd name="T6" fmla="*/ 2 w 2"/>
                  <a:gd name="T7" fmla="*/ 1 h 1"/>
                  <a:gd name="T8" fmla="*/ 1 w 2"/>
                  <a:gd name="T9" fmla="*/ 0 h 1"/>
                </a:gdLst>
                <a:ahLst/>
                <a:cxnLst>
                  <a:cxn ang="0">
                    <a:pos x="T0" y="T1"/>
                  </a:cxn>
                  <a:cxn ang="0">
                    <a:pos x="T2" y="T3"/>
                  </a:cxn>
                  <a:cxn ang="0">
                    <a:pos x="T4" y="T5"/>
                  </a:cxn>
                  <a:cxn ang="0">
                    <a:pos x="T6" y="T7"/>
                  </a:cxn>
                  <a:cxn ang="0">
                    <a:pos x="T8" y="T9"/>
                  </a:cxn>
                </a:cxnLst>
                <a:rect l="0" t="0" r="r" b="b"/>
                <a:pathLst>
                  <a:path w="2" h="1">
                    <a:moveTo>
                      <a:pt x="1" y="0"/>
                    </a:moveTo>
                    <a:cubicBezTo>
                      <a:pt x="1" y="0"/>
                      <a:pt x="1" y="0"/>
                      <a:pt x="1" y="0"/>
                    </a:cubicBezTo>
                    <a:cubicBezTo>
                      <a:pt x="0" y="1"/>
                      <a:pt x="1" y="1"/>
                      <a:pt x="1" y="1"/>
                    </a:cubicBezTo>
                    <a:lnTo>
                      <a:pt x="2" y="1"/>
                    </a:lnTo>
                    <a:lnTo>
                      <a:pt x="1"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62" name="Line 305"/>
              <p:cNvSpPr>
                <a:spLocks noChangeShapeType="1"/>
              </p:cNvSpPr>
              <p:nvPr/>
            </p:nvSpPr>
            <p:spPr bwMode="auto">
              <a:xfrm flipH="1" flipV="1">
                <a:off x="2867" y="3394"/>
                <a:ext cx="13" cy="51"/>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63" name="Arc 306"/>
              <p:cNvSpPr>
                <a:spLocks/>
              </p:cNvSpPr>
              <p:nvPr/>
            </p:nvSpPr>
            <p:spPr bwMode="auto">
              <a:xfrm>
                <a:off x="2873" y="3373"/>
                <a:ext cx="8" cy="13"/>
              </a:xfrm>
              <a:custGeom>
                <a:avLst/>
                <a:gdLst>
                  <a:gd name="G0" fmla="+- 21600 0 0"/>
                  <a:gd name="G1" fmla="+- 21600 0 0"/>
                  <a:gd name="G2" fmla="+- 21600 0 0"/>
                  <a:gd name="T0" fmla="*/ 6302 w 21600"/>
                  <a:gd name="T1" fmla="*/ 36849 h 36849"/>
                  <a:gd name="T2" fmla="*/ 21584 w 21600"/>
                  <a:gd name="T3" fmla="*/ 0 h 36849"/>
                  <a:gd name="T4" fmla="*/ 21600 w 21600"/>
                  <a:gd name="T5" fmla="*/ 21600 h 36849"/>
                </a:gdLst>
                <a:ahLst/>
                <a:cxnLst>
                  <a:cxn ang="0">
                    <a:pos x="T0" y="T1"/>
                  </a:cxn>
                  <a:cxn ang="0">
                    <a:pos x="T2" y="T3"/>
                  </a:cxn>
                  <a:cxn ang="0">
                    <a:pos x="T4" y="T5"/>
                  </a:cxn>
                </a:cxnLst>
                <a:rect l="0" t="0" r="r" b="b"/>
                <a:pathLst>
                  <a:path w="21600" h="36849" fill="none" extrusionOk="0">
                    <a:moveTo>
                      <a:pt x="6302" y="36848"/>
                    </a:moveTo>
                    <a:cubicBezTo>
                      <a:pt x="2266" y="32800"/>
                      <a:pt x="0" y="27316"/>
                      <a:pt x="0" y="21600"/>
                    </a:cubicBezTo>
                    <a:cubicBezTo>
                      <a:pt x="0" y="9676"/>
                      <a:pt x="9660" y="8"/>
                      <a:pt x="21584" y="0"/>
                    </a:cubicBezTo>
                  </a:path>
                  <a:path w="21600" h="36849" stroke="0" extrusionOk="0">
                    <a:moveTo>
                      <a:pt x="6302" y="36848"/>
                    </a:moveTo>
                    <a:cubicBezTo>
                      <a:pt x="2266" y="32800"/>
                      <a:pt x="0" y="27316"/>
                      <a:pt x="0" y="21600"/>
                    </a:cubicBezTo>
                    <a:cubicBezTo>
                      <a:pt x="0" y="9676"/>
                      <a:pt x="9660" y="8"/>
                      <a:pt x="21584" y="0"/>
                    </a:cubicBezTo>
                    <a:lnTo>
                      <a:pt x="21600" y="21600"/>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164" name="Line 307"/>
              <p:cNvSpPr>
                <a:spLocks noChangeShapeType="1"/>
              </p:cNvSpPr>
              <p:nvPr/>
            </p:nvSpPr>
            <p:spPr bwMode="auto">
              <a:xfrm>
                <a:off x="2880" y="3380"/>
                <a:ext cx="40" cy="5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65" name="Line 308"/>
              <p:cNvSpPr>
                <a:spLocks noChangeShapeType="1"/>
              </p:cNvSpPr>
              <p:nvPr/>
            </p:nvSpPr>
            <p:spPr bwMode="auto">
              <a:xfrm flipH="1">
                <a:off x="2880" y="3433"/>
                <a:ext cx="40" cy="1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66" name="Oval 309"/>
              <p:cNvSpPr>
                <a:spLocks noChangeArrowheads="1"/>
              </p:cNvSpPr>
              <p:nvPr/>
            </p:nvSpPr>
            <p:spPr bwMode="auto">
              <a:xfrm>
                <a:off x="3159" y="2266"/>
                <a:ext cx="266" cy="266"/>
              </a:xfrm>
              <a:prstGeom prst="ellipse">
                <a:avLst/>
              </a:prstGeom>
              <a:solidFill>
                <a:srgbClr val="39393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67" name="Oval 310"/>
              <p:cNvSpPr>
                <a:spLocks noChangeArrowheads="1"/>
              </p:cNvSpPr>
              <p:nvPr/>
            </p:nvSpPr>
            <p:spPr bwMode="auto">
              <a:xfrm>
                <a:off x="3173" y="2280"/>
                <a:ext cx="239" cy="238"/>
              </a:xfrm>
              <a:prstGeom prst="ellipse">
                <a:avLst/>
              </a:prstGeom>
              <a:solidFill>
                <a:srgbClr val="52525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68" name="Oval 311"/>
              <p:cNvSpPr>
                <a:spLocks noChangeArrowheads="1"/>
              </p:cNvSpPr>
              <p:nvPr/>
            </p:nvSpPr>
            <p:spPr bwMode="auto">
              <a:xfrm>
                <a:off x="3186" y="2293"/>
                <a:ext cx="212" cy="212"/>
              </a:xfrm>
              <a:prstGeom prst="ellipse">
                <a:avLst/>
              </a:prstGeom>
              <a:solidFill>
                <a:srgbClr val="5B5B5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69" name="Oval 312"/>
              <p:cNvSpPr>
                <a:spLocks noChangeArrowheads="1"/>
              </p:cNvSpPr>
              <p:nvPr/>
            </p:nvSpPr>
            <p:spPr bwMode="auto">
              <a:xfrm>
                <a:off x="3199" y="2306"/>
                <a:ext cx="186" cy="186"/>
              </a:xfrm>
              <a:prstGeom prst="ellipse">
                <a:avLst/>
              </a:prstGeom>
              <a:solidFill>
                <a:srgbClr val="62626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70" name="Oval 313"/>
              <p:cNvSpPr>
                <a:spLocks noChangeArrowheads="1"/>
              </p:cNvSpPr>
              <p:nvPr/>
            </p:nvSpPr>
            <p:spPr bwMode="auto">
              <a:xfrm>
                <a:off x="3212" y="2319"/>
                <a:ext cx="160" cy="159"/>
              </a:xfrm>
              <a:prstGeom prst="ellipse">
                <a:avLst/>
              </a:prstGeom>
              <a:solidFill>
                <a:srgbClr val="6767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71" name="Oval 314"/>
              <p:cNvSpPr>
                <a:spLocks noChangeArrowheads="1"/>
              </p:cNvSpPr>
              <p:nvPr/>
            </p:nvSpPr>
            <p:spPr bwMode="auto">
              <a:xfrm>
                <a:off x="3226" y="2333"/>
                <a:ext cx="133" cy="132"/>
              </a:xfrm>
              <a:prstGeom prst="ellipse">
                <a:avLst/>
              </a:prstGeom>
              <a:solidFill>
                <a:srgbClr val="6B6B6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72" name="Oval 315"/>
              <p:cNvSpPr>
                <a:spLocks noChangeArrowheads="1"/>
              </p:cNvSpPr>
              <p:nvPr/>
            </p:nvSpPr>
            <p:spPr bwMode="auto">
              <a:xfrm>
                <a:off x="3239" y="2346"/>
                <a:ext cx="106" cy="106"/>
              </a:xfrm>
              <a:prstGeom prst="ellipse">
                <a:avLst/>
              </a:prstGeom>
              <a:solidFill>
                <a:srgbClr val="6E6E6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73" name="Oval 316"/>
              <p:cNvSpPr>
                <a:spLocks noChangeArrowheads="1"/>
              </p:cNvSpPr>
              <p:nvPr/>
            </p:nvSpPr>
            <p:spPr bwMode="auto">
              <a:xfrm>
                <a:off x="3252" y="2359"/>
                <a:ext cx="80" cy="80"/>
              </a:xfrm>
              <a:prstGeom prst="ellipse">
                <a:avLst/>
              </a:prstGeom>
              <a:solidFill>
                <a:srgbClr val="7070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74" name="Oval 317"/>
              <p:cNvSpPr>
                <a:spLocks noChangeArrowheads="1"/>
              </p:cNvSpPr>
              <p:nvPr/>
            </p:nvSpPr>
            <p:spPr bwMode="auto">
              <a:xfrm>
                <a:off x="3266" y="2372"/>
                <a:ext cx="53" cy="53"/>
              </a:xfrm>
              <a:prstGeom prst="ellipse">
                <a:avLst/>
              </a:prstGeom>
              <a:solidFill>
                <a:srgbClr val="71717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75" name="Oval 318"/>
              <p:cNvSpPr>
                <a:spLocks noChangeArrowheads="1"/>
              </p:cNvSpPr>
              <p:nvPr/>
            </p:nvSpPr>
            <p:spPr bwMode="auto">
              <a:xfrm>
                <a:off x="3279" y="2386"/>
                <a:ext cx="26" cy="26"/>
              </a:xfrm>
              <a:prstGeom prst="ellipse">
                <a:avLst/>
              </a:pr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76" name="Freeform 319"/>
              <p:cNvSpPr>
                <a:spLocks/>
              </p:cNvSpPr>
              <p:nvPr/>
            </p:nvSpPr>
            <p:spPr bwMode="auto">
              <a:xfrm>
                <a:off x="2933" y="2412"/>
                <a:ext cx="253" cy="93"/>
              </a:xfrm>
              <a:custGeom>
                <a:avLst/>
                <a:gdLst>
                  <a:gd name="T0" fmla="*/ 240 w 253"/>
                  <a:gd name="T1" fmla="*/ 0 h 93"/>
                  <a:gd name="T2" fmla="*/ 253 w 253"/>
                  <a:gd name="T3" fmla="*/ 27 h 93"/>
                  <a:gd name="T4" fmla="*/ 0 w 253"/>
                  <a:gd name="T5" fmla="*/ 93 h 93"/>
                  <a:gd name="T6" fmla="*/ 0 w 253"/>
                  <a:gd name="T7" fmla="*/ 53 h 93"/>
                  <a:gd name="T8" fmla="*/ 240 w 253"/>
                  <a:gd name="T9" fmla="*/ 0 h 93"/>
                </a:gdLst>
                <a:ahLst/>
                <a:cxnLst>
                  <a:cxn ang="0">
                    <a:pos x="T0" y="T1"/>
                  </a:cxn>
                  <a:cxn ang="0">
                    <a:pos x="T2" y="T3"/>
                  </a:cxn>
                  <a:cxn ang="0">
                    <a:pos x="T4" y="T5"/>
                  </a:cxn>
                  <a:cxn ang="0">
                    <a:pos x="T6" y="T7"/>
                  </a:cxn>
                  <a:cxn ang="0">
                    <a:pos x="T8" y="T9"/>
                  </a:cxn>
                </a:cxnLst>
                <a:rect l="0" t="0" r="r" b="b"/>
                <a:pathLst>
                  <a:path w="253" h="93">
                    <a:moveTo>
                      <a:pt x="240" y="0"/>
                    </a:moveTo>
                    <a:lnTo>
                      <a:pt x="253" y="27"/>
                    </a:lnTo>
                    <a:lnTo>
                      <a:pt x="0" y="93"/>
                    </a:lnTo>
                    <a:lnTo>
                      <a:pt x="0" y="53"/>
                    </a:lnTo>
                    <a:lnTo>
                      <a:pt x="24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77" name="Freeform 320"/>
              <p:cNvSpPr>
                <a:spLocks/>
              </p:cNvSpPr>
              <p:nvPr/>
            </p:nvSpPr>
            <p:spPr bwMode="auto">
              <a:xfrm>
                <a:off x="3173" y="2412"/>
                <a:ext cx="13" cy="13"/>
              </a:xfrm>
              <a:custGeom>
                <a:avLst/>
                <a:gdLst>
                  <a:gd name="T0" fmla="*/ 0 w 1"/>
                  <a:gd name="T1" fmla="*/ 1 h 1"/>
                  <a:gd name="T2" fmla="*/ 1 w 1"/>
                  <a:gd name="T3" fmla="*/ 1 h 1"/>
                  <a:gd name="T4" fmla="*/ 0 w 1"/>
                  <a:gd name="T5" fmla="*/ 0 h 1"/>
                  <a:gd name="T6" fmla="*/ 0 w 1"/>
                  <a:gd name="T7" fmla="*/ 1 h 1"/>
                </a:gdLst>
                <a:ahLst/>
                <a:cxnLst>
                  <a:cxn ang="0">
                    <a:pos x="T0" y="T1"/>
                  </a:cxn>
                  <a:cxn ang="0">
                    <a:pos x="T2" y="T3"/>
                  </a:cxn>
                  <a:cxn ang="0">
                    <a:pos x="T4" y="T5"/>
                  </a:cxn>
                  <a:cxn ang="0">
                    <a:pos x="T6" y="T7"/>
                  </a:cxn>
                </a:cxnLst>
                <a:rect l="0" t="0" r="r" b="b"/>
                <a:pathLst>
                  <a:path w="1" h="1">
                    <a:moveTo>
                      <a:pt x="0" y="1"/>
                    </a:moveTo>
                    <a:cubicBezTo>
                      <a:pt x="0" y="1"/>
                      <a:pt x="1" y="1"/>
                      <a:pt x="1" y="1"/>
                    </a:cubicBezTo>
                    <a:cubicBezTo>
                      <a:pt x="1" y="0"/>
                      <a:pt x="0" y="0"/>
                      <a:pt x="0" y="0"/>
                    </a:cubicBezTo>
                    <a:lnTo>
                      <a:pt x="0" y="1"/>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78" name="Line 321"/>
              <p:cNvSpPr>
                <a:spLocks noChangeShapeType="1"/>
              </p:cNvSpPr>
              <p:nvPr/>
            </p:nvSpPr>
            <p:spPr bwMode="auto">
              <a:xfrm flipV="1">
                <a:off x="2937" y="2413"/>
                <a:ext cx="236" cy="52"/>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79" name="Arc 322"/>
              <p:cNvSpPr>
                <a:spLocks/>
              </p:cNvSpPr>
              <p:nvPr/>
            </p:nvSpPr>
            <p:spPr bwMode="auto">
              <a:xfrm>
                <a:off x="3173" y="2418"/>
                <a:ext cx="8" cy="13"/>
              </a:xfrm>
              <a:custGeom>
                <a:avLst/>
                <a:gdLst>
                  <a:gd name="G0" fmla="+- 0 0 0"/>
                  <a:gd name="G1" fmla="+- 21600 0 0"/>
                  <a:gd name="G2" fmla="+- 21600 0 0"/>
                  <a:gd name="T0" fmla="*/ 0 w 21600"/>
                  <a:gd name="T1" fmla="*/ 0 h 36857"/>
                  <a:gd name="T2" fmla="*/ 15290 w 21600"/>
                  <a:gd name="T3" fmla="*/ 36857 h 36857"/>
                  <a:gd name="T4" fmla="*/ 0 w 21600"/>
                  <a:gd name="T5" fmla="*/ 21600 h 36857"/>
                </a:gdLst>
                <a:ahLst/>
                <a:cxnLst>
                  <a:cxn ang="0">
                    <a:pos x="T0" y="T1"/>
                  </a:cxn>
                  <a:cxn ang="0">
                    <a:pos x="T2" y="T3"/>
                  </a:cxn>
                  <a:cxn ang="0">
                    <a:pos x="T4" y="T5"/>
                  </a:cxn>
                </a:cxnLst>
                <a:rect l="0" t="0" r="r" b="b"/>
                <a:pathLst>
                  <a:path w="21600" h="36857" fill="none" extrusionOk="0">
                    <a:moveTo>
                      <a:pt x="-1" y="0"/>
                    </a:moveTo>
                    <a:cubicBezTo>
                      <a:pt x="11929" y="0"/>
                      <a:pt x="21600" y="9670"/>
                      <a:pt x="21600" y="21600"/>
                    </a:cubicBezTo>
                    <a:cubicBezTo>
                      <a:pt x="21600" y="27320"/>
                      <a:pt x="19330" y="32807"/>
                      <a:pt x="15289" y="36856"/>
                    </a:cubicBezTo>
                  </a:path>
                  <a:path w="21600" h="36857" stroke="0" extrusionOk="0">
                    <a:moveTo>
                      <a:pt x="-1" y="0"/>
                    </a:moveTo>
                    <a:cubicBezTo>
                      <a:pt x="11929" y="0"/>
                      <a:pt x="21600" y="9670"/>
                      <a:pt x="21600" y="21600"/>
                    </a:cubicBezTo>
                    <a:cubicBezTo>
                      <a:pt x="21600" y="27320"/>
                      <a:pt x="19330" y="32807"/>
                      <a:pt x="15289" y="36856"/>
                    </a:cubicBezTo>
                    <a:lnTo>
                      <a:pt x="0" y="21600"/>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180" name="Line 323"/>
              <p:cNvSpPr>
                <a:spLocks noChangeShapeType="1"/>
              </p:cNvSpPr>
              <p:nvPr/>
            </p:nvSpPr>
            <p:spPr bwMode="auto">
              <a:xfrm flipH="1">
                <a:off x="2933" y="2439"/>
                <a:ext cx="250" cy="65"/>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81" name="Line 324"/>
              <p:cNvSpPr>
                <a:spLocks noChangeShapeType="1"/>
              </p:cNvSpPr>
              <p:nvPr/>
            </p:nvSpPr>
            <p:spPr bwMode="auto">
              <a:xfrm flipV="1">
                <a:off x="2933" y="2465"/>
                <a:ext cx="1" cy="4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82" name="Freeform 325"/>
              <p:cNvSpPr>
                <a:spLocks/>
              </p:cNvSpPr>
              <p:nvPr/>
            </p:nvSpPr>
            <p:spPr bwMode="auto">
              <a:xfrm>
                <a:off x="3398" y="2425"/>
                <a:ext cx="200" cy="93"/>
              </a:xfrm>
              <a:custGeom>
                <a:avLst/>
                <a:gdLst>
                  <a:gd name="T0" fmla="*/ 0 w 200"/>
                  <a:gd name="T1" fmla="*/ 27 h 93"/>
                  <a:gd name="T2" fmla="*/ 0 w 200"/>
                  <a:gd name="T3" fmla="*/ 0 h 93"/>
                  <a:gd name="T4" fmla="*/ 200 w 200"/>
                  <a:gd name="T5" fmla="*/ 67 h 93"/>
                  <a:gd name="T6" fmla="*/ 186 w 200"/>
                  <a:gd name="T7" fmla="*/ 93 h 93"/>
                  <a:gd name="T8" fmla="*/ 0 w 200"/>
                  <a:gd name="T9" fmla="*/ 27 h 93"/>
                </a:gdLst>
                <a:ahLst/>
                <a:cxnLst>
                  <a:cxn ang="0">
                    <a:pos x="T0" y="T1"/>
                  </a:cxn>
                  <a:cxn ang="0">
                    <a:pos x="T2" y="T3"/>
                  </a:cxn>
                  <a:cxn ang="0">
                    <a:pos x="T4" y="T5"/>
                  </a:cxn>
                  <a:cxn ang="0">
                    <a:pos x="T6" y="T7"/>
                  </a:cxn>
                  <a:cxn ang="0">
                    <a:pos x="T8" y="T9"/>
                  </a:cxn>
                </a:cxnLst>
                <a:rect l="0" t="0" r="r" b="b"/>
                <a:pathLst>
                  <a:path w="200" h="93">
                    <a:moveTo>
                      <a:pt x="0" y="27"/>
                    </a:moveTo>
                    <a:lnTo>
                      <a:pt x="0" y="0"/>
                    </a:lnTo>
                    <a:lnTo>
                      <a:pt x="200" y="67"/>
                    </a:lnTo>
                    <a:lnTo>
                      <a:pt x="186" y="93"/>
                    </a:lnTo>
                    <a:lnTo>
                      <a:pt x="0" y="27"/>
                    </a:lnTo>
                    <a:close/>
                  </a:path>
                </a:pathLst>
              </a:cu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83" name="Freeform 326"/>
              <p:cNvSpPr>
                <a:spLocks/>
              </p:cNvSpPr>
              <p:nvPr/>
            </p:nvSpPr>
            <p:spPr bwMode="auto">
              <a:xfrm>
                <a:off x="3385" y="2425"/>
                <a:ext cx="27" cy="14"/>
              </a:xfrm>
              <a:custGeom>
                <a:avLst/>
                <a:gdLst>
                  <a:gd name="T0" fmla="*/ 1 w 2"/>
                  <a:gd name="T1" fmla="*/ 0 h 1"/>
                  <a:gd name="T2" fmla="*/ 1 w 2"/>
                  <a:gd name="T3" fmla="*/ 0 h 1"/>
                  <a:gd name="T4" fmla="*/ 1 w 2"/>
                  <a:gd name="T5" fmla="*/ 1 h 1"/>
                  <a:gd name="T6" fmla="*/ 2 w 2"/>
                  <a:gd name="T7" fmla="*/ 1 h 1"/>
                  <a:gd name="T8" fmla="*/ 1 w 2"/>
                  <a:gd name="T9" fmla="*/ 0 h 1"/>
                </a:gdLst>
                <a:ahLst/>
                <a:cxnLst>
                  <a:cxn ang="0">
                    <a:pos x="T0" y="T1"/>
                  </a:cxn>
                  <a:cxn ang="0">
                    <a:pos x="T2" y="T3"/>
                  </a:cxn>
                  <a:cxn ang="0">
                    <a:pos x="T4" y="T5"/>
                  </a:cxn>
                  <a:cxn ang="0">
                    <a:pos x="T6" y="T7"/>
                  </a:cxn>
                  <a:cxn ang="0">
                    <a:pos x="T8" y="T9"/>
                  </a:cxn>
                </a:cxnLst>
                <a:rect l="0" t="0" r="r" b="b"/>
                <a:pathLst>
                  <a:path w="2" h="1">
                    <a:moveTo>
                      <a:pt x="1" y="0"/>
                    </a:moveTo>
                    <a:cubicBezTo>
                      <a:pt x="1" y="0"/>
                      <a:pt x="1" y="0"/>
                      <a:pt x="1" y="0"/>
                    </a:cubicBezTo>
                    <a:cubicBezTo>
                      <a:pt x="0" y="1"/>
                      <a:pt x="1" y="1"/>
                      <a:pt x="1" y="1"/>
                    </a:cubicBezTo>
                    <a:lnTo>
                      <a:pt x="2" y="1"/>
                    </a:lnTo>
                    <a:lnTo>
                      <a:pt x="1"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84" name="Line 327"/>
              <p:cNvSpPr>
                <a:spLocks noChangeShapeType="1"/>
              </p:cNvSpPr>
              <p:nvPr/>
            </p:nvSpPr>
            <p:spPr bwMode="auto">
              <a:xfrm flipH="1" flipV="1">
                <a:off x="3398" y="2453"/>
                <a:ext cx="184" cy="65"/>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85" name="Arc 328"/>
              <p:cNvSpPr>
                <a:spLocks/>
              </p:cNvSpPr>
              <p:nvPr/>
            </p:nvSpPr>
            <p:spPr bwMode="auto">
              <a:xfrm>
                <a:off x="3404" y="2434"/>
                <a:ext cx="8" cy="11"/>
              </a:xfrm>
              <a:custGeom>
                <a:avLst/>
                <a:gdLst>
                  <a:gd name="G0" fmla="+- 21600 0 0"/>
                  <a:gd name="G1" fmla="+- 15265 0 0"/>
                  <a:gd name="G2" fmla="+- 21600 0 0"/>
                  <a:gd name="T0" fmla="*/ 6310 w 21600"/>
                  <a:gd name="T1" fmla="*/ 30522 h 30522"/>
                  <a:gd name="T2" fmla="*/ 6318 w 21600"/>
                  <a:gd name="T3" fmla="*/ 0 h 30522"/>
                  <a:gd name="T4" fmla="*/ 21600 w 21600"/>
                  <a:gd name="T5" fmla="*/ 15265 h 30522"/>
                </a:gdLst>
                <a:ahLst/>
                <a:cxnLst>
                  <a:cxn ang="0">
                    <a:pos x="T0" y="T1"/>
                  </a:cxn>
                  <a:cxn ang="0">
                    <a:pos x="T2" y="T3"/>
                  </a:cxn>
                  <a:cxn ang="0">
                    <a:pos x="T4" y="T5"/>
                  </a:cxn>
                </a:cxnLst>
                <a:rect l="0" t="0" r="r" b="b"/>
                <a:pathLst>
                  <a:path w="21600" h="30522" fill="none" extrusionOk="0">
                    <a:moveTo>
                      <a:pt x="6310" y="30521"/>
                    </a:moveTo>
                    <a:cubicBezTo>
                      <a:pt x="2269" y="26472"/>
                      <a:pt x="0" y="20985"/>
                      <a:pt x="0" y="15265"/>
                    </a:cubicBezTo>
                    <a:cubicBezTo>
                      <a:pt x="0" y="9540"/>
                      <a:pt x="2272" y="4050"/>
                      <a:pt x="6317" y="-1"/>
                    </a:cubicBezTo>
                  </a:path>
                  <a:path w="21600" h="30522" stroke="0" extrusionOk="0">
                    <a:moveTo>
                      <a:pt x="6310" y="30521"/>
                    </a:moveTo>
                    <a:cubicBezTo>
                      <a:pt x="2269" y="26472"/>
                      <a:pt x="0" y="20985"/>
                      <a:pt x="0" y="15265"/>
                    </a:cubicBezTo>
                    <a:cubicBezTo>
                      <a:pt x="0" y="9540"/>
                      <a:pt x="2272" y="4050"/>
                      <a:pt x="6317" y="-1"/>
                    </a:cubicBezTo>
                    <a:lnTo>
                      <a:pt x="21600" y="15265"/>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186" name="Line 329"/>
              <p:cNvSpPr>
                <a:spLocks noChangeShapeType="1"/>
              </p:cNvSpPr>
              <p:nvPr/>
            </p:nvSpPr>
            <p:spPr bwMode="auto">
              <a:xfrm>
                <a:off x="3398" y="2425"/>
                <a:ext cx="200" cy="66"/>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87" name="Line 330"/>
              <p:cNvSpPr>
                <a:spLocks noChangeShapeType="1"/>
              </p:cNvSpPr>
              <p:nvPr/>
            </p:nvSpPr>
            <p:spPr bwMode="auto">
              <a:xfrm flipH="1">
                <a:off x="3585" y="2492"/>
                <a:ext cx="13" cy="26"/>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88" name="Oval 331"/>
              <p:cNvSpPr>
                <a:spLocks noChangeArrowheads="1"/>
              </p:cNvSpPr>
              <p:nvPr/>
            </p:nvSpPr>
            <p:spPr bwMode="auto">
              <a:xfrm>
                <a:off x="3996" y="2306"/>
                <a:ext cx="266" cy="265"/>
              </a:xfrm>
              <a:prstGeom prst="ellipse">
                <a:avLst/>
              </a:prstGeom>
              <a:solidFill>
                <a:srgbClr val="39393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89" name="Oval 332"/>
              <p:cNvSpPr>
                <a:spLocks noChangeArrowheads="1"/>
              </p:cNvSpPr>
              <p:nvPr/>
            </p:nvSpPr>
            <p:spPr bwMode="auto">
              <a:xfrm>
                <a:off x="4010" y="2319"/>
                <a:ext cx="239" cy="239"/>
              </a:xfrm>
              <a:prstGeom prst="ellipse">
                <a:avLst/>
              </a:prstGeom>
              <a:solidFill>
                <a:srgbClr val="52525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90" name="Oval 333"/>
              <p:cNvSpPr>
                <a:spLocks noChangeArrowheads="1"/>
              </p:cNvSpPr>
              <p:nvPr/>
            </p:nvSpPr>
            <p:spPr bwMode="auto">
              <a:xfrm>
                <a:off x="4023" y="2333"/>
                <a:ext cx="212" cy="212"/>
              </a:xfrm>
              <a:prstGeom prst="ellipse">
                <a:avLst/>
              </a:prstGeom>
              <a:solidFill>
                <a:srgbClr val="5B5B5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91" name="Oval 334"/>
              <p:cNvSpPr>
                <a:spLocks noChangeArrowheads="1"/>
              </p:cNvSpPr>
              <p:nvPr/>
            </p:nvSpPr>
            <p:spPr bwMode="auto">
              <a:xfrm>
                <a:off x="4036" y="2346"/>
                <a:ext cx="186" cy="186"/>
              </a:xfrm>
              <a:prstGeom prst="ellipse">
                <a:avLst/>
              </a:prstGeom>
              <a:solidFill>
                <a:srgbClr val="62626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92" name="Oval 335"/>
              <p:cNvSpPr>
                <a:spLocks noChangeArrowheads="1"/>
              </p:cNvSpPr>
              <p:nvPr/>
            </p:nvSpPr>
            <p:spPr bwMode="auto">
              <a:xfrm>
                <a:off x="4049" y="2359"/>
                <a:ext cx="160" cy="159"/>
              </a:xfrm>
              <a:prstGeom prst="ellipse">
                <a:avLst/>
              </a:prstGeom>
              <a:solidFill>
                <a:srgbClr val="6767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93" name="Oval 336"/>
              <p:cNvSpPr>
                <a:spLocks noChangeArrowheads="1"/>
              </p:cNvSpPr>
              <p:nvPr/>
            </p:nvSpPr>
            <p:spPr bwMode="auto">
              <a:xfrm>
                <a:off x="4063" y="2372"/>
                <a:ext cx="133" cy="133"/>
              </a:xfrm>
              <a:prstGeom prst="ellipse">
                <a:avLst/>
              </a:prstGeom>
              <a:solidFill>
                <a:srgbClr val="6B6B6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94" name="Oval 337"/>
              <p:cNvSpPr>
                <a:spLocks noChangeArrowheads="1"/>
              </p:cNvSpPr>
              <p:nvPr/>
            </p:nvSpPr>
            <p:spPr bwMode="auto">
              <a:xfrm>
                <a:off x="4076" y="2386"/>
                <a:ext cx="106" cy="106"/>
              </a:xfrm>
              <a:prstGeom prst="ellipse">
                <a:avLst/>
              </a:prstGeom>
              <a:solidFill>
                <a:srgbClr val="6E6E6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95" name="Oval 338"/>
              <p:cNvSpPr>
                <a:spLocks noChangeArrowheads="1"/>
              </p:cNvSpPr>
              <p:nvPr/>
            </p:nvSpPr>
            <p:spPr bwMode="auto">
              <a:xfrm>
                <a:off x="4089" y="2399"/>
                <a:ext cx="80" cy="79"/>
              </a:xfrm>
              <a:prstGeom prst="ellipse">
                <a:avLst/>
              </a:prstGeom>
              <a:solidFill>
                <a:srgbClr val="7070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96" name="Oval 339"/>
              <p:cNvSpPr>
                <a:spLocks noChangeArrowheads="1"/>
              </p:cNvSpPr>
              <p:nvPr/>
            </p:nvSpPr>
            <p:spPr bwMode="auto">
              <a:xfrm>
                <a:off x="4103" y="2412"/>
                <a:ext cx="53" cy="53"/>
              </a:xfrm>
              <a:prstGeom prst="ellipse">
                <a:avLst/>
              </a:prstGeom>
              <a:solidFill>
                <a:srgbClr val="71717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97" name="Oval 340"/>
              <p:cNvSpPr>
                <a:spLocks noChangeArrowheads="1"/>
              </p:cNvSpPr>
              <p:nvPr/>
            </p:nvSpPr>
            <p:spPr bwMode="auto">
              <a:xfrm>
                <a:off x="4116" y="2425"/>
                <a:ext cx="26" cy="27"/>
              </a:xfrm>
              <a:prstGeom prst="ellipse">
                <a:avLst/>
              </a:pr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98" name="Freeform 341"/>
              <p:cNvSpPr>
                <a:spLocks/>
              </p:cNvSpPr>
              <p:nvPr/>
            </p:nvSpPr>
            <p:spPr bwMode="auto">
              <a:xfrm>
                <a:off x="3810" y="2452"/>
                <a:ext cx="213" cy="80"/>
              </a:xfrm>
              <a:custGeom>
                <a:avLst/>
                <a:gdLst>
                  <a:gd name="T0" fmla="*/ 213 w 213"/>
                  <a:gd name="T1" fmla="*/ 0 h 80"/>
                  <a:gd name="T2" fmla="*/ 213 w 213"/>
                  <a:gd name="T3" fmla="*/ 26 h 80"/>
                  <a:gd name="T4" fmla="*/ 0 w 213"/>
                  <a:gd name="T5" fmla="*/ 80 h 80"/>
                  <a:gd name="T6" fmla="*/ 0 w 213"/>
                  <a:gd name="T7" fmla="*/ 53 h 80"/>
                  <a:gd name="T8" fmla="*/ 213 w 213"/>
                  <a:gd name="T9" fmla="*/ 0 h 80"/>
                </a:gdLst>
                <a:ahLst/>
                <a:cxnLst>
                  <a:cxn ang="0">
                    <a:pos x="T0" y="T1"/>
                  </a:cxn>
                  <a:cxn ang="0">
                    <a:pos x="T2" y="T3"/>
                  </a:cxn>
                  <a:cxn ang="0">
                    <a:pos x="T4" y="T5"/>
                  </a:cxn>
                  <a:cxn ang="0">
                    <a:pos x="T6" y="T7"/>
                  </a:cxn>
                  <a:cxn ang="0">
                    <a:pos x="T8" y="T9"/>
                  </a:cxn>
                </a:cxnLst>
                <a:rect l="0" t="0" r="r" b="b"/>
                <a:pathLst>
                  <a:path w="213" h="80">
                    <a:moveTo>
                      <a:pt x="213" y="0"/>
                    </a:moveTo>
                    <a:lnTo>
                      <a:pt x="213" y="26"/>
                    </a:lnTo>
                    <a:lnTo>
                      <a:pt x="0" y="80"/>
                    </a:lnTo>
                    <a:lnTo>
                      <a:pt x="0" y="53"/>
                    </a:lnTo>
                    <a:lnTo>
                      <a:pt x="213" y="0"/>
                    </a:lnTo>
                    <a:close/>
                  </a:path>
                </a:pathLst>
              </a:cu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99" name="Freeform 342"/>
              <p:cNvSpPr>
                <a:spLocks/>
              </p:cNvSpPr>
              <p:nvPr/>
            </p:nvSpPr>
            <p:spPr bwMode="auto">
              <a:xfrm>
                <a:off x="4010" y="2465"/>
                <a:ext cx="13" cy="13"/>
              </a:xfrm>
              <a:custGeom>
                <a:avLst/>
                <a:gdLst>
                  <a:gd name="T0" fmla="*/ 1 w 1"/>
                  <a:gd name="T1" fmla="*/ 1 h 1"/>
                  <a:gd name="T2" fmla="*/ 0 w 1"/>
                  <a:gd name="T3" fmla="*/ 0 h 1"/>
                  <a:gd name="T4" fmla="*/ 0 w 1"/>
                  <a:gd name="T5" fmla="*/ 1 h 1"/>
                  <a:gd name="T6" fmla="*/ 1 w 1"/>
                  <a:gd name="T7" fmla="*/ 1 h 1"/>
                </a:gdLst>
                <a:ahLst/>
                <a:cxnLst>
                  <a:cxn ang="0">
                    <a:pos x="T0" y="T1"/>
                  </a:cxn>
                  <a:cxn ang="0">
                    <a:pos x="T2" y="T3"/>
                  </a:cxn>
                  <a:cxn ang="0">
                    <a:pos x="T4" y="T5"/>
                  </a:cxn>
                  <a:cxn ang="0">
                    <a:pos x="T6" y="T7"/>
                  </a:cxn>
                </a:cxnLst>
                <a:rect l="0" t="0" r="r" b="b"/>
                <a:pathLst>
                  <a:path w="1" h="1">
                    <a:moveTo>
                      <a:pt x="1" y="1"/>
                    </a:moveTo>
                    <a:cubicBezTo>
                      <a:pt x="1" y="0"/>
                      <a:pt x="0" y="0"/>
                      <a:pt x="0" y="0"/>
                    </a:cubicBezTo>
                    <a:lnTo>
                      <a:pt x="0" y="1"/>
                    </a:lnTo>
                    <a:lnTo>
                      <a:pt x="1" y="1"/>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00" name="Line 343"/>
              <p:cNvSpPr>
                <a:spLocks noChangeShapeType="1"/>
              </p:cNvSpPr>
              <p:nvPr/>
            </p:nvSpPr>
            <p:spPr bwMode="auto">
              <a:xfrm flipV="1">
                <a:off x="3814" y="2453"/>
                <a:ext cx="209" cy="52"/>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01" name="Arc 344"/>
              <p:cNvSpPr>
                <a:spLocks/>
              </p:cNvSpPr>
              <p:nvPr/>
            </p:nvSpPr>
            <p:spPr bwMode="auto">
              <a:xfrm>
                <a:off x="4010" y="2472"/>
                <a:ext cx="8" cy="7"/>
              </a:xfrm>
              <a:custGeom>
                <a:avLst/>
                <a:gdLst>
                  <a:gd name="G0" fmla="+- 0 0 0"/>
                  <a:gd name="G1" fmla="+- 19277 0 0"/>
                  <a:gd name="G2" fmla="+- 21600 0 0"/>
                  <a:gd name="T0" fmla="*/ 9745 w 21600"/>
                  <a:gd name="T1" fmla="*/ 0 h 19277"/>
                  <a:gd name="T2" fmla="*/ 21600 w 21600"/>
                  <a:gd name="T3" fmla="*/ 19261 h 19277"/>
                  <a:gd name="T4" fmla="*/ 0 w 21600"/>
                  <a:gd name="T5" fmla="*/ 19277 h 19277"/>
                </a:gdLst>
                <a:ahLst/>
                <a:cxnLst>
                  <a:cxn ang="0">
                    <a:pos x="T0" y="T1"/>
                  </a:cxn>
                  <a:cxn ang="0">
                    <a:pos x="T2" y="T3"/>
                  </a:cxn>
                  <a:cxn ang="0">
                    <a:pos x="T4" y="T5"/>
                  </a:cxn>
                </a:cxnLst>
                <a:rect l="0" t="0" r="r" b="b"/>
                <a:pathLst>
                  <a:path w="21600" h="19277" fill="none" extrusionOk="0">
                    <a:moveTo>
                      <a:pt x="9744" y="0"/>
                    </a:moveTo>
                    <a:cubicBezTo>
                      <a:pt x="17010" y="3673"/>
                      <a:pt x="21593" y="11119"/>
                      <a:pt x="21599" y="19261"/>
                    </a:cubicBezTo>
                  </a:path>
                  <a:path w="21600" h="19277" stroke="0" extrusionOk="0">
                    <a:moveTo>
                      <a:pt x="9744" y="0"/>
                    </a:moveTo>
                    <a:cubicBezTo>
                      <a:pt x="17010" y="3673"/>
                      <a:pt x="21593" y="11119"/>
                      <a:pt x="21599" y="19261"/>
                    </a:cubicBezTo>
                    <a:lnTo>
                      <a:pt x="0" y="19277"/>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202" name="Line 345"/>
              <p:cNvSpPr>
                <a:spLocks noChangeShapeType="1"/>
              </p:cNvSpPr>
              <p:nvPr/>
            </p:nvSpPr>
            <p:spPr bwMode="auto">
              <a:xfrm flipH="1">
                <a:off x="3810" y="2478"/>
                <a:ext cx="213" cy="5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03" name="Line 346"/>
              <p:cNvSpPr>
                <a:spLocks noChangeShapeType="1"/>
              </p:cNvSpPr>
              <p:nvPr/>
            </p:nvSpPr>
            <p:spPr bwMode="auto">
              <a:xfrm flipV="1">
                <a:off x="3810" y="2505"/>
                <a:ext cx="1" cy="27"/>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04" name="Freeform 347"/>
              <p:cNvSpPr>
                <a:spLocks/>
              </p:cNvSpPr>
              <p:nvPr/>
            </p:nvSpPr>
            <p:spPr bwMode="auto">
              <a:xfrm>
                <a:off x="4235" y="2478"/>
                <a:ext cx="133" cy="67"/>
              </a:xfrm>
              <a:custGeom>
                <a:avLst/>
                <a:gdLst>
                  <a:gd name="T0" fmla="*/ 0 w 133"/>
                  <a:gd name="T1" fmla="*/ 14 h 67"/>
                  <a:gd name="T2" fmla="*/ 0 w 133"/>
                  <a:gd name="T3" fmla="*/ 0 h 67"/>
                  <a:gd name="T4" fmla="*/ 133 w 133"/>
                  <a:gd name="T5" fmla="*/ 40 h 67"/>
                  <a:gd name="T6" fmla="*/ 120 w 133"/>
                  <a:gd name="T7" fmla="*/ 67 h 67"/>
                  <a:gd name="T8" fmla="*/ 0 w 133"/>
                  <a:gd name="T9" fmla="*/ 14 h 67"/>
                </a:gdLst>
                <a:ahLst/>
                <a:cxnLst>
                  <a:cxn ang="0">
                    <a:pos x="T0" y="T1"/>
                  </a:cxn>
                  <a:cxn ang="0">
                    <a:pos x="T2" y="T3"/>
                  </a:cxn>
                  <a:cxn ang="0">
                    <a:pos x="T4" y="T5"/>
                  </a:cxn>
                  <a:cxn ang="0">
                    <a:pos x="T6" y="T7"/>
                  </a:cxn>
                  <a:cxn ang="0">
                    <a:pos x="T8" y="T9"/>
                  </a:cxn>
                </a:cxnLst>
                <a:rect l="0" t="0" r="r" b="b"/>
                <a:pathLst>
                  <a:path w="133" h="67">
                    <a:moveTo>
                      <a:pt x="0" y="14"/>
                    </a:moveTo>
                    <a:lnTo>
                      <a:pt x="0" y="0"/>
                    </a:lnTo>
                    <a:lnTo>
                      <a:pt x="133" y="40"/>
                    </a:lnTo>
                    <a:lnTo>
                      <a:pt x="120" y="67"/>
                    </a:lnTo>
                    <a:lnTo>
                      <a:pt x="0"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05" name="Freeform 348"/>
              <p:cNvSpPr>
                <a:spLocks/>
              </p:cNvSpPr>
              <p:nvPr/>
            </p:nvSpPr>
            <p:spPr bwMode="auto">
              <a:xfrm>
                <a:off x="4235" y="2478"/>
                <a:ext cx="14" cy="14"/>
              </a:xfrm>
              <a:custGeom>
                <a:avLst/>
                <a:gdLst>
                  <a:gd name="T0" fmla="*/ 0 w 1"/>
                  <a:gd name="T1" fmla="*/ 0 h 1"/>
                  <a:gd name="T2" fmla="*/ 0 w 1"/>
                  <a:gd name="T3" fmla="*/ 0 h 1"/>
                  <a:gd name="T4" fmla="*/ 1 w 1"/>
                  <a:gd name="T5" fmla="*/ 1 h 1"/>
                  <a:gd name="T6" fmla="*/ 0 w 1"/>
                  <a:gd name="T7" fmla="*/ 0 h 1"/>
                </a:gdLst>
                <a:ahLst/>
                <a:cxnLst>
                  <a:cxn ang="0">
                    <a:pos x="T0" y="T1"/>
                  </a:cxn>
                  <a:cxn ang="0">
                    <a:pos x="T2" y="T3"/>
                  </a:cxn>
                  <a:cxn ang="0">
                    <a:pos x="T4" y="T5"/>
                  </a:cxn>
                  <a:cxn ang="0">
                    <a:pos x="T6" y="T7"/>
                  </a:cxn>
                </a:cxnLst>
                <a:rect l="0" t="0" r="r" b="b"/>
                <a:pathLst>
                  <a:path w="1" h="1">
                    <a:moveTo>
                      <a:pt x="0" y="0"/>
                    </a:moveTo>
                    <a:cubicBezTo>
                      <a:pt x="0" y="0"/>
                      <a:pt x="0" y="0"/>
                      <a:pt x="0" y="0"/>
                    </a:cubicBezTo>
                    <a:lnTo>
                      <a:pt x="1" y="1"/>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06" name="Line 349"/>
              <p:cNvSpPr>
                <a:spLocks noChangeShapeType="1"/>
              </p:cNvSpPr>
              <p:nvPr/>
            </p:nvSpPr>
            <p:spPr bwMode="auto">
              <a:xfrm flipH="1" flipV="1">
                <a:off x="4235" y="2492"/>
                <a:ext cx="120" cy="5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07" name="Arc 350"/>
              <p:cNvSpPr>
                <a:spLocks/>
              </p:cNvSpPr>
              <p:nvPr/>
            </p:nvSpPr>
            <p:spPr bwMode="auto">
              <a:xfrm>
                <a:off x="4241" y="2487"/>
                <a:ext cx="8" cy="5"/>
              </a:xfrm>
              <a:custGeom>
                <a:avLst/>
                <a:gdLst>
                  <a:gd name="G0" fmla="+- 21600 0 0"/>
                  <a:gd name="G1" fmla="+- 15265 0 0"/>
                  <a:gd name="G2" fmla="+- 21600 0 0"/>
                  <a:gd name="T0" fmla="*/ 0 w 21600"/>
                  <a:gd name="T1" fmla="*/ 15265 h 15265"/>
                  <a:gd name="T2" fmla="*/ 6318 w 21600"/>
                  <a:gd name="T3" fmla="*/ 0 h 15265"/>
                  <a:gd name="T4" fmla="*/ 21600 w 21600"/>
                  <a:gd name="T5" fmla="*/ 15265 h 15265"/>
                </a:gdLst>
                <a:ahLst/>
                <a:cxnLst>
                  <a:cxn ang="0">
                    <a:pos x="T0" y="T1"/>
                  </a:cxn>
                  <a:cxn ang="0">
                    <a:pos x="T2" y="T3"/>
                  </a:cxn>
                  <a:cxn ang="0">
                    <a:pos x="T4" y="T5"/>
                  </a:cxn>
                </a:cxnLst>
                <a:rect l="0" t="0" r="r" b="b"/>
                <a:pathLst>
                  <a:path w="21600" h="15265" fill="none" extrusionOk="0">
                    <a:moveTo>
                      <a:pt x="0" y="15265"/>
                    </a:moveTo>
                    <a:cubicBezTo>
                      <a:pt x="0" y="9540"/>
                      <a:pt x="2272" y="4050"/>
                      <a:pt x="6317" y="-1"/>
                    </a:cubicBezTo>
                  </a:path>
                  <a:path w="21600" h="15265" stroke="0" extrusionOk="0">
                    <a:moveTo>
                      <a:pt x="0" y="15265"/>
                    </a:moveTo>
                    <a:cubicBezTo>
                      <a:pt x="0" y="9540"/>
                      <a:pt x="2272" y="4050"/>
                      <a:pt x="6317" y="-1"/>
                    </a:cubicBezTo>
                    <a:lnTo>
                      <a:pt x="21600" y="15265"/>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208" name="Line 351"/>
              <p:cNvSpPr>
                <a:spLocks noChangeShapeType="1"/>
              </p:cNvSpPr>
              <p:nvPr/>
            </p:nvSpPr>
            <p:spPr bwMode="auto">
              <a:xfrm>
                <a:off x="4235" y="2478"/>
                <a:ext cx="133" cy="39"/>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09" name="Line 352"/>
              <p:cNvSpPr>
                <a:spLocks noChangeShapeType="1"/>
              </p:cNvSpPr>
              <p:nvPr/>
            </p:nvSpPr>
            <p:spPr bwMode="auto">
              <a:xfrm flipH="1">
                <a:off x="4355" y="2519"/>
                <a:ext cx="13" cy="25"/>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10" name="Oval 353"/>
              <p:cNvSpPr>
                <a:spLocks noChangeArrowheads="1"/>
              </p:cNvSpPr>
              <p:nvPr/>
            </p:nvSpPr>
            <p:spPr bwMode="auto">
              <a:xfrm>
                <a:off x="1791" y="2558"/>
                <a:ext cx="186" cy="186"/>
              </a:xfrm>
              <a:prstGeom prst="ellipse">
                <a:avLst/>
              </a:prstGeom>
              <a:solidFill>
                <a:srgbClr val="0779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11" name="Oval 354"/>
              <p:cNvSpPr>
                <a:spLocks noChangeArrowheads="1"/>
              </p:cNvSpPr>
              <p:nvPr/>
            </p:nvSpPr>
            <p:spPr bwMode="auto">
              <a:xfrm>
                <a:off x="1804" y="2571"/>
                <a:ext cx="160" cy="159"/>
              </a:xfrm>
              <a:prstGeom prst="ellipse">
                <a:avLst/>
              </a:prstGeom>
              <a:solidFill>
                <a:srgbClr val="0B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12" name="Oval 355"/>
              <p:cNvSpPr>
                <a:spLocks noChangeArrowheads="1"/>
              </p:cNvSpPr>
              <p:nvPr/>
            </p:nvSpPr>
            <p:spPr bwMode="auto">
              <a:xfrm>
                <a:off x="1818" y="2585"/>
                <a:ext cx="132" cy="132"/>
              </a:xfrm>
              <a:prstGeom prst="ellipse">
                <a:avLst/>
              </a:prstGeom>
              <a:solidFill>
                <a:srgbClr val="0CCD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13" name="Oval 356"/>
              <p:cNvSpPr>
                <a:spLocks noChangeArrowheads="1"/>
              </p:cNvSpPr>
              <p:nvPr/>
            </p:nvSpPr>
            <p:spPr bwMode="auto">
              <a:xfrm>
                <a:off x="1831" y="2598"/>
                <a:ext cx="106" cy="106"/>
              </a:xfrm>
              <a:prstGeom prst="ellipse">
                <a:avLst/>
              </a:prstGeom>
              <a:solidFill>
                <a:srgbClr val="0DDBE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14" name="Oval 357"/>
              <p:cNvSpPr>
                <a:spLocks noChangeArrowheads="1"/>
              </p:cNvSpPr>
              <p:nvPr/>
            </p:nvSpPr>
            <p:spPr bwMode="auto">
              <a:xfrm>
                <a:off x="1844" y="2611"/>
                <a:ext cx="80" cy="80"/>
              </a:xfrm>
              <a:prstGeom prst="ellipse">
                <a:avLst/>
              </a:prstGeom>
              <a:solidFill>
                <a:srgbClr val="0EE5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15" name="Oval 358"/>
              <p:cNvSpPr>
                <a:spLocks noChangeArrowheads="1"/>
              </p:cNvSpPr>
              <p:nvPr/>
            </p:nvSpPr>
            <p:spPr bwMode="auto">
              <a:xfrm>
                <a:off x="1857" y="2624"/>
                <a:ext cx="54" cy="53"/>
              </a:xfrm>
              <a:prstGeom prst="ellipse">
                <a:avLst/>
              </a:prstGeom>
              <a:solidFill>
                <a:srgbClr val="0EECF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16" name="Oval 359"/>
              <p:cNvSpPr>
                <a:spLocks noChangeArrowheads="1"/>
              </p:cNvSpPr>
              <p:nvPr/>
            </p:nvSpPr>
            <p:spPr bwMode="auto">
              <a:xfrm>
                <a:off x="1871" y="2638"/>
                <a:ext cx="26" cy="26"/>
              </a:xfrm>
              <a:prstGeom prst="ellipse">
                <a:avLst/>
              </a:prstGeom>
              <a:solidFill>
                <a:srgbClr val="0EF0F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17" name="Line 360"/>
              <p:cNvSpPr>
                <a:spLocks noChangeShapeType="1"/>
              </p:cNvSpPr>
              <p:nvPr/>
            </p:nvSpPr>
            <p:spPr bwMode="auto">
              <a:xfrm flipH="1" flipV="1">
                <a:off x="1924" y="2744"/>
                <a:ext cx="93" cy="132"/>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18" name="Line 361"/>
              <p:cNvSpPr>
                <a:spLocks noChangeShapeType="1"/>
              </p:cNvSpPr>
              <p:nvPr/>
            </p:nvSpPr>
            <p:spPr bwMode="auto">
              <a:xfrm>
                <a:off x="1937" y="2730"/>
                <a:ext cx="93" cy="132"/>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19" name="Line 362"/>
              <p:cNvSpPr>
                <a:spLocks noChangeShapeType="1"/>
              </p:cNvSpPr>
              <p:nvPr/>
            </p:nvSpPr>
            <p:spPr bwMode="auto">
              <a:xfrm flipH="1">
                <a:off x="2017" y="2863"/>
                <a:ext cx="13" cy="1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20" name="Oval 363"/>
              <p:cNvSpPr>
                <a:spLocks noChangeArrowheads="1"/>
              </p:cNvSpPr>
              <p:nvPr/>
            </p:nvSpPr>
            <p:spPr bwMode="auto">
              <a:xfrm>
                <a:off x="1964" y="2863"/>
                <a:ext cx="239" cy="239"/>
              </a:xfrm>
              <a:prstGeom prst="ellipse">
                <a:avLst/>
              </a:prstGeom>
              <a:solidFill>
                <a:srgbClr val="39393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21" name="Oval 364"/>
              <p:cNvSpPr>
                <a:spLocks noChangeArrowheads="1"/>
              </p:cNvSpPr>
              <p:nvPr/>
            </p:nvSpPr>
            <p:spPr bwMode="auto">
              <a:xfrm>
                <a:off x="1977" y="2876"/>
                <a:ext cx="213" cy="213"/>
              </a:xfrm>
              <a:prstGeom prst="ellipse">
                <a:avLst/>
              </a:prstGeom>
              <a:solidFill>
                <a:srgbClr val="53535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22" name="Oval 365"/>
              <p:cNvSpPr>
                <a:spLocks noChangeArrowheads="1"/>
              </p:cNvSpPr>
              <p:nvPr/>
            </p:nvSpPr>
            <p:spPr bwMode="auto">
              <a:xfrm>
                <a:off x="1990" y="2890"/>
                <a:ext cx="186" cy="185"/>
              </a:xfrm>
              <a:prstGeom prst="ellipse">
                <a:avLst/>
              </a:prstGeom>
              <a:solidFill>
                <a:srgbClr val="5D5D5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23" name="Oval 366"/>
              <p:cNvSpPr>
                <a:spLocks noChangeArrowheads="1"/>
              </p:cNvSpPr>
              <p:nvPr/>
            </p:nvSpPr>
            <p:spPr bwMode="auto">
              <a:xfrm>
                <a:off x="2004" y="2903"/>
                <a:ext cx="159" cy="159"/>
              </a:xfrm>
              <a:prstGeom prst="ellipse">
                <a:avLst/>
              </a:prstGeom>
              <a:solidFill>
                <a:srgbClr val="6464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24" name="Oval 367"/>
              <p:cNvSpPr>
                <a:spLocks noChangeArrowheads="1"/>
              </p:cNvSpPr>
              <p:nvPr/>
            </p:nvSpPr>
            <p:spPr bwMode="auto">
              <a:xfrm>
                <a:off x="2017" y="2916"/>
                <a:ext cx="133" cy="133"/>
              </a:xfrm>
              <a:prstGeom prst="ellipse">
                <a:avLst/>
              </a:prstGeom>
              <a:solidFill>
                <a:srgbClr val="69696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25" name="Oval 368"/>
              <p:cNvSpPr>
                <a:spLocks noChangeArrowheads="1"/>
              </p:cNvSpPr>
              <p:nvPr/>
            </p:nvSpPr>
            <p:spPr bwMode="auto">
              <a:xfrm>
                <a:off x="2030" y="2929"/>
                <a:ext cx="106" cy="107"/>
              </a:xfrm>
              <a:prstGeom prst="ellipse">
                <a:avLst/>
              </a:prstGeom>
              <a:solidFill>
                <a:srgbClr val="6D6D6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26" name="Oval 369"/>
              <p:cNvSpPr>
                <a:spLocks noChangeArrowheads="1"/>
              </p:cNvSpPr>
              <p:nvPr/>
            </p:nvSpPr>
            <p:spPr bwMode="auto">
              <a:xfrm>
                <a:off x="2043" y="2943"/>
                <a:ext cx="80" cy="79"/>
              </a:xfrm>
              <a:prstGeom prst="ellipse">
                <a:avLst/>
              </a:prstGeom>
              <a:solidFill>
                <a:srgbClr val="6F6F6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27" name="Oval 370"/>
              <p:cNvSpPr>
                <a:spLocks noChangeArrowheads="1"/>
              </p:cNvSpPr>
              <p:nvPr/>
            </p:nvSpPr>
            <p:spPr bwMode="auto">
              <a:xfrm>
                <a:off x="2057" y="2956"/>
                <a:ext cx="53" cy="53"/>
              </a:xfrm>
              <a:prstGeom prst="ellipse">
                <a:avLst/>
              </a:prstGeom>
              <a:solidFill>
                <a:srgbClr val="71717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28" name="Oval 371"/>
              <p:cNvSpPr>
                <a:spLocks noChangeArrowheads="1"/>
              </p:cNvSpPr>
              <p:nvPr/>
            </p:nvSpPr>
            <p:spPr bwMode="auto">
              <a:xfrm>
                <a:off x="2070" y="2969"/>
                <a:ext cx="27" cy="27"/>
              </a:xfrm>
              <a:prstGeom prst="ellipse">
                <a:avLst/>
              </a:pr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29" name="Freeform 372"/>
              <p:cNvSpPr>
                <a:spLocks/>
              </p:cNvSpPr>
              <p:nvPr/>
            </p:nvSpPr>
            <p:spPr bwMode="auto">
              <a:xfrm>
                <a:off x="2083" y="3009"/>
                <a:ext cx="27" cy="66"/>
              </a:xfrm>
              <a:custGeom>
                <a:avLst/>
                <a:gdLst>
                  <a:gd name="T0" fmla="*/ 0 w 27"/>
                  <a:gd name="T1" fmla="*/ 13 h 66"/>
                  <a:gd name="T2" fmla="*/ 27 w 27"/>
                  <a:gd name="T3" fmla="*/ 0 h 66"/>
                  <a:gd name="T4" fmla="*/ 27 w 27"/>
                  <a:gd name="T5" fmla="*/ 53 h 66"/>
                  <a:gd name="T6" fmla="*/ 0 w 27"/>
                  <a:gd name="T7" fmla="*/ 66 h 66"/>
                  <a:gd name="T8" fmla="*/ 0 w 27"/>
                  <a:gd name="T9" fmla="*/ 13 h 66"/>
                </a:gdLst>
                <a:ahLst/>
                <a:cxnLst>
                  <a:cxn ang="0">
                    <a:pos x="T0" y="T1"/>
                  </a:cxn>
                  <a:cxn ang="0">
                    <a:pos x="T2" y="T3"/>
                  </a:cxn>
                  <a:cxn ang="0">
                    <a:pos x="T4" y="T5"/>
                  </a:cxn>
                  <a:cxn ang="0">
                    <a:pos x="T6" y="T7"/>
                  </a:cxn>
                  <a:cxn ang="0">
                    <a:pos x="T8" y="T9"/>
                  </a:cxn>
                </a:cxnLst>
                <a:rect l="0" t="0" r="r" b="b"/>
                <a:pathLst>
                  <a:path w="27" h="66">
                    <a:moveTo>
                      <a:pt x="0" y="13"/>
                    </a:moveTo>
                    <a:lnTo>
                      <a:pt x="27" y="0"/>
                    </a:lnTo>
                    <a:lnTo>
                      <a:pt x="27" y="53"/>
                    </a:lnTo>
                    <a:lnTo>
                      <a:pt x="0" y="66"/>
                    </a:lnTo>
                    <a:lnTo>
                      <a:pt x="0" y="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30" name="Freeform 373"/>
              <p:cNvSpPr>
                <a:spLocks/>
              </p:cNvSpPr>
              <p:nvPr/>
            </p:nvSpPr>
            <p:spPr bwMode="auto">
              <a:xfrm>
                <a:off x="2083" y="3009"/>
                <a:ext cx="14" cy="13"/>
              </a:xfrm>
              <a:custGeom>
                <a:avLst/>
                <a:gdLst>
                  <a:gd name="T0" fmla="*/ 1 w 1"/>
                  <a:gd name="T1" fmla="*/ 0 h 1"/>
                  <a:gd name="T2" fmla="*/ 1 w 1"/>
                  <a:gd name="T3" fmla="*/ 0 h 1"/>
                  <a:gd name="T4" fmla="*/ 0 w 1"/>
                  <a:gd name="T5" fmla="*/ 1 h 1"/>
                  <a:gd name="T6" fmla="*/ 1 w 1"/>
                  <a:gd name="T7" fmla="*/ 1 h 1"/>
                  <a:gd name="T8" fmla="*/ 1 w 1"/>
                  <a:gd name="T9" fmla="*/ 0 h 1"/>
                </a:gdLst>
                <a:ahLst/>
                <a:cxnLst>
                  <a:cxn ang="0">
                    <a:pos x="T0" y="T1"/>
                  </a:cxn>
                  <a:cxn ang="0">
                    <a:pos x="T2" y="T3"/>
                  </a:cxn>
                  <a:cxn ang="0">
                    <a:pos x="T4" y="T5"/>
                  </a:cxn>
                  <a:cxn ang="0">
                    <a:pos x="T6" y="T7"/>
                  </a:cxn>
                  <a:cxn ang="0">
                    <a:pos x="T8" y="T9"/>
                  </a:cxn>
                </a:cxnLst>
                <a:rect l="0" t="0" r="r" b="b"/>
                <a:pathLst>
                  <a:path w="1" h="1">
                    <a:moveTo>
                      <a:pt x="1" y="0"/>
                    </a:moveTo>
                    <a:cubicBezTo>
                      <a:pt x="1" y="0"/>
                      <a:pt x="1" y="0"/>
                      <a:pt x="1" y="0"/>
                    </a:cubicBezTo>
                    <a:cubicBezTo>
                      <a:pt x="0" y="0"/>
                      <a:pt x="0" y="0"/>
                      <a:pt x="0" y="1"/>
                    </a:cubicBezTo>
                    <a:lnTo>
                      <a:pt x="1" y="1"/>
                    </a:lnTo>
                    <a:lnTo>
                      <a:pt x="1"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31" name="Line 374"/>
              <p:cNvSpPr>
                <a:spLocks noChangeShapeType="1"/>
              </p:cNvSpPr>
              <p:nvPr/>
            </p:nvSpPr>
            <p:spPr bwMode="auto">
              <a:xfrm flipV="1">
                <a:off x="2083" y="3022"/>
                <a:ext cx="1" cy="5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32" name="Arc 375"/>
              <p:cNvSpPr>
                <a:spLocks/>
              </p:cNvSpPr>
              <p:nvPr/>
            </p:nvSpPr>
            <p:spPr bwMode="auto">
              <a:xfrm>
                <a:off x="2089" y="3015"/>
                <a:ext cx="13" cy="8"/>
              </a:xfrm>
              <a:custGeom>
                <a:avLst/>
                <a:gdLst>
                  <a:gd name="G0" fmla="+- 21600 0 0"/>
                  <a:gd name="G1" fmla="+- 21600 0 0"/>
                  <a:gd name="G2" fmla="+- 21600 0 0"/>
                  <a:gd name="T0" fmla="*/ 0 w 36874"/>
                  <a:gd name="T1" fmla="*/ 21584 h 21600"/>
                  <a:gd name="T2" fmla="*/ 36874 w 36874"/>
                  <a:gd name="T3" fmla="*/ 6326 h 21600"/>
                  <a:gd name="T4" fmla="*/ 21600 w 36874"/>
                  <a:gd name="T5" fmla="*/ 21600 h 21600"/>
                </a:gdLst>
                <a:ahLst/>
                <a:cxnLst>
                  <a:cxn ang="0">
                    <a:pos x="T0" y="T1"/>
                  </a:cxn>
                  <a:cxn ang="0">
                    <a:pos x="T2" y="T3"/>
                  </a:cxn>
                  <a:cxn ang="0">
                    <a:pos x="T4" y="T5"/>
                  </a:cxn>
                </a:cxnLst>
                <a:rect l="0" t="0" r="r" b="b"/>
                <a:pathLst>
                  <a:path w="36874" h="21600" fill="none" extrusionOk="0">
                    <a:moveTo>
                      <a:pt x="0" y="21584"/>
                    </a:moveTo>
                    <a:cubicBezTo>
                      <a:pt x="8" y="9660"/>
                      <a:pt x="9676" y="0"/>
                      <a:pt x="21600" y="0"/>
                    </a:cubicBezTo>
                    <a:cubicBezTo>
                      <a:pt x="27328" y="0"/>
                      <a:pt x="32822" y="2275"/>
                      <a:pt x="36873" y="6326"/>
                    </a:cubicBezTo>
                  </a:path>
                  <a:path w="36874" h="21600" stroke="0" extrusionOk="0">
                    <a:moveTo>
                      <a:pt x="0" y="21584"/>
                    </a:moveTo>
                    <a:cubicBezTo>
                      <a:pt x="8" y="9660"/>
                      <a:pt x="9676" y="0"/>
                      <a:pt x="21600" y="0"/>
                    </a:cubicBezTo>
                    <a:cubicBezTo>
                      <a:pt x="27328" y="0"/>
                      <a:pt x="32822" y="2275"/>
                      <a:pt x="36873" y="6326"/>
                    </a:cubicBezTo>
                    <a:lnTo>
                      <a:pt x="21600" y="21600"/>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233" name="Line 376"/>
              <p:cNvSpPr>
                <a:spLocks noChangeShapeType="1"/>
              </p:cNvSpPr>
              <p:nvPr/>
            </p:nvSpPr>
            <p:spPr bwMode="auto">
              <a:xfrm>
                <a:off x="2110" y="3009"/>
                <a:ext cx="1" cy="5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34" name="Line 377"/>
              <p:cNvSpPr>
                <a:spLocks noChangeShapeType="1"/>
              </p:cNvSpPr>
              <p:nvPr/>
            </p:nvSpPr>
            <p:spPr bwMode="auto">
              <a:xfrm flipH="1">
                <a:off x="2083" y="3062"/>
                <a:ext cx="27" cy="1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35" name="Oval 378"/>
              <p:cNvSpPr>
                <a:spLocks noChangeArrowheads="1"/>
              </p:cNvSpPr>
              <p:nvPr/>
            </p:nvSpPr>
            <p:spPr bwMode="auto">
              <a:xfrm>
                <a:off x="4860" y="1762"/>
                <a:ext cx="186" cy="186"/>
              </a:xfrm>
              <a:prstGeom prst="ellipse">
                <a:avLst/>
              </a:prstGeom>
              <a:solidFill>
                <a:srgbClr val="0779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36" name="Oval 379"/>
              <p:cNvSpPr>
                <a:spLocks noChangeArrowheads="1"/>
              </p:cNvSpPr>
              <p:nvPr/>
            </p:nvSpPr>
            <p:spPr bwMode="auto">
              <a:xfrm>
                <a:off x="4873" y="1775"/>
                <a:ext cx="159" cy="160"/>
              </a:xfrm>
              <a:prstGeom prst="ellipse">
                <a:avLst/>
              </a:prstGeom>
              <a:solidFill>
                <a:srgbClr val="0B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37" name="Oval 380"/>
              <p:cNvSpPr>
                <a:spLocks noChangeArrowheads="1"/>
              </p:cNvSpPr>
              <p:nvPr/>
            </p:nvSpPr>
            <p:spPr bwMode="auto">
              <a:xfrm>
                <a:off x="4886" y="1789"/>
                <a:ext cx="133" cy="132"/>
              </a:xfrm>
              <a:prstGeom prst="ellipse">
                <a:avLst/>
              </a:prstGeom>
              <a:solidFill>
                <a:srgbClr val="0CCD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38" name="Oval 381"/>
              <p:cNvSpPr>
                <a:spLocks noChangeArrowheads="1"/>
              </p:cNvSpPr>
              <p:nvPr/>
            </p:nvSpPr>
            <p:spPr bwMode="auto">
              <a:xfrm>
                <a:off x="4900" y="1802"/>
                <a:ext cx="106" cy="106"/>
              </a:xfrm>
              <a:prstGeom prst="ellipse">
                <a:avLst/>
              </a:prstGeom>
              <a:solidFill>
                <a:srgbClr val="0DDBE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39" name="Oval 382"/>
              <p:cNvSpPr>
                <a:spLocks noChangeArrowheads="1"/>
              </p:cNvSpPr>
              <p:nvPr/>
            </p:nvSpPr>
            <p:spPr bwMode="auto">
              <a:xfrm>
                <a:off x="4913" y="1815"/>
                <a:ext cx="80" cy="80"/>
              </a:xfrm>
              <a:prstGeom prst="ellipse">
                <a:avLst/>
              </a:prstGeom>
              <a:solidFill>
                <a:srgbClr val="0EE5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40" name="Oval 383"/>
              <p:cNvSpPr>
                <a:spLocks noChangeArrowheads="1"/>
              </p:cNvSpPr>
              <p:nvPr/>
            </p:nvSpPr>
            <p:spPr bwMode="auto">
              <a:xfrm>
                <a:off x="4926" y="1829"/>
                <a:ext cx="53" cy="53"/>
              </a:xfrm>
              <a:prstGeom prst="ellipse">
                <a:avLst/>
              </a:prstGeom>
              <a:solidFill>
                <a:srgbClr val="0EECF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41" name="Oval 384"/>
              <p:cNvSpPr>
                <a:spLocks noChangeArrowheads="1"/>
              </p:cNvSpPr>
              <p:nvPr/>
            </p:nvSpPr>
            <p:spPr bwMode="auto">
              <a:xfrm>
                <a:off x="4939" y="1842"/>
                <a:ext cx="27" cy="26"/>
              </a:xfrm>
              <a:prstGeom prst="ellipse">
                <a:avLst/>
              </a:prstGeom>
              <a:solidFill>
                <a:srgbClr val="0EF0F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42" name="Oval 385"/>
              <p:cNvSpPr>
                <a:spLocks noChangeArrowheads="1"/>
              </p:cNvSpPr>
              <p:nvPr/>
            </p:nvSpPr>
            <p:spPr bwMode="auto">
              <a:xfrm>
                <a:off x="2522" y="2094"/>
                <a:ext cx="186" cy="186"/>
              </a:xfrm>
              <a:prstGeom prst="ellipse">
                <a:avLst/>
              </a:prstGeom>
              <a:solidFill>
                <a:srgbClr val="0779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43" name="Oval 386"/>
              <p:cNvSpPr>
                <a:spLocks noChangeArrowheads="1"/>
              </p:cNvSpPr>
              <p:nvPr/>
            </p:nvSpPr>
            <p:spPr bwMode="auto">
              <a:xfrm>
                <a:off x="2535" y="2107"/>
                <a:ext cx="159" cy="159"/>
              </a:xfrm>
              <a:prstGeom prst="ellipse">
                <a:avLst/>
              </a:prstGeom>
              <a:solidFill>
                <a:srgbClr val="0B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44" name="Oval 387"/>
              <p:cNvSpPr>
                <a:spLocks noChangeArrowheads="1"/>
              </p:cNvSpPr>
              <p:nvPr/>
            </p:nvSpPr>
            <p:spPr bwMode="auto">
              <a:xfrm>
                <a:off x="2548" y="2120"/>
                <a:ext cx="133" cy="133"/>
              </a:xfrm>
              <a:prstGeom prst="ellipse">
                <a:avLst/>
              </a:prstGeom>
              <a:solidFill>
                <a:srgbClr val="0CCD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45" name="Oval 388"/>
              <p:cNvSpPr>
                <a:spLocks noChangeArrowheads="1"/>
              </p:cNvSpPr>
              <p:nvPr/>
            </p:nvSpPr>
            <p:spPr bwMode="auto">
              <a:xfrm>
                <a:off x="2562" y="2134"/>
                <a:ext cx="106" cy="106"/>
              </a:xfrm>
              <a:prstGeom prst="ellipse">
                <a:avLst/>
              </a:prstGeom>
              <a:solidFill>
                <a:srgbClr val="0DDBE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46" name="Oval 389"/>
              <p:cNvSpPr>
                <a:spLocks noChangeArrowheads="1"/>
              </p:cNvSpPr>
              <p:nvPr/>
            </p:nvSpPr>
            <p:spPr bwMode="auto">
              <a:xfrm>
                <a:off x="2575" y="2147"/>
                <a:ext cx="80" cy="79"/>
              </a:xfrm>
              <a:prstGeom prst="ellipse">
                <a:avLst/>
              </a:prstGeom>
              <a:solidFill>
                <a:srgbClr val="0EE5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47" name="Oval 390"/>
              <p:cNvSpPr>
                <a:spLocks noChangeArrowheads="1"/>
              </p:cNvSpPr>
              <p:nvPr/>
            </p:nvSpPr>
            <p:spPr bwMode="auto">
              <a:xfrm>
                <a:off x="2588" y="2160"/>
                <a:ext cx="53" cy="53"/>
              </a:xfrm>
              <a:prstGeom prst="ellipse">
                <a:avLst/>
              </a:prstGeom>
              <a:solidFill>
                <a:srgbClr val="0EECF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48" name="Oval 391"/>
              <p:cNvSpPr>
                <a:spLocks noChangeArrowheads="1"/>
              </p:cNvSpPr>
              <p:nvPr/>
            </p:nvSpPr>
            <p:spPr bwMode="auto">
              <a:xfrm>
                <a:off x="2601" y="2173"/>
                <a:ext cx="27" cy="27"/>
              </a:xfrm>
              <a:prstGeom prst="ellipse">
                <a:avLst/>
              </a:prstGeom>
              <a:solidFill>
                <a:srgbClr val="0EF0F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49" name="Line 392"/>
              <p:cNvSpPr>
                <a:spLocks noChangeShapeType="1"/>
              </p:cNvSpPr>
              <p:nvPr/>
            </p:nvSpPr>
            <p:spPr bwMode="auto">
              <a:xfrm flipH="1" flipV="1">
                <a:off x="2655" y="2281"/>
                <a:ext cx="92" cy="131"/>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50" name="Line 393"/>
              <p:cNvSpPr>
                <a:spLocks noChangeShapeType="1"/>
              </p:cNvSpPr>
              <p:nvPr/>
            </p:nvSpPr>
            <p:spPr bwMode="auto">
              <a:xfrm flipV="1">
                <a:off x="2655" y="2266"/>
                <a:ext cx="13" cy="1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51" name="Line 394"/>
              <p:cNvSpPr>
                <a:spLocks noChangeShapeType="1"/>
              </p:cNvSpPr>
              <p:nvPr/>
            </p:nvSpPr>
            <p:spPr bwMode="auto">
              <a:xfrm>
                <a:off x="2668" y="2266"/>
                <a:ext cx="93" cy="132"/>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52" name="Line 395"/>
              <p:cNvSpPr>
                <a:spLocks noChangeShapeType="1"/>
              </p:cNvSpPr>
              <p:nvPr/>
            </p:nvSpPr>
            <p:spPr bwMode="auto">
              <a:xfrm flipH="1">
                <a:off x="2747" y="2399"/>
                <a:ext cx="13" cy="12"/>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53" name="Oval 396"/>
              <p:cNvSpPr>
                <a:spLocks noChangeArrowheads="1"/>
              </p:cNvSpPr>
              <p:nvPr/>
            </p:nvSpPr>
            <p:spPr bwMode="auto">
              <a:xfrm>
                <a:off x="2708" y="2386"/>
                <a:ext cx="239" cy="238"/>
              </a:xfrm>
              <a:prstGeom prst="ellipse">
                <a:avLst/>
              </a:prstGeom>
              <a:solidFill>
                <a:srgbClr val="39393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54" name="Oval 397"/>
              <p:cNvSpPr>
                <a:spLocks noChangeArrowheads="1"/>
              </p:cNvSpPr>
              <p:nvPr/>
            </p:nvSpPr>
            <p:spPr bwMode="auto">
              <a:xfrm>
                <a:off x="2721" y="2399"/>
                <a:ext cx="212" cy="212"/>
              </a:xfrm>
              <a:prstGeom prst="ellipse">
                <a:avLst/>
              </a:prstGeom>
              <a:solidFill>
                <a:srgbClr val="53535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55" name="Oval 398"/>
              <p:cNvSpPr>
                <a:spLocks noChangeArrowheads="1"/>
              </p:cNvSpPr>
              <p:nvPr/>
            </p:nvSpPr>
            <p:spPr bwMode="auto">
              <a:xfrm>
                <a:off x="2734" y="2412"/>
                <a:ext cx="186" cy="186"/>
              </a:xfrm>
              <a:prstGeom prst="ellipse">
                <a:avLst/>
              </a:prstGeom>
              <a:solidFill>
                <a:srgbClr val="5D5D5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56" name="Oval 399"/>
              <p:cNvSpPr>
                <a:spLocks noChangeArrowheads="1"/>
              </p:cNvSpPr>
              <p:nvPr/>
            </p:nvSpPr>
            <p:spPr bwMode="auto">
              <a:xfrm>
                <a:off x="2747" y="2425"/>
                <a:ext cx="160" cy="160"/>
              </a:xfrm>
              <a:prstGeom prst="ellipse">
                <a:avLst/>
              </a:prstGeom>
              <a:solidFill>
                <a:srgbClr val="6464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57" name="Oval 400"/>
              <p:cNvSpPr>
                <a:spLocks noChangeArrowheads="1"/>
              </p:cNvSpPr>
              <p:nvPr/>
            </p:nvSpPr>
            <p:spPr bwMode="auto">
              <a:xfrm>
                <a:off x="2761" y="2439"/>
                <a:ext cx="133" cy="132"/>
              </a:xfrm>
              <a:prstGeom prst="ellipse">
                <a:avLst/>
              </a:prstGeom>
              <a:solidFill>
                <a:srgbClr val="69696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58" name="Oval 401"/>
              <p:cNvSpPr>
                <a:spLocks noChangeArrowheads="1"/>
              </p:cNvSpPr>
              <p:nvPr/>
            </p:nvSpPr>
            <p:spPr bwMode="auto">
              <a:xfrm>
                <a:off x="2774" y="2452"/>
                <a:ext cx="106" cy="106"/>
              </a:xfrm>
              <a:prstGeom prst="ellipse">
                <a:avLst/>
              </a:prstGeom>
              <a:solidFill>
                <a:srgbClr val="6D6D6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59" name="Oval 402"/>
              <p:cNvSpPr>
                <a:spLocks noChangeArrowheads="1"/>
              </p:cNvSpPr>
              <p:nvPr/>
            </p:nvSpPr>
            <p:spPr bwMode="auto">
              <a:xfrm>
                <a:off x="2787" y="2465"/>
                <a:ext cx="80" cy="80"/>
              </a:xfrm>
              <a:prstGeom prst="ellipse">
                <a:avLst/>
              </a:prstGeom>
              <a:solidFill>
                <a:srgbClr val="6F6F6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60" name="Oval 403"/>
              <p:cNvSpPr>
                <a:spLocks noChangeArrowheads="1"/>
              </p:cNvSpPr>
              <p:nvPr/>
            </p:nvSpPr>
            <p:spPr bwMode="auto">
              <a:xfrm>
                <a:off x="2801" y="2478"/>
                <a:ext cx="53" cy="54"/>
              </a:xfrm>
              <a:prstGeom prst="ellipse">
                <a:avLst/>
              </a:prstGeom>
              <a:solidFill>
                <a:srgbClr val="71717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61" name="Oval 404"/>
              <p:cNvSpPr>
                <a:spLocks noChangeArrowheads="1"/>
              </p:cNvSpPr>
              <p:nvPr/>
            </p:nvSpPr>
            <p:spPr bwMode="auto">
              <a:xfrm>
                <a:off x="2814" y="2492"/>
                <a:ext cx="26" cy="26"/>
              </a:xfrm>
              <a:prstGeom prst="ellipse">
                <a:avLst/>
              </a:pr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62" name="Freeform 405"/>
              <p:cNvSpPr>
                <a:spLocks/>
              </p:cNvSpPr>
              <p:nvPr/>
            </p:nvSpPr>
            <p:spPr bwMode="auto">
              <a:xfrm>
                <a:off x="2814" y="2545"/>
                <a:ext cx="40" cy="53"/>
              </a:xfrm>
              <a:custGeom>
                <a:avLst/>
                <a:gdLst>
                  <a:gd name="T0" fmla="*/ 0 w 40"/>
                  <a:gd name="T1" fmla="*/ 0 h 53"/>
                  <a:gd name="T2" fmla="*/ 26 w 40"/>
                  <a:gd name="T3" fmla="*/ 0 h 53"/>
                  <a:gd name="T4" fmla="*/ 40 w 40"/>
                  <a:gd name="T5" fmla="*/ 40 h 53"/>
                  <a:gd name="T6" fmla="*/ 13 w 40"/>
                  <a:gd name="T7" fmla="*/ 53 h 53"/>
                  <a:gd name="T8" fmla="*/ 0 w 40"/>
                  <a:gd name="T9" fmla="*/ 0 h 53"/>
                </a:gdLst>
                <a:ahLst/>
                <a:cxnLst>
                  <a:cxn ang="0">
                    <a:pos x="T0" y="T1"/>
                  </a:cxn>
                  <a:cxn ang="0">
                    <a:pos x="T2" y="T3"/>
                  </a:cxn>
                  <a:cxn ang="0">
                    <a:pos x="T4" y="T5"/>
                  </a:cxn>
                  <a:cxn ang="0">
                    <a:pos x="T6" y="T7"/>
                  </a:cxn>
                  <a:cxn ang="0">
                    <a:pos x="T8" y="T9"/>
                  </a:cxn>
                </a:cxnLst>
                <a:rect l="0" t="0" r="r" b="b"/>
                <a:pathLst>
                  <a:path w="40" h="53">
                    <a:moveTo>
                      <a:pt x="0" y="0"/>
                    </a:moveTo>
                    <a:lnTo>
                      <a:pt x="26" y="0"/>
                    </a:lnTo>
                    <a:lnTo>
                      <a:pt x="40" y="40"/>
                    </a:lnTo>
                    <a:lnTo>
                      <a:pt x="13" y="53"/>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63" name="Freeform 406"/>
              <p:cNvSpPr>
                <a:spLocks/>
              </p:cNvSpPr>
              <p:nvPr/>
            </p:nvSpPr>
            <p:spPr bwMode="auto">
              <a:xfrm>
                <a:off x="2814" y="2532"/>
                <a:ext cx="26" cy="13"/>
              </a:xfrm>
              <a:custGeom>
                <a:avLst/>
                <a:gdLst>
                  <a:gd name="T0" fmla="*/ 2 w 2"/>
                  <a:gd name="T1" fmla="*/ 1 h 1"/>
                  <a:gd name="T2" fmla="*/ 1 w 2"/>
                  <a:gd name="T3" fmla="*/ 0 h 1"/>
                  <a:gd name="T4" fmla="*/ 0 w 2"/>
                  <a:gd name="T5" fmla="*/ 1 h 1"/>
                  <a:gd name="T6" fmla="*/ 1 w 2"/>
                  <a:gd name="T7" fmla="*/ 1 h 1"/>
                  <a:gd name="T8" fmla="*/ 2 w 2"/>
                  <a:gd name="T9" fmla="*/ 1 h 1"/>
                </a:gdLst>
                <a:ahLst/>
                <a:cxnLst>
                  <a:cxn ang="0">
                    <a:pos x="T0" y="T1"/>
                  </a:cxn>
                  <a:cxn ang="0">
                    <a:pos x="T2" y="T3"/>
                  </a:cxn>
                  <a:cxn ang="0">
                    <a:pos x="T4" y="T5"/>
                  </a:cxn>
                  <a:cxn ang="0">
                    <a:pos x="T6" y="T7"/>
                  </a:cxn>
                  <a:cxn ang="0">
                    <a:pos x="T8" y="T9"/>
                  </a:cxn>
                </a:cxnLst>
                <a:rect l="0" t="0" r="r" b="b"/>
                <a:pathLst>
                  <a:path w="2" h="1">
                    <a:moveTo>
                      <a:pt x="2" y="1"/>
                    </a:moveTo>
                    <a:cubicBezTo>
                      <a:pt x="2" y="0"/>
                      <a:pt x="1" y="0"/>
                      <a:pt x="1" y="0"/>
                    </a:cubicBezTo>
                    <a:cubicBezTo>
                      <a:pt x="0" y="0"/>
                      <a:pt x="0" y="0"/>
                      <a:pt x="0" y="1"/>
                    </a:cubicBezTo>
                    <a:lnTo>
                      <a:pt x="1" y="1"/>
                    </a:lnTo>
                    <a:lnTo>
                      <a:pt x="2" y="1"/>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64" name="Line 407"/>
              <p:cNvSpPr>
                <a:spLocks noChangeShapeType="1"/>
              </p:cNvSpPr>
              <p:nvPr/>
            </p:nvSpPr>
            <p:spPr bwMode="auto">
              <a:xfrm flipH="1" flipV="1">
                <a:off x="2814" y="2545"/>
                <a:ext cx="13" cy="5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grpSp>
        <p:sp>
          <p:nvSpPr>
            <p:cNvPr id="11" name="Arc 409"/>
            <p:cNvSpPr>
              <a:spLocks/>
            </p:cNvSpPr>
            <p:nvPr/>
          </p:nvSpPr>
          <p:spPr bwMode="auto">
            <a:xfrm>
              <a:off x="1029" y="1450"/>
              <a:ext cx="14" cy="7"/>
            </a:xfrm>
            <a:custGeom>
              <a:avLst/>
              <a:gdLst>
                <a:gd name="G0" fmla="+- 21600 0 0"/>
                <a:gd name="G1" fmla="+- 21600 0 0"/>
                <a:gd name="G2" fmla="+- 21600 0 0"/>
                <a:gd name="T0" fmla="*/ 0 w 43200"/>
                <a:gd name="T1" fmla="*/ 21600 h 21600"/>
                <a:gd name="T2" fmla="*/ 43200 w 43200"/>
                <a:gd name="T3" fmla="*/ 21600 h 21600"/>
                <a:gd name="T4" fmla="*/ 21600 w 43200"/>
                <a:gd name="T5" fmla="*/ 21600 h 21600"/>
              </a:gdLst>
              <a:ahLst/>
              <a:cxnLst>
                <a:cxn ang="0">
                  <a:pos x="T0" y="T1"/>
                </a:cxn>
                <a:cxn ang="0">
                  <a:pos x="T2" y="T3"/>
                </a:cxn>
                <a:cxn ang="0">
                  <a:pos x="T4" y="T5"/>
                </a:cxn>
              </a:cxnLst>
              <a:rect l="0" t="0" r="r" b="b"/>
              <a:pathLst>
                <a:path w="43200" h="21600" fill="none" extrusionOk="0">
                  <a:moveTo>
                    <a:pt x="0" y="21600"/>
                  </a:moveTo>
                  <a:cubicBezTo>
                    <a:pt x="0" y="9670"/>
                    <a:pt x="9670" y="0"/>
                    <a:pt x="21600" y="0"/>
                  </a:cubicBezTo>
                  <a:cubicBezTo>
                    <a:pt x="33529" y="0"/>
                    <a:pt x="43200" y="9670"/>
                    <a:pt x="43200" y="21599"/>
                  </a:cubicBezTo>
                </a:path>
                <a:path w="43200" h="21600" stroke="0" extrusionOk="0">
                  <a:moveTo>
                    <a:pt x="0" y="21600"/>
                  </a:moveTo>
                  <a:cubicBezTo>
                    <a:pt x="0" y="9670"/>
                    <a:pt x="9670" y="0"/>
                    <a:pt x="21600" y="0"/>
                  </a:cubicBezTo>
                  <a:cubicBezTo>
                    <a:pt x="33529" y="0"/>
                    <a:pt x="43200" y="9670"/>
                    <a:pt x="43200" y="21599"/>
                  </a:cubicBezTo>
                  <a:lnTo>
                    <a:pt x="21600" y="21600"/>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12" name="Line 410"/>
            <p:cNvSpPr>
              <a:spLocks noChangeShapeType="1"/>
            </p:cNvSpPr>
            <p:nvPr/>
          </p:nvSpPr>
          <p:spPr bwMode="auto">
            <a:xfrm>
              <a:off x="1049" y="1457"/>
              <a:ext cx="13" cy="4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3" name="Line 411"/>
            <p:cNvSpPr>
              <a:spLocks noChangeShapeType="1"/>
            </p:cNvSpPr>
            <p:nvPr/>
          </p:nvSpPr>
          <p:spPr bwMode="auto">
            <a:xfrm flipH="1">
              <a:off x="1036" y="1497"/>
              <a:ext cx="26" cy="13"/>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4" name="Oval 412"/>
            <p:cNvSpPr>
              <a:spLocks noChangeArrowheads="1"/>
            </p:cNvSpPr>
            <p:nvPr/>
          </p:nvSpPr>
          <p:spPr bwMode="auto">
            <a:xfrm>
              <a:off x="1767" y="1324"/>
              <a:ext cx="266" cy="265"/>
            </a:xfrm>
            <a:prstGeom prst="ellipse">
              <a:avLst/>
            </a:prstGeom>
            <a:solidFill>
              <a:srgbClr val="39393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5" name="Oval 413"/>
            <p:cNvSpPr>
              <a:spLocks noChangeArrowheads="1"/>
            </p:cNvSpPr>
            <p:nvPr/>
          </p:nvSpPr>
          <p:spPr bwMode="auto">
            <a:xfrm>
              <a:off x="1780" y="1337"/>
              <a:ext cx="239" cy="239"/>
            </a:xfrm>
            <a:prstGeom prst="ellipse">
              <a:avLst/>
            </a:prstGeom>
            <a:solidFill>
              <a:srgbClr val="52525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6" name="Oval 414"/>
            <p:cNvSpPr>
              <a:spLocks noChangeArrowheads="1"/>
            </p:cNvSpPr>
            <p:nvPr/>
          </p:nvSpPr>
          <p:spPr bwMode="auto">
            <a:xfrm>
              <a:off x="1793" y="1351"/>
              <a:ext cx="213" cy="212"/>
            </a:xfrm>
            <a:prstGeom prst="ellipse">
              <a:avLst/>
            </a:prstGeom>
            <a:solidFill>
              <a:srgbClr val="5B5B5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7" name="Oval 415"/>
            <p:cNvSpPr>
              <a:spLocks noChangeArrowheads="1"/>
            </p:cNvSpPr>
            <p:nvPr/>
          </p:nvSpPr>
          <p:spPr bwMode="auto">
            <a:xfrm>
              <a:off x="1807" y="1364"/>
              <a:ext cx="186" cy="186"/>
            </a:xfrm>
            <a:prstGeom prst="ellipse">
              <a:avLst/>
            </a:prstGeom>
            <a:solidFill>
              <a:srgbClr val="62626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8" name="Oval 416"/>
            <p:cNvSpPr>
              <a:spLocks noChangeArrowheads="1"/>
            </p:cNvSpPr>
            <p:nvPr/>
          </p:nvSpPr>
          <p:spPr bwMode="auto">
            <a:xfrm>
              <a:off x="1820" y="1377"/>
              <a:ext cx="159" cy="159"/>
            </a:xfrm>
            <a:prstGeom prst="ellipse">
              <a:avLst/>
            </a:prstGeom>
            <a:solidFill>
              <a:srgbClr val="67676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19" name="Oval 417"/>
            <p:cNvSpPr>
              <a:spLocks noChangeArrowheads="1"/>
            </p:cNvSpPr>
            <p:nvPr/>
          </p:nvSpPr>
          <p:spPr bwMode="auto">
            <a:xfrm>
              <a:off x="1833" y="1390"/>
              <a:ext cx="133" cy="133"/>
            </a:xfrm>
            <a:prstGeom prst="ellipse">
              <a:avLst/>
            </a:prstGeom>
            <a:solidFill>
              <a:srgbClr val="6B6B6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0" name="Oval 418"/>
            <p:cNvSpPr>
              <a:spLocks noChangeArrowheads="1"/>
            </p:cNvSpPr>
            <p:nvPr/>
          </p:nvSpPr>
          <p:spPr bwMode="auto">
            <a:xfrm>
              <a:off x="1837" y="1389"/>
              <a:ext cx="106" cy="106"/>
            </a:xfrm>
            <a:prstGeom prst="ellipse">
              <a:avLst/>
            </a:prstGeom>
            <a:solidFill>
              <a:srgbClr val="6E6E6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1" name="Oval 419"/>
            <p:cNvSpPr>
              <a:spLocks noChangeArrowheads="1"/>
            </p:cNvSpPr>
            <p:nvPr/>
          </p:nvSpPr>
          <p:spPr bwMode="auto">
            <a:xfrm>
              <a:off x="1860" y="1417"/>
              <a:ext cx="80" cy="80"/>
            </a:xfrm>
            <a:prstGeom prst="ellipse">
              <a:avLst/>
            </a:prstGeom>
            <a:solidFill>
              <a:srgbClr val="7070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2" name="Oval 420"/>
            <p:cNvSpPr>
              <a:spLocks noChangeArrowheads="1"/>
            </p:cNvSpPr>
            <p:nvPr/>
          </p:nvSpPr>
          <p:spPr bwMode="auto">
            <a:xfrm>
              <a:off x="1873" y="1430"/>
              <a:ext cx="53" cy="53"/>
            </a:xfrm>
            <a:prstGeom prst="ellipse">
              <a:avLst/>
            </a:prstGeom>
            <a:solidFill>
              <a:srgbClr val="71717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3" name="Oval 421"/>
            <p:cNvSpPr>
              <a:spLocks noChangeArrowheads="1"/>
            </p:cNvSpPr>
            <p:nvPr/>
          </p:nvSpPr>
          <p:spPr bwMode="auto">
            <a:xfrm>
              <a:off x="1886" y="1444"/>
              <a:ext cx="27" cy="26"/>
            </a:xfrm>
            <a:prstGeom prst="ellipse">
              <a:avLst/>
            </a:prstGeom>
            <a:solidFill>
              <a:srgbClr val="7272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4" name="Freeform 422"/>
            <p:cNvSpPr>
              <a:spLocks/>
            </p:cNvSpPr>
            <p:nvPr/>
          </p:nvSpPr>
          <p:spPr bwMode="auto">
            <a:xfrm>
              <a:off x="1873" y="1523"/>
              <a:ext cx="40" cy="93"/>
            </a:xfrm>
            <a:custGeom>
              <a:avLst/>
              <a:gdLst>
                <a:gd name="T0" fmla="*/ 13 w 40"/>
                <a:gd name="T1" fmla="*/ 0 h 93"/>
                <a:gd name="T2" fmla="*/ 40 w 40"/>
                <a:gd name="T3" fmla="*/ 13 h 93"/>
                <a:gd name="T4" fmla="*/ 27 w 40"/>
                <a:gd name="T5" fmla="*/ 93 h 93"/>
                <a:gd name="T6" fmla="*/ 0 w 40"/>
                <a:gd name="T7" fmla="*/ 93 h 93"/>
                <a:gd name="T8" fmla="*/ 13 w 40"/>
                <a:gd name="T9" fmla="*/ 0 h 93"/>
              </a:gdLst>
              <a:ahLst/>
              <a:cxnLst>
                <a:cxn ang="0">
                  <a:pos x="T0" y="T1"/>
                </a:cxn>
                <a:cxn ang="0">
                  <a:pos x="T2" y="T3"/>
                </a:cxn>
                <a:cxn ang="0">
                  <a:pos x="T4" y="T5"/>
                </a:cxn>
                <a:cxn ang="0">
                  <a:pos x="T6" y="T7"/>
                </a:cxn>
                <a:cxn ang="0">
                  <a:pos x="T8" y="T9"/>
                </a:cxn>
              </a:cxnLst>
              <a:rect l="0" t="0" r="r" b="b"/>
              <a:pathLst>
                <a:path w="40" h="93">
                  <a:moveTo>
                    <a:pt x="13" y="0"/>
                  </a:moveTo>
                  <a:lnTo>
                    <a:pt x="40" y="13"/>
                  </a:lnTo>
                  <a:lnTo>
                    <a:pt x="27" y="93"/>
                  </a:lnTo>
                  <a:lnTo>
                    <a:pt x="0" y="93"/>
                  </a:lnTo>
                  <a:lnTo>
                    <a:pt x="1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5" name="Freeform 423"/>
            <p:cNvSpPr>
              <a:spLocks/>
            </p:cNvSpPr>
            <p:nvPr/>
          </p:nvSpPr>
          <p:spPr bwMode="auto">
            <a:xfrm>
              <a:off x="1886" y="1510"/>
              <a:ext cx="27" cy="26"/>
            </a:xfrm>
            <a:custGeom>
              <a:avLst/>
              <a:gdLst>
                <a:gd name="T0" fmla="*/ 2 w 2"/>
                <a:gd name="T1" fmla="*/ 2 h 2"/>
                <a:gd name="T2" fmla="*/ 1 w 2"/>
                <a:gd name="T3" fmla="*/ 1 h 2"/>
                <a:gd name="T4" fmla="*/ 0 w 2"/>
                <a:gd name="T5" fmla="*/ 1 h 2"/>
                <a:gd name="T6" fmla="*/ 1 w 2"/>
                <a:gd name="T7" fmla="*/ 2 h 2"/>
                <a:gd name="T8" fmla="*/ 2 w 2"/>
                <a:gd name="T9" fmla="*/ 2 h 2"/>
              </a:gdLst>
              <a:ahLst/>
              <a:cxnLst>
                <a:cxn ang="0">
                  <a:pos x="T0" y="T1"/>
                </a:cxn>
                <a:cxn ang="0">
                  <a:pos x="T2" y="T3"/>
                </a:cxn>
                <a:cxn ang="0">
                  <a:pos x="T4" y="T5"/>
                </a:cxn>
                <a:cxn ang="0">
                  <a:pos x="T6" y="T7"/>
                </a:cxn>
                <a:cxn ang="0">
                  <a:pos x="T8" y="T9"/>
                </a:cxn>
              </a:cxnLst>
              <a:rect l="0" t="0" r="r" b="b"/>
              <a:pathLst>
                <a:path w="2" h="2">
                  <a:moveTo>
                    <a:pt x="2" y="2"/>
                  </a:moveTo>
                  <a:cubicBezTo>
                    <a:pt x="2" y="1"/>
                    <a:pt x="1" y="1"/>
                    <a:pt x="1" y="1"/>
                  </a:cubicBezTo>
                  <a:cubicBezTo>
                    <a:pt x="0" y="0"/>
                    <a:pt x="0" y="1"/>
                    <a:pt x="0" y="1"/>
                  </a:cubicBezTo>
                  <a:lnTo>
                    <a:pt x="1" y="2"/>
                  </a:lnTo>
                  <a:lnTo>
                    <a:pt x="2" y="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26" name="Line 424"/>
            <p:cNvSpPr>
              <a:spLocks noChangeShapeType="1"/>
            </p:cNvSpPr>
            <p:nvPr/>
          </p:nvSpPr>
          <p:spPr bwMode="auto">
            <a:xfrm flipV="1">
              <a:off x="1873" y="1526"/>
              <a:ext cx="13" cy="90"/>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7" name="Arc 425"/>
            <p:cNvSpPr>
              <a:spLocks/>
            </p:cNvSpPr>
            <p:nvPr/>
          </p:nvSpPr>
          <p:spPr bwMode="auto">
            <a:xfrm>
              <a:off x="1895" y="1529"/>
              <a:ext cx="13" cy="8"/>
            </a:xfrm>
            <a:custGeom>
              <a:avLst/>
              <a:gdLst>
                <a:gd name="G0" fmla="+- 15282 0 0"/>
                <a:gd name="G1" fmla="+- 21600 0 0"/>
                <a:gd name="G2" fmla="+- 21600 0 0"/>
                <a:gd name="T0" fmla="*/ 0 w 36882"/>
                <a:gd name="T1" fmla="*/ 6335 h 21600"/>
                <a:gd name="T2" fmla="*/ 36882 w 36882"/>
                <a:gd name="T3" fmla="*/ 21584 h 21600"/>
                <a:gd name="T4" fmla="*/ 15282 w 36882"/>
                <a:gd name="T5" fmla="*/ 21600 h 21600"/>
              </a:gdLst>
              <a:ahLst/>
              <a:cxnLst>
                <a:cxn ang="0">
                  <a:pos x="T0" y="T1"/>
                </a:cxn>
                <a:cxn ang="0">
                  <a:pos x="T2" y="T3"/>
                </a:cxn>
                <a:cxn ang="0">
                  <a:pos x="T4" y="T5"/>
                </a:cxn>
              </a:cxnLst>
              <a:rect l="0" t="0" r="r" b="b"/>
              <a:pathLst>
                <a:path w="36882" h="21600" fill="none" extrusionOk="0">
                  <a:moveTo>
                    <a:pt x="-1" y="6334"/>
                  </a:moveTo>
                  <a:cubicBezTo>
                    <a:pt x="4051" y="2279"/>
                    <a:pt x="9549" y="0"/>
                    <a:pt x="15282" y="0"/>
                  </a:cubicBezTo>
                  <a:cubicBezTo>
                    <a:pt x="27205" y="0"/>
                    <a:pt x="36873" y="9660"/>
                    <a:pt x="36881" y="21584"/>
                  </a:cubicBezTo>
                </a:path>
                <a:path w="36882" h="21600" stroke="0" extrusionOk="0">
                  <a:moveTo>
                    <a:pt x="-1" y="6334"/>
                  </a:moveTo>
                  <a:cubicBezTo>
                    <a:pt x="4051" y="2279"/>
                    <a:pt x="9549" y="0"/>
                    <a:pt x="15282" y="0"/>
                  </a:cubicBezTo>
                  <a:cubicBezTo>
                    <a:pt x="27205" y="0"/>
                    <a:pt x="36873" y="9660"/>
                    <a:pt x="36881" y="21584"/>
                  </a:cubicBezTo>
                  <a:lnTo>
                    <a:pt x="15282" y="21600"/>
                  </a:lnTo>
                  <a:close/>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MX"/>
            </a:p>
          </p:txBody>
        </p:sp>
        <p:sp>
          <p:nvSpPr>
            <p:cNvPr id="28" name="Line 426"/>
            <p:cNvSpPr>
              <a:spLocks noChangeShapeType="1"/>
            </p:cNvSpPr>
            <p:nvPr/>
          </p:nvSpPr>
          <p:spPr bwMode="auto">
            <a:xfrm flipH="1">
              <a:off x="1900" y="1536"/>
              <a:ext cx="13" cy="77"/>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29" name="Line 427"/>
            <p:cNvSpPr>
              <a:spLocks noChangeShapeType="1"/>
            </p:cNvSpPr>
            <p:nvPr/>
          </p:nvSpPr>
          <p:spPr bwMode="auto">
            <a:xfrm flipH="1">
              <a:off x="1873" y="1616"/>
              <a:ext cx="27" cy="1"/>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30" name="Oval 428"/>
            <p:cNvSpPr>
              <a:spLocks noChangeArrowheads="1"/>
            </p:cNvSpPr>
            <p:nvPr/>
          </p:nvSpPr>
          <p:spPr bwMode="auto">
            <a:xfrm>
              <a:off x="2564" y="1390"/>
              <a:ext cx="186" cy="186"/>
            </a:xfrm>
            <a:prstGeom prst="ellipse">
              <a:avLst/>
            </a:prstGeom>
            <a:solidFill>
              <a:srgbClr val="0779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1" name="Oval 429"/>
            <p:cNvSpPr>
              <a:spLocks noChangeArrowheads="1"/>
            </p:cNvSpPr>
            <p:nvPr/>
          </p:nvSpPr>
          <p:spPr bwMode="auto">
            <a:xfrm>
              <a:off x="2577" y="1404"/>
              <a:ext cx="160" cy="159"/>
            </a:xfrm>
            <a:prstGeom prst="ellipse">
              <a:avLst/>
            </a:prstGeom>
            <a:solidFill>
              <a:srgbClr val="0B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2" name="Oval 430"/>
            <p:cNvSpPr>
              <a:spLocks noChangeArrowheads="1"/>
            </p:cNvSpPr>
            <p:nvPr/>
          </p:nvSpPr>
          <p:spPr bwMode="auto">
            <a:xfrm>
              <a:off x="2591" y="1417"/>
              <a:ext cx="132" cy="133"/>
            </a:xfrm>
            <a:prstGeom prst="ellipse">
              <a:avLst/>
            </a:prstGeom>
            <a:solidFill>
              <a:srgbClr val="0CCD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3" name="Oval 431"/>
            <p:cNvSpPr>
              <a:spLocks noChangeArrowheads="1"/>
            </p:cNvSpPr>
            <p:nvPr/>
          </p:nvSpPr>
          <p:spPr bwMode="auto">
            <a:xfrm>
              <a:off x="2604" y="1430"/>
              <a:ext cx="106" cy="106"/>
            </a:xfrm>
            <a:prstGeom prst="ellipse">
              <a:avLst/>
            </a:prstGeom>
            <a:solidFill>
              <a:srgbClr val="0DDBE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4" name="Oval 432"/>
            <p:cNvSpPr>
              <a:spLocks noChangeArrowheads="1"/>
            </p:cNvSpPr>
            <p:nvPr/>
          </p:nvSpPr>
          <p:spPr bwMode="auto">
            <a:xfrm>
              <a:off x="2617" y="1444"/>
              <a:ext cx="80" cy="79"/>
            </a:xfrm>
            <a:prstGeom prst="ellipse">
              <a:avLst/>
            </a:prstGeom>
            <a:solidFill>
              <a:srgbClr val="0EE5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5" name="Oval 433"/>
            <p:cNvSpPr>
              <a:spLocks noChangeArrowheads="1"/>
            </p:cNvSpPr>
            <p:nvPr/>
          </p:nvSpPr>
          <p:spPr bwMode="auto">
            <a:xfrm>
              <a:off x="2630" y="1457"/>
              <a:ext cx="54" cy="53"/>
            </a:xfrm>
            <a:prstGeom prst="ellipse">
              <a:avLst/>
            </a:prstGeom>
            <a:solidFill>
              <a:srgbClr val="0EECF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6" name="Oval 434"/>
            <p:cNvSpPr>
              <a:spLocks noChangeArrowheads="1"/>
            </p:cNvSpPr>
            <p:nvPr/>
          </p:nvSpPr>
          <p:spPr bwMode="auto">
            <a:xfrm>
              <a:off x="2644" y="1470"/>
              <a:ext cx="26" cy="27"/>
            </a:xfrm>
            <a:prstGeom prst="ellipse">
              <a:avLst/>
            </a:prstGeom>
            <a:solidFill>
              <a:srgbClr val="0EF0F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7" name="Oval 435"/>
            <p:cNvSpPr>
              <a:spLocks noChangeArrowheads="1"/>
            </p:cNvSpPr>
            <p:nvPr/>
          </p:nvSpPr>
          <p:spPr bwMode="auto">
            <a:xfrm>
              <a:off x="1023" y="2292"/>
              <a:ext cx="186" cy="186"/>
            </a:xfrm>
            <a:prstGeom prst="ellipse">
              <a:avLst/>
            </a:prstGeom>
            <a:solidFill>
              <a:srgbClr val="0779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8" name="Oval 436"/>
            <p:cNvSpPr>
              <a:spLocks noChangeArrowheads="1"/>
            </p:cNvSpPr>
            <p:nvPr/>
          </p:nvSpPr>
          <p:spPr bwMode="auto">
            <a:xfrm>
              <a:off x="1036" y="2306"/>
              <a:ext cx="160" cy="159"/>
            </a:xfrm>
            <a:prstGeom prst="ellipse">
              <a:avLst/>
            </a:prstGeom>
            <a:solidFill>
              <a:srgbClr val="0B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39" name="Oval 437"/>
            <p:cNvSpPr>
              <a:spLocks noChangeArrowheads="1"/>
            </p:cNvSpPr>
            <p:nvPr/>
          </p:nvSpPr>
          <p:spPr bwMode="auto">
            <a:xfrm>
              <a:off x="1049" y="2319"/>
              <a:ext cx="133" cy="133"/>
            </a:xfrm>
            <a:prstGeom prst="ellipse">
              <a:avLst/>
            </a:prstGeom>
            <a:solidFill>
              <a:srgbClr val="0CCD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0" name="Oval 438"/>
            <p:cNvSpPr>
              <a:spLocks noChangeArrowheads="1"/>
            </p:cNvSpPr>
            <p:nvPr/>
          </p:nvSpPr>
          <p:spPr bwMode="auto">
            <a:xfrm>
              <a:off x="1063" y="2332"/>
              <a:ext cx="106" cy="106"/>
            </a:xfrm>
            <a:prstGeom prst="ellipse">
              <a:avLst/>
            </a:prstGeom>
            <a:solidFill>
              <a:srgbClr val="0DDBE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1" name="Oval 439"/>
            <p:cNvSpPr>
              <a:spLocks noChangeArrowheads="1"/>
            </p:cNvSpPr>
            <p:nvPr/>
          </p:nvSpPr>
          <p:spPr bwMode="auto">
            <a:xfrm>
              <a:off x="1076" y="2345"/>
              <a:ext cx="80" cy="80"/>
            </a:xfrm>
            <a:prstGeom prst="ellipse">
              <a:avLst/>
            </a:prstGeom>
            <a:solidFill>
              <a:srgbClr val="0EE5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2" name="Oval 440"/>
            <p:cNvSpPr>
              <a:spLocks noChangeArrowheads="1"/>
            </p:cNvSpPr>
            <p:nvPr/>
          </p:nvSpPr>
          <p:spPr bwMode="auto">
            <a:xfrm>
              <a:off x="1089" y="2359"/>
              <a:ext cx="53" cy="53"/>
            </a:xfrm>
            <a:prstGeom prst="ellipse">
              <a:avLst/>
            </a:prstGeom>
            <a:solidFill>
              <a:srgbClr val="0EECF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3" name="Oval 441"/>
            <p:cNvSpPr>
              <a:spLocks noChangeArrowheads="1"/>
            </p:cNvSpPr>
            <p:nvPr/>
          </p:nvSpPr>
          <p:spPr bwMode="auto">
            <a:xfrm>
              <a:off x="1103" y="2372"/>
              <a:ext cx="26" cy="27"/>
            </a:xfrm>
            <a:prstGeom prst="ellipse">
              <a:avLst/>
            </a:prstGeom>
            <a:solidFill>
              <a:srgbClr val="0EF0F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4" name="Oval 442"/>
            <p:cNvSpPr>
              <a:spLocks noChangeArrowheads="1"/>
            </p:cNvSpPr>
            <p:nvPr/>
          </p:nvSpPr>
          <p:spPr bwMode="auto">
            <a:xfrm>
              <a:off x="213" y="1921"/>
              <a:ext cx="186" cy="186"/>
            </a:xfrm>
            <a:prstGeom prst="ellipse">
              <a:avLst/>
            </a:prstGeom>
            <a:solidFill>
              <a:srgbClr val="0779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5" name="Oval 443"/>
            <p:cNvSpPr>
              <a:spLocks noChangeArrowheads="1"/>
            </p:cNvSpPr>
            <p:nvPr/>
          </p:nvSpPr>
          <p:spPr bwMode="auto">
            <a:xfrm>
              <a:off x="226" y="1934"/>
              <a:ext cx="159" cy="159"/>
            </a:xfrm>
            <a:prstGeom prst="ellipse">
              <a:avLst/>
            </a:prstGeom>
            <a:solidFill>
              <a:srgbClr val="0B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6" name="Oval 444"/>
            <p:cNvSpPr>
              <a:spLocks noChangeArrowheads="1"/>
            </p:cNvSpPr>
            <p:nvPr/>
          </p:nvSpPr>
          <p:spPr bwMode="auto">
            <a:xfrm>
              <a:off x="239" y="1948"/>
              <a:ext cx="133" cy="132"/>
            </a:xfrm>
            <a:prstGeom prst="ellipse">
              <a:avLst/>
            </a:prstGeom>
            <a:solidFill>
              <a:srgbClr val="0CCD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7" name="Oval 445"/>
            <p:cNvSpPr>
              <a:spLocks noChangeArrowheads="1"/>
            </p:cNvSpPr>
            <p:nvPr/>
          </p:nvSpPr>
          <p:spPr bwMode="auto">
            <a:xfrm>
              <a:off x="252" y="1961"/>
              <a:ext cx="107" cy="106"/>
            </a:xfrm>
            <a:prstGeom prst="ellipse">
              <a:avLst/>
            </a:prstGeom>
            <a:solidFill>
              <a:srgbClr val="0DDBE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8" name="Oval 446"/>
            <p:cNvSpPr>
              <a:spLocks noChangeArrowheads="1"/>
            </p:cNvSpPr>
            <p:nvPr/>
          </p:nvSpPr>
          <p:spPr bwMode="auto">
            <a:xfrm>
              <a:off x="266" y="1974"/>
              <a:ext cx="79" cy="80"/>
            </a:xfrm>
            <a:prstGeom prst="ellipse">
              <a:avLst/>
            </a:prstGeom>
            <a:solidFill>
              <a:srgbClr val="0EE5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49" name="Oval 447"/>
            <p:cNvSpPr>
              <a:spLocks noChangeArrowheads="1"/>
            </p:cNvSpPr>
            <p:nvPr/>
          </p:nvSpPr>
          <p:spPr bwMode="auto">
            <a:xfrm>
              <a:off x="279" y="1987"/>
              <a:ext cx="53" cy="53"/>
            </a:xfrm>
            <a:prstGeom prst="ellipse">
              <a:avLst/>
            </a:prstGeom>
            <a:solidFill>
              <a:srgbClr val="0EECF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50" name="Oval 448"/>
            <p:cNvSpPr>
              <a:spLocks noChangeArrowheads="1"/>
            </p:cNvSpPr>
            <p:nvPr/>
          </p:nvSpPr>
          <p:spPr bwMode="auto">
            <a:xfrm>
              <a:off x="292" y="2001"/>
              <a:ext cx="27" cy="26"/>
            </a:xfrm>
            <a:prstGeom prst="ellipse">
              <a:avLst/>
            </a:prstGeom>
            <a:solidFill>
              <a:srgbClr val="0EF0F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51" name="Oval 449"/>
            <p:cNvSpPr>
              <a:spLocks noChangeArrowheads="1"/>
            </p:cNvSpPr>
            <p:nvPr/>
          </p:nvSpPr>
          <p:spPr bwMode="auto">
            <a:xfrm>
              <a:off x="1780" y="1576"/>
              <a:ext cx="186" cy="186"/>
            </a:xfrm>
            <a:prstGeom prst="ellipse">
              <a:avLst/>
            </a:prstGeom>
            <a:solidFill>
              <a:srgbClr val="0779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52" name="Oval 450"/>
            <p:cNvSpPr>
              <a:spLocks noChangeArrowheads="1"/>
            </p:cNvSpPr>
            <p:nvPr/>
          </p:nvSpPr>
          <p:spPr bwMode="auto">
            <a:xfrm>
              <a:off x="1793" y="1589"/>
              <a:ext cx="160" cy="160"/>
            </a:xfrm>
            <a:prstGeom prst="ellipse">
              <a:avLst/>
            </a:prstGeom>
            <a:solidFill>
              <a:srgbClr val="0B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53" name="Oval 451"/>
            <p:cNvSpPr>
              <a:spLocks noChangeArrowheads="1"/>
            </p:cNvSpPr>
            <p:nvPr/>
          </p:nvSpPr>
          <p:spPr bwMode="auto">
            <a:xfrm>
              <a:off x="1807" y="1603"/>
              <a:ext cx="133" cy="132"/>
            </a:xfrm>
            <a:prstGeom prst="ellipse">
              <a:avLst/>
            </a:prstGeom>
            <a:solidFill>
              <a:srgbClr val="0CCD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54" name="Oval 452"/>
            <p:cNvSpPr>
              <a:spLocks noChangeArrowheads="1"/>
            </p:cNvSpPr>
            <p:nvPr/>
          </p:nvSpPr>
          <p:spPr bwMode="auto">
            <a:xfrm>
              <a:off x="1820" y="1616"/>
              <a:ext cx="106" cy="106"/>
            </a:xfrm>
            <a:prstGeom prst="ellipse">
              <a:avLst/>
            </a:prstGeom>
            <a:solidFill>
              <a:srgbClr val="0DDBE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55" name="Oval 453"/>
            <p:cNvSpPr>
              <a:spLocks noChangeArrowheads="1"/>
            </p:cNvSpPr>
            <p:nvPr/>
          </p:nvSpPr>
          <p:spPr bwMode="auto">
            <a:xfrm>
              <a:off x="1833" y="1629"/>
              <a:ext cx="80" cy="80"/>
            </a:xfrm>
            <a:prstGeom prst="ellipse">
              <a:avLst/>
            </a:prstGeom>
            <a:solidFill>
              <a:srgbClr val="0EE5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56" name="Oval 454"/>
            <p:cNvSpPr>
              <a:spLocks noChangeArrowheads="1"/>
            </p:cNvSpPr>
            <p:nvPr/>
          </p:nvSpPr>
          <p:spPr bwMode="auto">
            <a:xfrm>
              <a:off x="1847" y="1642"/>
              <a:ext cx="53" cy="54"/>
            </a:xfrm>
            <a:prstGeom prst="ellipse">
              <a:avLst/>
            </a:prstGeom>
            <a:solidFill>
              <a:srgbClr val="0EECF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57" name="Oval 455"/>
            <p:cNvSpPr>
              <a:spLocks noChangeArrowheads="1"/>
            </p:cNvSpPr>
            <p:nvPr/>
          </p:nvSpPr>
          <p:spPr bwMode="auto">
            <a:xfrm>
              <a:off x="1860" y="1656"/>
              <a:ext cx="26" cy="26"/>
            </a:xfrm>
            <a:prstGeom prst="ellipse">
              <a:avLst/>
            </a:prstGeom>
            <a:solidFill>
              <a:srgbClr val="0EF0F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58" name="Oval 456"/>
            <p:cNvSpPr>
              <a:spLocks noChangeArrowheads="1"/>
            </p:cNvSpPr>
            <p:nvPr/>
          </p:nvSpPr>
          <p:spPr bwMode="auto">
            <a:xfrm>
              <a:off x="956" y="1444"/>
              <a:ext cx="186" cy="185"/>
            </a:xfrm>
            <a:prstGeom prst="ellipse">
              <a:avLst/>
            </a:prstGeom>
            <a:solidFill>
              <a:srgbClr val="0779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59" name="Oval 457"/>
            <p:cNvSpPr>
              <a:spLocks noChangeArrowheads="1"/>
            </p:cNvSpPr>
            <p:nvPr/>
          </p:nvSpPr>
          <p:spPr bwMode="auto">
            <a:xfrm>
              <a:off x="970" y="1457"/>
              <a:ext cx="159" cy="159"/>
            </a:xfrm>
            <a:prstGeom prst="ellipse">
              <a:avLst/>
            </a:prstGeom>
            <a:solidFill>
              <a:srgbClr val="0BB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60" name="Oval 458"/>
            <p:cNvSpPr>
              <a:spLocks noChangeArrowheads="1"/>
            </p:cNvSpPr>
            <p:nvPr/>
          </p:nvSpPr>
          <p:spPr bwMode="auto">
            <a:xfrm>
              <a:off x="983" y="1470"/>
              <a:ext cx="133" cy="133"/>
            </a:xfrm>
            <a:prstGeom prst="ellipse">
              <a:avLst/>
            </a:prstGeom>
            <a:solidFill>
              <a:srgbClr val="0CCD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61" name="Oval 459"/>
            <p:cNvSpPr>
              <a:spLocks noChangeArrowheads="1"/>
            </p:cNvSpPr>
            <p:nvPr/>
          </p:nvSpPr>
          <p:spPr bwMode="auto">
            <a:xfrm>
              <a:off x="996" y="1483"/>
              <a:ext cx="107" cy="106"/>
            </a:xfrm>
            <a:prstGeom prst="ellipse">
              <a:avLst/>
            </a:prstGeom>
            <a:solidFill>
              <a:srgbClr val="0DDBE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62" name="Oval 460"/>
            <p:cNvSpPr>
              <a:spLocks noChangeArrowheads="1"/>
            </p:cNvSpPr>
            <p:nvPr/>
          </p:nvSpPr>
          <p:spPr bwMode="auto">
            <a:xfrm>
              <a:off x="1010" y="1497"/>
              <a:ext cx="79" cy="79"/>
            </a:xfrm>
            <a:prstGeom prst="ellipse">
              <a:avLst/>
            </a:prstGeom>
            <a:solidFill>
              <a:srgbClr val="0EE5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63" name="Oval 461"/>
            <p:cNvSpPr>
              <a:spLocks noChangeArrowheads="1"/>
            </p:cNvSpPr>
            <p:nvPr/>
          </p:nvSpPr>
          <p:spPr bwMode="auto">
            <a:xfrm>
              <a:off x="1023" y="1510"/>
              <a:ext cx="53" cy="53"/>
            </a:xfrm>
            <a:prstGeom prst="ellipse">
              <a:avLst/>
            </a:prstGeom>
            <a:solidFill>
              <a:srgbClr val="0EECF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sp>
          <p:nvSpPr>
            <p:cNvPr id="64" name="Oval 462"/>
            <p:cNvSpPr>
              <a:spLocks noChangeArrowheads="1"/>
            </p:cNvSpPr>
            <p:nvPr/>
          </p:nvSpPr>
          <p:spPr bwMode="auto">
            <a:xfrm>
              <a:off x="1036" y="1523"/>
              <a:ext cx="27" cy="27"/>
            </a:xfrm>
            <a:prstGeom prst="ellipse">
              <a:avLst/>
            </a:prstGeom>
            <a:solidFill>
              <a:srgbClr val="0EF0F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MX"/>
            </a:p>
          </p:txBody>
        </p:sp>
      </p:grpSp>
    </p:spTree>
    <p:extLst>
      <p:ext uri="{BB962C8B-B14F-4D97-AF65-F5344CB8AC3E}">
        <p14:creationId xmlns:p14="http://schemas.microsoft.com/office/powerpoint/2010/main" val="17745182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71861" y="1587286"/>
            <a:ext cx="10464800" cy="679450"/>
          </a:xfrm>
          <a:noFill/>
          <a:ln/>
        </p:spPr>
        <p:txBody>
          <a:bodyPr>
            <a:normAutofit fontScale="90000"/>
          </a:bodyPr>
          <a:lstStyle/>
          <a:p>
            <a:r>
              <a:rPr lang="es-ES" altLang="es-MX" sz="4400" b="1" dirty="0"/>
              <a:t>Nomenclatura - IUPAC</a:t>
            </a:r>
          </a:p>
        </p:txBody>
      </p:sp>
      <p:sp>
        <p:nvSpPr>
          <p:cNvPr id="10243" name="Rectangle 3"/>
          <p:cNvSpPr>
            <a:spLocks noGrp="1" noChangeArrowheads="1"/>
          </p:cNvSpPr>
          <p:nvPr>
            <p:ph idx="1"/>
          </p:nvPr>
        </p:nvSpPr>
        <p:spPr>
          <a:xfrm>
            <a:off x="1133993" y="2290441"/>
            <a:ext cx="9740536" cy="2794570"/>
          </a:xfrm>
          <a:noFill/>
          <a:ln/>
        </p:spPr>
        <p:txBody>
          <a:bodyPr/>
          <a:lstStyle/>
          <a:p>
            <a:r>
              <a:rPr lang="es-ES" altLang="es-MX" dirty="0"/>
              <a:t>Nombres IUPAC: Se le añade el sufijo -</a:t>
            </a:r>
            <a:r>
              <a:rPr lang="es-ES" altLang="es-MX" dirty="0" err="1">
                <a:solidFill>
                  <a:srgbClr val="00AE00"/>
                </a:solidFill>
                <a:effectLst>
                  <a:outerShdw blurRad="38100" dist="38100" dir="2700000" algn="tl">
                    <a:srgbClr val="000000"/>
                  </a:outerShdw>
                </a:effectLst>
              </a:rPr>
              <a:t>oico</a:t>
            </a:r>
            <a:endParaRPr lang="es-ES" altLang="es-MX" dirty="0"/>
          </a:p>
          <a:p>
            <a:pPr lvl="1"/>
            <a:r>
              <a:rPr lang="es-ES" altLang="es-MX" dirty="0"/>
              <a:t>Si el compuesto contiene un doble enlace C=C, se cambia </a:t>
            </a:r>
            <a:r>
              <a:rPr lang="es-ES" altLang="es-MX" dirty="0">
                <a:solidFill>
                  <a:srgbClr val="0000FF"/>
                </a:solidFill>
              </a:rPr>
              <a:t>–</a:t>
            </a:r>
            <a:r>
              <a:rPr lang="es-ES" altLang="es-MX" dirty="0">
                <a:solidFill>
                  <a:srgbClr val="0000FF"/>
                </a:solidFill>
                <a:effectLst>
                  <a:outerShdw blurRad="38100" dist="38100" dir="2700000" algn="tl">
                    <a:srgbClr val="000000"/>
                  </a:outerShdw>
                </a:effectLst>
              </a:rPr>
              <a:t>ano</a:t>
            </a:r>
            <a:r>
              <a:rPr lang="es-ES" altLang="es-MX" dirty="0"/>
              <a:t> por </a:t>
            </a:r>
            <a:r>
              <a:rPr lang="es-ES" altLang="es-MX" dirty="0">
                <a:solidFill>
                  <a:srgbClr val="0000FF"/>
                </a:solidFill>
              </a:rPr>
              <a:t>-</a:t>
            </a:r>
            <a:r>
              <a:rPr lang="es-ES" altLang="es-MX" dirty="0" err="1">
                <a:solidFill>
                  <a:srgbClr val="0000FF"/>
                </a:solidFill>
                <a:effectLst>
                  <a:outerShdw blurRad="38100" dist="38100" dir="2700000" algn="tl">
                    <a:srgbClr val="000000"/>
                  </a:outerShdw>
                </a:effectLst>
              </a:rPr>
              <a:t>e</a:t>
            </a:r>
            <a:r>
              <a:rPr lang="es-ES" altLang="es-MX" dirty="0" err="1">
                <a:solidFill>
                  <a:srgbClr val="0000FF"/>
                </a:solidFill>
              </a:rPr>
              <a:t>no</a:t>
            </a:r>
            <a:endParaRPr lang="es-ES" altLang="es-MX" dirty="0">
              <a:solidFill>
                <a:srgbClr val="0000FF"/>
              </a:solidFill>
            </a:endParaRPr>
          </a:p>
        </p:txBody>
      </p:sp>
      <p:grpSp>
        <p:nvGrpSpPr>
          <p:cNvPr id="10246" name="Group 6"/>
          <p:cNvGrpSpPr>
            <a:grpSpLocks noChangeAspect="1"/>
          </p:cNvGrpSpPr>
          <p:nvPr/>
        </p:nvGrpSpPr>
        <p:grpSpPr bwMode="auto">
          <a:xfrm>
            <a:off x="1279861" y="3861048"/>
            <a:ext cx="9448800" cy="2216150"/>
            <a:chOff x="624" y="1848"/>
            <a:chExt cx="4464" cy="1396"/>
          </a:xfrm>
        </p:grpSpPr>
        <p:sp>
          <p:nvSpPr>
            <p:cNvPr id="10245" name="AutoShape 5"/>
            <p:cNvSpPr>
              <a:spLocks noChangeAspect="1" noChangeArrowheads="1" noTextEdit="1"/>
            </p:cNvSpPr>
            <p:nvPr/>
          </p:nvSpPr>
          <p:spPr bwMode="auto">
            <a:xfrm>
              <a:off x="624" y="1864"/>
              <a:ext cx="4464" cy="1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MX"/>
            </a:p>
          </p:txBody>
        </p:sp>
        <p:sp>
          <p:nvSpPr>
            <p:cNvPr id="10247" name="Line 7"/>
            <p:cNvSpPr>
              <a:spLocks noChangeShapeType="1"/>
            </p:cNvSpPr>
            <p:nvPr/>
          </p:nvSpPr>
          <p:spPr bwMode="auto">
            <a:xfrm>
              <a:off x="3810" y="2377"/>
              <a:ext cx="65" cy="8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0248" name="Line 8"/>
            <p:cNvSpPr>
              <a:spLocks noChangeShapeType="1"/>
            </p:cNvSpPr>
            <p:nvPr/>
          </p:nvSpPr>
          <p:spPr bwMode="auto">
            <a:xfrm flipH="1">
              <a:off x="3341" y="2377"/>
              <a:ext cx="49" cy="8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0249" name="Line 9"/>
            <p:cNvSpPr>
              <a:spLocks noChangeShapeType="1"/>
            </p:cNvSpPr>
            <p:nvPr/>
          </p:nvSpPr>
          <p:spPr bwMode="auto">
            <a:xfrm flipH="1" flipV="1">
              <a:off x="3341" y="2121"/>
              <a:ext cx="49" cy="64"/>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0250" name="Line 10"/>
            <p:cNvSpPr>
              <a:spLocks noChangeShapeType="1"/>
            </p:cNvSpPr>
            <p:nvPr/>
          </p:nvSpPr>
          <p:spPr bwMode="auto">
            <a:xfrm flipV="1">
              <a:off x="3810" y="2089"/>
              <a:ext cx="65" cy="112"/>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grpSp>
          <p:nvGrpSpPr>
            <p:cNvPr id="10253" name="Group 13"/>
            <p:cNvGrpSpPr>
              <a:grpSpLocks/>
            </p:cNvGrpSpPr>
            <p:nvPr/>
          </p:nvGrpSpPr>
          <p:grpSpPr bwMode="auto">
            <a:xfrm>
              <a:off x="3471" y="2281"/>
              <a:ext cx="210" cy="49"/>
              <a:chOff x="3471" y="2281"/>
              <a:chExt cx="210" cy="49"/>
            </a:xfrm>
          </p:grpSpPr>
          <p:sp>
            <p:nvSpPr>
              <p:cNvPr id="10251" name="Line 11"/>
              <p:cNvSpPr>
                <a:spLocks noChangeShapeType="1"/>
              </p:cNvSpPr>
              <p:nvPr/>
            </p:nvSpPr>
            <p:spPr bwMode="auto">
              <a:xfrm flipH="1">
                <a:off x="3471" y="2281"/>
                <a:ext cx="210"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sp>
            <p:nvSpPr>
              <p:cNvPr id="10252" name="Line 12"/>
              <p:cNvSpPr>
                <a:spLocks noChangeShapeType="1"/>
              </p:cNvSpPr>
              <p:nvPr/>
            </p:nvSpPr>
            <p:spPr bwMode="auto">
              <a:xfrm flipH="1">
                <a:off x="3471" y="2329"/>
                <a:ext cx="210"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a:p>
            </p:txBody>
          </p:sp>
        </p:grpSp>
        <p:grpSp>
          <p:nvGrpSpPr>
            <p:cNvPr id="10257" name="Group 17"/>
            <p:cNvGrpSpPr>
              <a:grpSpLocks/>
            </p:cNvGrpSpPr>
            <p:nvPr/>
          </p:nvGrpSpPr>
          <p:grpSpPr bwMode="auto">
            <a:xfrm>
              <a:off x="721" y="2698"/>
              <a:ext cx="791" cy="383"/>
              <a:chOff x="721" y="2698"/>
              <a:chExt cx="791" cy="383"/>
            </a:xfrm>
          </p:grpSpPr>
          <p:sp>
            <p:nvSpPr>
              <p:cNvPr id="10254" name="Rectangle 14"/>
              <p:cNvSpPr>
                <a:spLocks noChangeArrowheads="1"/>
              </p:cNvSpPr>
              <p:nvPr/>
            </p:nvSpPr>
            <p:spPr bwMode="auto">
              <a:xfrm>
                <a:off x="721" y="2698"/>
                <a:ext cx="791"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i="0">
                    <a:solidFill>
                      <a:srgbClr val="0000FF"/>
                    </a:solidFill>
                    <a:latin typeface="Palatino" panose="02040602050305020304" pitchFamily="18" charset="0"/>
                  </a:rPr>
                  <a:t>Ácido Propenoico</a:t>
                </a:r>
                <a:endParaRPr lang="es-ES" altLang="es-MX">
                  <a:solidFill>
                    <a:srgbClr val="0000FF"/>
                  </a:solidFill>
                </a:endParaRPr>
              </a:p>
            </p:txBody>
          </p:sp>
          <p:sp>
            <p:nvSpPr>
              <p:cNvPr id="10255" name="Rectangle 15"/>
              <p:cNvSpPr>
                <a:spLocks noChangeArrowheads="1"/>
              </p:cNvSpPr>
              <p:nvPr/>
            </p:nvSpPr>
            <p:spPr bwMode="auto">
              <a:xfrm>
                <a:off x="834" y="2698"/>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s-MX" altLang="es-MX"/>
              </a:p>
            </p:txBody>
          </p:sp>
          <p:sp>
            <p:nvSpPr>
              <p:cNvPr id="10256" name="Rectangle 16"/>
              <p:cNvSpPr>
                <a:spLocks noChangeArrowheads="1"/>
              </p:cNvSpPr>
              <p:nvPr/>
            </p:nvSpPr>
            <p:spPr bwMode="auto">
              <a:xfrm>
                <a:off x="721" y="2907"/>
                <a:ext cx="721"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i="0">
                    <a:solidFill>
                      <a:srgbClr val="000000"/>
                    </a:solidFill>
                    <a:latin typeface="Palatino" panose="02040602050305020304" pitchFamily="18" charset="0"/>
                  </a:rPr>
                  <a:t> (Ácido acrílico)</a:t>
                </a:r>
                <a:endParaRPr lang="es-ES" altLang="es-MX"/>
              </a:p>
            </p:txBody>
          </p:sp>
        </p:grpSp>
        <p:grpSp>
          <p:nvGrpSpPr>
            <p:cNvPr id="10261" name="Group 21"/>
            <p:cNvGrpSpPr>
              <a:grpSpLocks/>
            </p:cNvGrpSpPr>
            <p:nvPr/>
          </p:nvGrpSpPr>
          <p:grpSpPr bwMode="auto">
            <a:xfrm>
              <a:off x="2371" y="2698"/>
              <a:ext cx="1796" cy="383"/>
              <a:chOff x="2371" y="2698"/>
              <a:chExt cx="1796" cy="383"/>
            </a:xfrm>
          </p:grpSpPr>
          <p:sp>
            <p:nvSpPr>
              <p:cNvPr id="10258" name="Rectangle 18"/>
              <p:cNvSpPr>
                <a:spLocks noChangeArrowheads="1"/>
              </p:cNvSpPr>
              <p:nvPr/>
            </p:nvSpPr>
            <p:spPr bwMode="auto">
              <a:xfrm>
                <a:off x="2371" y="2698"/>
                <a:ext cx="588"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a:solidFill>
                      <a:srgbClr val="000000"/>
                    </a:solidFill>
                    <a:latin typeface="Palatino" panose="02040602050305020304" pitchFamily="18" charset="0"/>
                  </a:rPr>
                  <a:t>   </a:t>
                </a:r>
                <a:r>
                  <a:rPr lang="es-ES" altLang="es-MX">
                    <a:solidFill>
                      <a:srgbClr val="0000FF"/>
                    </a:solidFill>
                    <a:latin typeface="Palatino" panose="02040602050305020304" pitchFamily="18" charset="0"/>
                  </a:rPr>
                  <a:t>Ácido trans</a:t>
                </a:r>
                <a:endParaRPr lang="es-ES" altLang="es-MX">
                  <a:solidFill>
                    <a:srgbClr val="0000FF"/>
                  </a:solidFill>
                </a:endParaRPr>
              </a:p>
            </p:txBody>
          </p:sp>
          <p:sp>
            <p:nvSpPr>
              <p:cNvPr id="10259" name="Rectangle 19"/>
              <p:cNvSpPr>
                <a:spLocks noChangeArrowheads="1"/>
              </p:cNvSpPr>
              <p:nvPr/>
            </p:nvSpPr>
            <p:spPr bwMode="auto">
              <a:xfrm>
                <a:off x="2840" y="2698"/>
                <a:ext cx="1327"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i="0">
                    <a:solidFill>
                      <a:srgbClr val="000000"/>
                    </a:solidFill>
                    <a:latin typeface="Palatino" panose="02040602050305020304" pitchFamily="18" charset="0"/>
                  </a:rPr>
                  <a:t>              </a:t>
                </a:r>
                <a:r>
                  <a:rPr lang="es-ES" altLang="es-MX" i="0">
                    <a:solidFill>
                      <a:srgbClr val="0000FF"/>
                    </a:solidFill>
                    <a:latin typeface="Palatino" panose="02040602050305020304" pitchFamily="18" charset="0"/>
                  </a:rPr>
                  <a:t>-3-fenil-2-propenoico</a:t>
                </a:r>
                <a:endParaRPr lang="es-ES" altLang="es-MX">
                  <a:solidFill>
                    <a:srgbClr val="0000FF"/>
                  </a:solidFill>
                </a:endParaRPr>
              </a:p>
            </p:txBody>
          </p:sp>
          <p:sp>
            <p:nvSpPr>
              <p:cNvPr id="10260" name="Rectangle 20"/>
              <p:cNvSpPr>
                <a:spLocks noChangeArrowheads="1"/>
              </p:cNvSpPr>
              <p:nvPr/>
            </p:nvSpPr>
            <p:spPr bwMode="auto">
              <a:xfrm>
                <a:off x="3002" y="2907"/>
                <a:ext cx="791"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i="0">
                    <a:solidFill>
                      <a:srgbClr val="000000"/>
                    </a:solidFill>
                    <a:latin typeface="Palatino" panose="02040602050305020304" pitchFamily="18" charset="0"/>
                  </a:rPr>
                  <a:t>(ácido cinnamico)</a:t>
                </a:r>
                <a:endParaRPr lang="es-ES" altLang="es-MX"/>
              </a:p>
            </p:txBody>
          </p:sp>
        </p:grpSp>
        <p:grpSp>
          <p:nvGrpSpPr>
            <p:cNvPr id="10272" name="Group 32"/>
            <p:cNvGrpSpPr>
              <a:grpSpLocks/>
            </p:cNvGrpSpPr>
            <p:nvPr/>
          </p:nvGrpSpPr>
          <p:grpSpPr bwMode="auto">
            <a:xfrm>
              <a:off x="673" y="2217"/>
              <a:ext cx="1372" cy="275"/>
              <a:chOff x="673" y="2217"/>
              <a:chExt cx="1372" cy="275"/>
            </a:xfrm>
          </p:grpSpPr>
          <p:sp>
            <p:nvSpPr>
              <p:cNvPr id="10262" name="Rectangle 22"/>
              <p:cNvSpPr>
                <a:spLocks noChangeArrowheads="1"/>
              </p:cNvSpPr>
              <p:nvPr/>
            </p:nvSpPr>
            <p:spPr bwMode="auto">
              <a:xfrm>
                <a:off x="673" y="2217"/>
                <a:ext cx="7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i="0">
                    <a:solidFill>
                      <a:srgbClr val="000000"/>
                    </a:solidFill>
                    <a:latin typeface="Geneva" panose="020B0503030404040204" pitchFamily="34" charset="0"/>
                  </a:rPr>
                  <a:t>C</a:t>
                </a:r>
                <a:endParaRPr lang="es-ES" altLang="es-MX"/>
              </a:p>
            </p:txBody>
          </p:sp>
          <p:sp>
            <p:nvSpPr>
              <p:cNvPr id="10263" name="Rectangle 23"/>
              <p:cNvSpPr>
                <a:spLocks noChangeArrowheads="1"/>
              </p:cNvSpPr>
              <p:nvPr/>
            </p:nvSpPr>
            <p:spPr bwMode="auto">
              <a:xfrm>
                <a:off x="818" y="2217"/>
                <a:ext cx="7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i="0">
                    <a:solidFill>
                      <a:srgbClr val="000000"/>
                    </a:solidFill>
                    <a:latin typeface="Geneva" panose="020B0503030404040204" pitchFamily="34" charset="0"/>
                  </a:rPr>
                  <a:t>H</a:t>
                </a:r>
                <a:endParaRPr lang="es-ES" altLang="es-MX"/>
              </a:p>
            </p:txBody>
          </p:sp>
          <p:sp>
            <p:nvSpPr>
              <p:cNvPr id="10264" name="Rectangle 24"/>
              <p:cNvSpPr>
                <a:spLocks noChangeArrowheads="1"/>
              </p:cNvSpPr>
              <p:nvPr/>
            </p:nvSpPr>
            <p:spPr bwMode="auto">
              <a:xfrm>
                <a:off x="964" y="2298"/>
                <a:ext cx="6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000" i="0">
                    <a:solidFill>
                      <a:srgbClr val="000000"/>
                    </a:solidFill>
                    <a:latin typeface="Geneva" panose="020B0503030404040204" pitchFamily="34" charset="0"/>
                  </a:rPr>
                  <a:t>2</a:t>
                </a:r>
                <a:endParaRPr lang="es-ES" altLang="es-MX"/>
              </a:p>
            </p:txBody>
          </p:sp>
          <p:sp>
            <p:nvSpPr>
              <p:cNvPr id="10265" name="Rectangle 25"/>
              <p:cNvSpPr>
                <a:spLocks noChangeArrowheads="1"/>
              </p:cNvSpPr>
              <p:nvPr/>
            </p:nvSpPr>
            <p:spPr bwMode="auto">
              <a:xfrm>
                <a:off x="1109" y="2217"/>
                <a:ext cx="64"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i="0">
                    <a:solidFill>
                      <a:srgbClr val="000000"/>
                    </a:solidFill>
                    <a:latin typeface="Geneva" panose="020B0503030404040204" pitchFamily="34" charset="0"/>
                  </a:rPr>
                  <a:t>=</a:t>
                </a:r>
                <a:endParaRPr lang="es-ES" altLang="es-MX"/>
              </a:p>
            </p:txBody>
          </p:sp>
          <p:sp>
            <p:nvSpPr>
              <p:cNvPr id="10266" name="Rectangle 26"/>
              <p:cNvSpPr>
                <a:spLocks noChangeArrowheads="1"/>
              </p:cNvSpPr>
              <p:nvPr/>
            </p:nvSpPr>
            <p:spPr bwMode="auto">
              <a:xfrm>
                <a:off x="1255" y="2217"/>
                <a:ext cx="7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i="0">
                    <a:solidFill>
                      <a:srgbClr val="000000"/>
                    </a:solidFill>
                    <a:latin typeface="Geneva" panose="020B0503030404040204" pitchFamily="34" charset="0"/>
                  </a:rPr>
                  <a:t>C</a:t>
                </a:r>
                <a:endParaRPr lang="es-ES" altLang="es-MX"/>
              </a:p>
            </p:txBody>
          </p:sp>
          <p:sp>
            <p:nvSpPr>
              <p:cNvPr id="10267" name="Rectangle 27"/>
              <p:cNvSpPr>
                <a:spLocks noChangeArrowheads="1"/>
              </p:cNvSpPr>
              <p:nvPr/>
            </p:nvSpPr>
            <p:spPr bwMode="auto">
              <a:xfrm>
                <a:off x="1400" y="2217"/>
                <a:ext cx="7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i="0">
                    <a:solidFill>
                      <a:srgbClr val="000000"/>
                    </a:solidFill>
                    <a:latin typeface="Geneva" panose="020B0503030404040204" pitchFamily="34" charset="0"/>
                  </a:rPr>
                  <a:t>H</a:t>
                </a:r>
                <a:endParaRPr lang="es-ES" altLang="es-MX"/>
              </a:p>
            </p:txBody>
          </p:sp>
          <p:sp>
            <p:nvSpPr>
              <p:cNvPr id="10268" name="Rectangle 28"/>
              <p:cNvSpPr>
                <a:spLocks noChangeArrowheads="1"/>
              </p:cNvSpPr>
              <p:nvPr/>
            </p:nvSpPr>
            <p:spPr bwMode="auto">
              <a:xfrm>
                <a:off x="1546" y="2217"/>
                <a:ext cx="7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i="0">
                    <a:solidFill>
                      <a:srgbClr val="000000"/>
                    </a:solidFill>
                    <a:latin typeface="Geneva" panose="020B0503030404040204" pitchFamily="34" charset="0"/>
                  </a:rPr>
                  <a:t>C</a:t>
                </a:r>
                <a:endParaRPr lang="es-ES" altLang="es-MX"/>
              </a:p>
            </p:txBody>
          </p:sp>
          <p:sp>
            <p:nvSpPr>
              <p:cNvPr id="10269" name="Rectangle 29"/>
              <p:cNvSpPr>
                <a:spLocks noChangeArrowheads="1"/>
              </p:cNvSpPr>
              <p:nvPr/>
            </p:nvSpPr>
            <p:spPr bwMode="auto">
              <a:xfrm>
                <a:off x="1691" y="2217"/>
                <a:ext cx="8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i="0" dirty="0">
                    <a:solidFill>
                      <a:srgbClr val="000000"/>
                    </a:solidFill>
                    <a:latin typeface="Geneva" panose="020B0503030404040204" pitchFamily="34" charset="0"/>
                  </a:rPr>
                  <a:t>O</a:t>
                </a:r>
                <a:endParaRPr lang="es-ES" altLang="es-MX" dirty="0"/>
              </a:p>
            </p:txBody>
          </p:sp>
          <p:sp>
            <p:nvSpPr>
              <p:cNvPr id="10270" name="Rectangle 30"/>
              <p:cNvSpPr>
                <a:spLocks noChangeArrowheads="1"/>
              </p:cNvSpPr>
              <p:nvPr/>
            </p:nvSpPr>
            <p:spPr bwMode="auto">
              <a:xfrm>
                <a:off x="1837" y="2298"/>
                <a:ext cx="6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000" i="0">
                    <a:solidFill>
                      <a:srgbClr val="000000"/>
                    </a:solidFill>
                    <a:latin typeface="Geneva" panose="020B0503030404040204" pitchFamily="34" charset="0"/>
                  </a:rPr>
                  <a:t>2</a:t>
                </a:r>
                <a:endParaRPr lang="es-ES" altLang="es-MX"/>
              </a:p>
            </p:txBody>
          </p:sp>
          <p:sp>
            <p:nvSpPr>
              <p:cNvPr id="10271" name="Rectangle 31"/>
              <p:cNvSpPr>
                <a:spLocks noChangeArrowheads="1"/>
              </p:cNvSpPr>
              <p:nvPr/>
            </p:nvSpPr>
            <p:spPr bwMode="auto">
              <a:xfrm>
                <a:off x="1966" y="2217"/>
                <a:ext cx="7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i="0">
                    <a:solidFill>
                      <a:srgbClr val="000000"/>
                    </a:solidFill>
                    <a:latin typeface="Geneva" panose="020B0503030404040204" pitchFamily="34" charset="0"/>
                  </a:rPr>
                  <a:t>H</a:t>
                </a:r>
                <a:endParaRPr lang="es-ES" altLang="es-MX"/>
              </a:p>
            </p:txBody>
          </p:sp>
        </p:grpSp>
        <p:sp>
          <p:nvSpPr>
            <p:cNvPr id="10273" name="Rectangle 33"/>
            <p:cNvSpPr>
              <a:spLocks noChangeArrowheads="1"/>
            </p:cNvSpPr>
            <p:nvPr/>
          </p:nvSpPr>
          <p:spPr bwMode="auto">
            <a:xfrm>
              <a:off x="3697" y="2168"/>
              <a:ext cx="7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i="0">
                  <a:solidFill>
                    <a:srgbClr val="000000"/>
                  </a:solidFill>
                  <a:latin typeface="Geneva" panose="020B0503030404040204" pitchFamily="34" charset="0"/>
                </a:rPr>
                <a:t>C</a:t>
              </a:r>
              <a:endParaRPr lang="es-ES" altLang="es-MX"/>
            </a:p>
          </p:txBody>
        </p:sp>
        <p:grpSp>
          <p:nvGrpSpPr>
            <p:cNvPr id="10278" name="Group 38"/>
            <p:cNvGrpSpPr>
              <a:grpSpLocks/>
            </p:cNvGrpSpPr>
            <p:nvPr/>
          </p:nvGrpSpPr>
          <p:grpSpPr bwMode="auto">
            <a:xfrm>
              <a:off x="3859" y="2441"/>
              <a:ext cx="515" cy="275"/>
              <a:chOff x="3859" y="2441"/>
              <a:chExt cx="515" cy="275"/>
            </a:xfrm>
          </p:grpSpPr>
          <p:sp>
            <p:nvSpPr>
              <p:cNvPr id="10274" name="Rectangle 34"/>
              <p:cNvSpPr>
                <a:spLocks noChangeArrowheads="1"/>
              </p:cNvSpPr>
              <p:nvPr/>
            </p:nvSpPr>
            <p:spPr bwMode="auto">
              <a:xfrm>
                <a:off x="3859" y="2441"/>
                <a:ext cx="7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i="0">
                    <a:solidFill>
                      <a:srgbClr val="000000"/>
                    </a:solidFill>
                    <a:latin typeface="Geneva" panose="020B0503030404040204" pitchFamily="34" charset="0"/>
                  </a:rPr>
                  <a:t>C</a:t>
                </a:r>
                <a:endParaRPr lang="es-ES" altLang="es-MX"/>
              </a:p>
            </p:txBody>
          </p:sp>
          <p:sp>
            <p:nvSpPr>
              <p:cNvPr id="10275" name="Rectangle 35"/>
              <p:cNvSpPr>
                <a:spLocks noChangeArrowheads="1"/>
              </p:cNvSpPr>
              <p:nvPr/>
            </p:nvSpPr>
            <p:spPr bwMode="auto">
              <a:xfrm>
                <a:off x="4004" y="2441"/>
                <a:ext cx="8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i="0">
                    <a:solidFill>
                      <a:srgbClr val="000000"/>
                    </a:solidFill>
                    <a:latin typeface="Geneva" panose="020B0503030404040204" pitchFamily="34" charset="0"/>
                  </a:rPr>
                  <a:t>O</a:t>
                </a:r>
                <a:endParaRPr lang="es-ES" altLang="es-MX"/>
              </a:p>
            </p:txBody>
          </p:sp>
          <p:sp>
            <p:nvSpPr>
              <p:cNvPr id="10276" name="Rectangle 36"/>
              <p:cNvSpPr>
                <a:spLocks noChangeArrowheads="1"/>
              </p:cNvSpPr>
              <p:nvPr/>
            </p:nvSpPr>
            <p:spPr bwMode="auto">
              <a:xfrm>
                <a:off x="4150" y="2522"/>
                <a:ext cx="6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000" i="0">
                    <a:solidFill>
                      <a:srgbClr val="000000"/>
                    </a:solidFill>
                    <a:latin typeface="Geneva" panose="020B0503030404040204" pitchFamily="34" charset="0"/>
                  </a:rPr>
                  <a:t>2</a:t>
                </a:r>
                <a:endParaRPr lang="es-ES" altLang="es-MX"/>
              </a:p>
            </p:txBody>
          </p:sp>
          <p:sp>
            <p:nvSpPr>
              <p:cNvPr id="10277" name="Rectangle 37"/>
              <p:cNvSpPr>
                <a:spLocks noChangeArrowheads="1"/>
              </p:cNvSpPr>
              <p:nvPr/>
            </p:nvSpPr>
            <p:spPr bwMode="auto">
              <a:xfrm>
                <a:off x="4295" y="2441"/>
                <a:ext cx="7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i="0">
                    <a:solidFill>
                      <a:srgbClr val="000000"/>
                    </a:solidFill>
                    <a:latin typeface="Geneva" panose="020B0503030404040204" pitchFamily="34" charset="0"/>
                  </a:rPr>
                  <a:t>H</a:t>
                </a:r>
                <a:endParaRPr lang="es-ES" altLang="es-MX"/>
              </a:p>
            </p:txBody>
          </p:sp>
        </p:grpSp>
        <p:sp>
          <p:nvSpPr>
            <p:cNvPr id="10279" name="Rectangle 39"/>
            <p:cNvSpPr>
              <a:spLocks noChangeArrowheads="1"/>
            </p:cNvSpPr>
            <p:nvPr/>
          </p:nvSpPr>
          <p:spPr bwMode="auto">
            <a:xfrm>
              <a:off x="3374" y="2168"/>
              <a:ext cx="13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i="0">
                  <a:solidFill>
                    <a:srgbClr val="000000"/>
                  </a:solidFill>
                  <a:latin typeface="Geneva" panose="020B0503030404040204" pitchFamily="34" charset="0"/>
                </a:rPr>
                <a:t>C  </a:t>
              </a:r>
              <a:endParaRPr lang="es-ES" altLang="es-MX"/>
            </a:p>
          </p:txBody>
        </p:sp>
        <p:sp>
          <p:nvSpPr>
            <p:cNvPr id="10280" name="Rectangle 40"/>
            <p:cNvSpPr>
              <a:spLocks noChangeArrowheads="1"/>
            </p:cNvSpPr>
            <p:nvPr/>
          </p:nvSpPr>
          <p:spPr bwMode="auto">
            <a:xfrm>
              <a:off x="3212" y="2441"/>
              <a:ext cx="7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i="0">
                  <a:solidFill>
                    <a:srgbClr val="000000"/>
                  </a:solidFill>
                  <a:latin typeface="Geneva" panose="020B0503030404040204" pitchFamily="34" charset="0"/>
                </a:rPr>
                <a:t>H</a:t>
              </a:r>
              <a:endParaRPr lang="es-ES" altLang="es-MX"/>
            </a:p>
          </p:txBody>
        </p:sp>
        <p:grpSp>
          <p:nvGrpSpPr>
            <p:cNvPr id="10285" name="Group 45"/>
            <p:cNvGrpSpPr>
              <a:grpSpLocks/>
            </p:cNvGrpSpPr>
            <p:nvPr/>
          </p:nvGrpSpPr>
          <p:grpSpPr bwMode="auto">
            <a:xfrm>
              <a:off x="2921" y="1848"/>
              <a:ext cx="465" cy="271"/>
              <a:chOff x="2921" y="1848"/>
              <a:chExt cx="465" cy="271"/>
            </a:xfrm>
          </p:grpSpPr>
          <p:sp>
            <p:nvSpPr>
              <p:cNvPr id="10281" name="Rectangle 41"/>
              <p:cNvSpPr>
                <a:spLocks noChangeArrowheads="1"/>
              </p:cNvSpPr>
              <p:nvPr/>
            </p:nvSpPr>
            <p:spPr bwMode="auto">
              <a:xfrm>
                <a:off x="2921" y="1848"/>
                <a:ext cx="7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i="0">
                    <a:solidFill>
                      <a:srgbClr val="000000"/>
                    </a:solidFill>
                    <a:latin typeface="Geneva" panose="020B0503030404040204" pitchFamily="34" charset="0"/>
                  </a:rPr>
                  <a:t>C</a:t>
                </a:r>
                <a:endParaRPr lang="es-ES" altLang="es-MX"/>
              </a:p>
            </p:txBody>
          </p:sp>
          <p:sp>
            <p:nvSpPr>
              <p:cNvPr id="10282" name="Rectangle 42"/>
              <p:cNvSpPr>
                <a:spLocks noChangeArrowheads="1"/>
              </p:cNvSpPr>
              <p:nvPr/>
            </p:nvSpPr>
            <p:spPr bwMode="auto">
              <a:xfrm>
                <a:off x="3066" y="1945"/>
                <a:ext cx="61"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1800" i="0">
                    <a:solidFill>
                      <a:srgbClr val="000000"/>
                    </a:solidFill>
                    <a:latin typeface="Geneva" panose="020B0503030404040204" pitchFamily="34" charset="0"/>
                  </a:rPr>
                  <a:t>6</a:t>
                </a:r>
                <a:endParaRPr lang="es-ES" altLang="es-MX"/>
              </a:p>
            </p:txBody>
          </p:sp>
          <p:sp>
            <p:nvSpPr>
              <p:cNvPr id="10283" name="Rectangle 43"/>
              <p:cNvSpPr>
                <a:spLocks noChangeArrowheads="1"/>
              </p:cNvSpPr>
              <p:nvPr/>
            </p:nvSpPr>
            <p:spPr bwMode="auto">
              <a:xfrm>
                <a:off x="3179" y="1848"/>
                <a:ext cx="7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i="0">
                    <a:solidFill>
                      <a:srgbClr val="000000"/>
                    </a:solidFill>
                    <a:latin typeface="Geneva" panose="020B0503030404040204" pitchFamily="34" charset="0"/>
                  </a:rPr>
                  <a:t>H</a:t>
                </a:r>
                <a:endParaRPr lang="es-ES" altLang="es-MX"/>
              </a:p>
            </p:txBody>
          </p:sp>
          <p:sp>
            <p:nvSpPr>
              <p:cNvPr id="10284" name="Rectangle 44"/>
              <p:cNvSpPr>
                <a:spLocks noChangeArrowheads="1"/>
              </p:cNvSpPr>
              <p:nvPr/>
            </p:nvSpPr>
            <p:spPr bwMode="auto">
              <a:xfrm>
                <a:off x="3325" y="1945"/>
                <a:ext cx="61"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1800" i="0">
                    <a:solidFill>
                      <a:srgbClr val="000000"/>
                    </a:solidFill>
                    <a:latin typeface="Geneva" panose="020B0503030404040204" pitchFamily="34" charset="0"/>
                  </a:rPr>
                  <a:t>5</a:t>
                </a:r>
                <a:endParaRPr lang="es-ES" altLang="es-MX"/>
              </a:p>
            </p:txBody>
          </p:sp>
        </p:grpSp>
        <p:sp>
          <p:nvSpPr>
            <p:cNvPr id="10286" name="Rectangle 46"/>
            <p:cNvSpPr>
              <a:spLocks noChangeArrowheads="1"/>
            </p:cNvSpPr>
            <p:nvPr/>
          </p:nvSpPr>
          <p:spPr bwMode="auto">
            <a:xfrm>
              <a:off x="3859" y="1880"/>
              <a:ext cx="7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i="0">
                  <a:solidFill>
                    <a:srgbClr val="000000"/>
                  </a:solidFill>
                  <a:latin typeface="Geneva" panose="020B0503030404040204" pitchFamily="34" charset="0"/>
                </a:rPr>
                <a:t>H</a:t>
              </a:r>
              <a:endParaRPr lang="es-ES" altLang="es-MX"/>
            </a:p>
          </p:txBody>
        </p:sp>
      </p:grpSp>
    </p:spTree>
    <p:extLst>
      <p:ext uri="{BB962C8B-B14F-4D97-AF65-F5344CB8AC3E}">
        <p14:creationId xmlns:p14="http://schemas.microsoft.com/office/powerpoint/2010/main" val="83556297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084792" y="2210085"/>
            <a:ext cx="10866969" cy="4018359"/>
          </a:xfrm>
          <a:noFill/>
          <a:ln/>
        </p:spPr>
        <p:txBody>
          <a:bodyPr>
            <a:normAutofit/>
          </a:bodyPr>
          <a:lstStyle/>
          <a:p>
            <a:endParaRPr lang="es-ES" altLang="es-MX" dirty="0" smtClean="0"/>
          </a:p>
          <a:p>
            <a:endParaRPr lang="es-ES" altLang="es-MX" dirty="0"/>
          </a:p>
          <a:p>
            <a:endParaRPr lang="es-ES" altLang="es-MX" dirty="0" smtClean="0"/>
          </a:p>
          <a:p>
            <a:pPr marL="0" indent="0">
              <a:buNone/>
            </a:pPr>
            <a:endParaRPr lang="es-ES" altLang="es-MX" dirty="0" smtClean="0"/>
          </a:p>
          <a:p>
            <a:r>
              <a:rPr lang="es-ES" altLang="es-MX" dirty="0" smtClean="0"/>
              <a:t>Ácido </a:t>
            </a:r>
            <a:r>
              <a:rPr lang="es-ES" altLang="es-MX" dirty="0" err="1"/>
              <a:t>dicarboxílico</a:t>
            </a:r>
            <a:r>
              <a:rPr lang="es-ES" altLang="es-MX" dirty="0"/>
              <a:t>:  se añade el sufijo –</a:t>
            </a:r>
            <a:r>
              <a:rPr lang="es-ES" altLang="es-MX" dirty="0" err="1">
                <a:solidFill>
                  <a:srgbClr val="00AE00"/>
                </a:solidFill>
              </a:rPr>
              <a:t>dióico</a:t>
            </a:r>
            <a:r>
              <a:rPr lang="es-ES" altLang="es-MX" dirty="0"/>
              <a:t>.</a:t>
            </a:r>
          </a:p>
        </p:txBody>
      </p:sp>
      <p:pic>
        <p:nvPicPr>
          <p:cNvPr id="14340"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9891" y="4546600"/>
            <a:ext cx="4148667" cy="231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42" name="Picture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2292" y="5299657"/>
            <a:ext cx="4842933" cy="129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4344" name="Group 8"/>
          <p:cNvGrpSpPr>
            <a:grpSpLocks noChangeAspect="1"/>
          </p:cNvGrpSpPr>
          <p:nvPr/>
        </p:nvGrpSpPr>
        <p:grpSpPr bwMode="auto">
          <a:xfrm>
            <a:off x="73025" y="2026637"/>
            <a:ext cx="11396134" cy="1792287"/>
            <a:chOff x="204" y="1419"/>
            <a:chExt cx="5384" cy="1129"/>
          </a:xfrm>
        </p:grpSpPr>
        <p:sp>
          <p:nvSpPr>
            <p:cNvPr id="14343" name="AutoShape 7"/>
            <p:cNvSpPr>
              <a:spLocks noChangeAspect="1" noChangeArrowheads="1" noTextEdit="1"/>
            </p:cNvSpPr>
            <p:nvPr/>
          </p:nvSpPr>
          <p:spPr bwMode="auto">
            <a:xfrm>
              <a:off x="204" y="1434"/>
              <a:ext cx="5384" cy="1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MX" b="1"/>
            </a:p>
          </p:txBody>
        </p:sp>
        <p:grpSp>
          <p:nvGrpSpPr>
            <p:cNvPr id="14347" name="Group 11"/>
            <p:cNvGrpSpPr>
              <a:grpSpLocks/>
            </p:cNvGrpSpPr>
            <p:nvPr/>
          </p:nvGrpSpPr>
          <p:grpSpPr bwMode="auto">
            <a:xfrm>
              <a:off x="898" y="1617"/>
              <a:ext cx="32" cy="122"/>
              <a:chOff x="898" y="1617"/>
              <a:chExt cx="32" cy="122"/>
            </a:xfrm>
          </p:grpSpPr>
          <p:sp>
            <p:nvSpPr>
              <p:cNvPr id="14345" name="Line 9"/>
              <p:cNvSpPr>
                <a:spLocks noChangeShapeType="1"/>
              </p:cNvSpPr>
              <p:nvPr/>
            </p:nvSpPr>
            <p:spPr bwMode="auto">
              <a:xfrm>
                <a:off x="929" y="1617"/>
                <a:ext cx="1" cy="122"/>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sp>
            <p:nvSpPr>
              <p:cNvPr id="14346" name="Line 10"/>
              <p:cNvSpPr>
                <a:spLocks noChangeShapeType="1"/>
              </p:cNvSpPr>
              <p:nvPr/>
            </p:nvSpPr>
            <p:spPr bwMode="auto">
              <a:xfrm>
                <a:off x="898" y="1617"/>
                <a:ext cx="1" cy="122"/>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grpSp>
        <p:grpSp>
          <p:nvGrpSpPr>
            <p:cNvPr id="14350" name="Group 14"/>
            <p:cNvGrpSpPr>
              <a:grpSpLocks/>
            </p:cNvGrpSpPr>
            <p:nvPr/>
          </p:nvGrpSpPr>
          <p:grpSpPr bwMode="auto">
            <a:xfrm>
              <a:off x="1114" y="1617"/>
              <a:ext cx="47" cy="122"/>
              <a:chOff x="1114" y="1617"/>
              <a:chExt cx="47" cy="122"/>
            </a:xfrm>
          </p:grpSpPr>
          <p:sp>
            <p:nvSpPr>
              <p:cNvPr id="14348" name="Line 12"/>
              <p:cNvSpPr>
                <a:spLocks noChangeShapeType="1"/>
              </p:cNvSpPr>
              <p:nvPr/>
            </p:nvSpPr>
            <p:spPr bwMode="auto">
              <a:xfrm>
                <a:off x="1160" y="1617"/>
                <a:ext cx="1" cy="122"/>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sp>
            <p:nvSpPr>
              <p:cNvPr id="14349" name="Line 13"/>
              <p:cNvSpPr>
                <a:spLocks noChangeShapeType="1"/>
              </p:cNvSpPr>
              <p:nvPr/>
            </p:nvSpPr>
            <p:spPr bwMode="auto">
              <a:xfrm>
                <a:off x="1114" y="1617"/>
                <a:ext cx="1" cy="122"/>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grpSp>
        <p:grpSp>
          <p:nvGrpSpPr>
            <p:cNvPr id="14353" name="Group 17"/>
            <p:cNvGrpSpPr>
              <a:grpSpLocks/>
            </p:cNvGrpSpPr>
            <p:nvPr/>
          </p:nvGrpSpPr>
          <p:grpSpPr bwMode="auto">
            <a:xfrm>
              <a:off x="2518" y="1617"/>
              <a:ext cx="47" cy="122"/>
              <a:chOff x="2518" y="1617"/>
              <a:chExt cx="47" cy="122"/>
            </a:xfrm>
          </p:grpSpPr>
          <p:sp>
            <p:nvSpPr>
              <p:cNvPr id="14351" name="Line 15"/>
              <p:cNvSpPr>
                <a:spLocks noChangeShapeType="1"/>
              </p:cNvSpPr>
              <p:nvPr/>
            </p:nvSpPr>
            <p:spPr bwMode="auto">
              <a:xfrm>
                <a:off x="2564" y="1617"/>
                <a:ext cx="1" cy="122"/>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sp>
            <p:nvSpPr>
              <p:cNvPr id="14352" name="Line 16"/>
              <p:cNvSpPr>
                <a:spLocks noChangeShapeType="1"/>
              </p:cNvSpPr>
              <p:nvPr/>
            </p:nvSpPr>
            <p:spPr bwMode="auto">
              <a:xfrm>
                <a:off x="2518" y="1617"/>
                <a:ext cx="1" cy="122"/>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grpSp>
        <p:grpSp>
          <p:nvGrpSpPr>
            <p:cNvPr id="14356" name="Group 20"/>
            <p:cNvGrpSpPr>
              <a:grpSpLocks/>
            </p:cNvGrpSpPr>
            <p:nvPr/>
          </p:nvGrpSpPr>
          <p:grpSpPr bwMode="auto">
            <a:xfrm>
              <a:off x="3058" y="1617"/>
              <a:ext cx="47" cy="122"/>
              <a:chOff x="3058" y="1617"/>
              <a:chExt cx="47" cy="122"/>
            </a:xfrm>
          </p:grpSpPr>
          <p:sp>
            <p:nvSpPr>
              <p:cNvPr id="14354" name="Line 18"/>
              <p:cNvSpPr>
                <a:spLocks noChangeShapeType="1"/>
              </p:cNvSpPr>
              <p:nvPr/>
            </p:nvSpPr>
            <p:spPr bwMode="auto">
              <a:xfrm>
                <a:off x="3104" y="1617"/>
                <a:ext cx="1" cy="122"/>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sp>
            <p:nvSpPr>
              <p:cNvPr id="14355" name="Line 19"/>
              <p:cNvSpPr>
                <a:spLocks noChangeShapeType="1"/>
              </p:cNvSpPr>
              <p:nvPr/>
            </p:nvSpPr>
            <p:spPr bwMode="auto">
              <a:xfrm>
                <a:off x="3058" y="1617"/>
                <a:ext cx="1" cy="122"/>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grpSp>
        <p:grpSp>
          <p:nvGrpSpPr>
            <p:cNvPr id="14359" name="Group 23"/>
            <p:cNvGrpSpPr>
              <a:grpSpLocks/>
            </p:cNvGrpSpPr>
            <p:nvPr/>
          </p:nvGrpSpPr>
          <p:grpSpPr bwMode="auto">
            <a:xfrm>
              <a:off x="4246" y="1617"/>
              <a:ext cx="32" cy="122"/>
              <a:chOff x="4246" y="1617"/>
              <a:chExt cx="32" cy="122"/>
            </a:xfrm>
          </p:grpSpPr>
          <p:sp>
            <p:nvSpPr>
              <p:cNvPr id="14357" name="Line 21"/>
              <p:cNvSpPr>
                <a:spLocks noChangeShapeType="1"/>
              </p:cNvSpPr>
              <p:nvPr/>
            </p:nvSpPr>
            <p:spPr bwMode="auto">
              <a:xfrm>
                <a:off x="4277" y="1617"/>
                <a:ext cx="1" cy="122"/>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sp>
            <p:nvSpPr>
              <p:cNvPr id="14358" name="Line 22"/>
              <p:cNvSpPr>
                <a:spLocks noChangeShapeType="1"/>
              </p:cNvSpPr>
              <p:nvPr/>
            </p:nvSpPr>
            <p:spPr bwMode="auto">
              <a:xfrm>
                <a:off x="4246" y="1617"/>
                <a:ext cx="1" cy="122"/>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grpSp>
        <p:grpSp>
          <p:nvGrpSpPr>
            <p:cNvPr id="14362" name="Group 26"/>
            <p:cNvGrpSpPr>
              <a:grpSpLocks/>
            </p:cNvGrpSpPr>
            <p:nvPr/>
          </p:nvGrpSpPr>
          <p:grpSpPr bwMode="auto">
            <a:xfrm>
              <a:off x="5202" y="1617"/>
              <a:ext cx="48" cy="122"/>
              <a:chOff x="5202" y="1617"/>
              <a:chExt cx="48" cy="122"/>
            </a:xfrm>
          </p:grpSpPr>
          <p:sp>
            <p:nvSpPr>
              <p:cNvPr id="14360" name="Line 24"/>
              <p:cNvSpPr>
                <a:spLocks noChangeShapeType="1"/>
              </p:cNvSpPr>
              <p:nvPr/>
            </p:nvSpPr>
            <p:spPr bwMode="auto">
              <a:xfrm>
                <a:off x="5249" y="1617"/>
                <a:ext cx="1" cy="122"/>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sp>
            <p:nvSpPr>
              <p:cNvPr id="14361" name="Line 25"/>
              <p:cNvSpPr>
                <a:spLocks noChangeShapeType="1"/>
              </p:cNvSpPr>
              <p:nvPr/>
            </p:nvSpPr>
            <p:spPr bwMode="auto">
              <a:xfrm>
                <a:off x="5202" y="1617"/>
                <a:ext cx="1" cy="122"/>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grpSp>
        <p:grpSp>
          <p:nvGrpSpPr>
            <p:cNvPr id="14365" name="Group 29"/>
            <p:cNvGrpSpPr>
              <a:grpSpLocks/>
            </p:cNvGrpSpPr>
            <p:nvPr/>
          </p:nvGrpSpPr>
          <p:grpSpPr bwMode="auto">
            <a:xfrm>
              <a:off x="4014" y="1999"/>
              <a:ext cx="1080" cy="436"/>
              <a:chOff x="4014" y="1999"/>
              <a:chExt cx="1080" cy="436"/>
            </a:xfrm>
          </p:grpSpPr>
          <p:sp>
            <p:nvSpPr>
              <p:cNvPr id="14363" name="Rectangle 27"/>
              <p:cNvSpPr>
                <a:spLocks noChangeArrowheads="1"/>
              </p:cNvSpPr>
              <p:nvPr/>
            </p:nvSpPr>
            <p:spPr bwMode="auto">
              <a:xfrm>
                <a:off x="4014" y="1999"/>
                <a:ext cx="876"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b="1" i="0">
                    <a:solidFill>
                      <a:srgbClr val="0000FF"/>
                    </a:solidFill>
                  </a:rPr>
                  <a:t>Ácido butanodioico</a:t>
                </a:r>
              </a:p>
            </p:txBody>
          </p:sp>
          <p:sp>
            <p:nvSpPr>
              <p:cNvPr id="14364" name="Rectangle 28"/>
              <p:cNvSpPr>
                <a:spLocks noChangeArrowheads="1"/>
              </p:cNvSpPr>
              <p:nvPr/>
            </p:nvSpPr>
            <p:spPr bwMode="auto">
              <a:xfrm>
                <a:off x="4107" y="2212"/>
                <a:ext cx="987"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Palatino" panose="02040602050305020304" pitchFamily="18" charset="0"/>
                  </a:rPr>
                  <a:t>(ácido succínico)</a:t>
                </a:r>
                <a:endParaRPr lang="es-ES" altLang="es-MX" b="1"/>
              </a:p>
            </p:txBody>
          </p:sp>
        </p:grpSp>
        <p:grpSp>
          <p:nvGrpSpPr>
            <p:cNvPr id="14368" name="Group 32"/>
            <p:cNvGrpSpPr>
              <a:grpSpLocks/>
            </p:cNvGrpSpPr>
            <p:nvPr/>
          </p:nvGrpSpPr>
          <p:grpSpPr bwMode="auto">
            <a:xfrm>
              <a:off x="2024" y="1983"/>
              <a:ext cx="1141" cy="437"/>
              <a:chOff x="2024" y="1983"/>
              <a:chExt cx="1141" cy="437"/>
            </a:xfrm>
          </p:grpSpPr>
          <p:sp>
            <p:nvSpPr>
              <p:cNvPr id="14366" name="Rectangle 30"/>
              <p:cNvSpPr>
                <a:spLocks noChangeArrowheads="1"/>
              </p:cNvSpPr>
              <p:nvPr/>
            </p:nvSpPr>
            <p:spPr bwMode="auto">
              <a:xfrm>
                <a:off x="2024" y="1983"/>
                <a:ext cx="93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b="1" i="0">
                    <a:solidFill>
                      <a:srgbClr val="0000FF"/>
                    </a:solidFill>
                  </a:rPr>
                  <a:t>Ácido propanodioico</a:t>
                </a:r>
              </a:p>
            </p:txBody>
          </p:sp>
          <p:sp>
            <p:nvSpPr>
              <p:cNvPr id="14367" name="Rectangle 31"/>
              <p:cNvSpPr>
                <a:spLocks noChangeArrowheads="1"/>
              </p:cNvSpPr>
              <p:nvPr/>
            </p:nvSpPr>
            <p:spPr bwMode="auto">
              <a:xfrm>
                <a:off x="2179" y="2197"/>
                <a:ext cx="986"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Palatino" panose="02040602050305020304" pitchFamily="18" charset="0"/>
                  </a:rPr>
                  <a:t>(ácido malónico)</a:t>
                </a:r>
                <a:endParaRPr lang="es-ES" altLang="es-MX" b="1"/>
              </a:p>
            </p:txBody>
          </p:sp>
        </p:grpSp>
        <p:grpSp>
          <p:nvGrpSpPr>
            <p:cNvPr id="14371" name="Group 35"/>
            <p:cNvGrpSpPr>
              <a:grpSpLocks/>
            </p:cNvGrpSpPr>
            <p:nvPr/>
          </p:nvGrpSpPr>
          <p:grpSpPr bwMode="auto">
            <a:xfrm>
              <a:off x="297" y="1953"/>
              <a:ext cx="1064" cy="437"/>
              <a:chOff x="297" y="1953"/>
              <a:chExt cx="1064" cy="437"/>
            </a:xfrm>
          </p:grpSpPr>
          <p:sp>
            <p:nvSpPr>
              <p:cNvPr id="14369" name="Rectangle 33"/>
              <p:cNvSpPr>
                <a:spLocks noChangeArrowheads="1"/>
              </p:cNvSpPr>
              <p:nvPr/>
            </p:nvSpPr>
            <p:spPr bwMode="auto">
              <a:xfrm>
                <a:off x="297" y="1953"/>
                <a:ext cx="1064"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dirty="0">
                    <a:solidFill>
                      <a:srgbClr val="0000FF"/>
                    </a:solidFill>
                    <a:latin typeface="Palatino" panose="02040602050305020304" pitchFamily="18" charset="0"/>
                  </a:rPr>
                  <a:t>Ácido </a:t>
                </a:r>
                <a:r>
                  <a:rPr lang="es-ES" altLang="es-MX" sz="2300" b="1" i="0" dirty="0" err="1">
                    <a:solidFill>
                      <a:srgbClr val="0000FF"/>
                    </a:solidFill>
                    <a:latin typeface="Palatino" panose="02040602050305020304" pitchFamily="18" charset="0"/>
                  </a:rPr>
                  <a:t>etanodioico</a:t>
                </a:r>
                <a:endParaRPr lang="es-ES" altLang="es-MX" b="1" dirty="0">
                  <a:solidFill>
                    <a:srgbClr val="0000FF"/>
                  </a:solidFill>
                </a:endParaRPr>
              </a:p>
            </p:txBody>
          </p:sp>
          <p:sp>
            <p:nvSpPr>
              <p:cNvPr id="14370" name="Rectangle 34"/>
              <p:cNvSpPr>
                <a:spLocks noChangeArrowheads="1"/>
              </p:cNvSpPr>
              <p:nvPr/>
            </p:nvSpPr>
            <p:spPr bwMode="auto">
              <a:xfrm>
                <a:off x="466" y="2167"/>
                <a:ext cx="863"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Palatino" panose="02040602050305020304" pitchFamily="18" charset="0"/>
                  </a:rPr>
                  <a:t>(ácido oxálico)</a:t>
                </a:r>
                <a:endParaRPr lang="es-ES" altLang="es-MX" b="1"/>
              </a:p>
            </p:txBody>
          </p:sp>
        </p:grpSp>
        <p:sp>
          <p:nvSpPr>
            <p:cNvPr id="14372" name="Rectangle 36"/>
            <p:cNvSpPr>
              <a:spLocks noChangeArrowheads="1"/>
            </p:cNvSpPr>
            <p:nvPr/>
          </p:nvSpPr>
          <p:spPr bwMode="auto">
            <a:xfrm>
              <a:off x="837" y="1419"/>
              <a:ext cx="108"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dirty="0">
                  <a:solidFill>
                    <a:srgbClr val="000000"/>
                  </a:solidFill>
                  <a:latin typeface="Geneva" panose="020B0503030404040204" pitchFamily="34" charset="0"/>
                </a:rPr>
                <a:t>O</a:t>
              </a:r>
              <a:endParaRPr lang="es-ES" altLang="es-MX" b="1" dirty="0"/>
            </a:p>
          </p:txBody>
        </p:sp>
        <p:sp>
          <p:nvSpPr>
            <p:cNvPr id="14373" name="Rectangle 37"/>
            <p:cNvSpPr>
              <a:spLocks noChangeArrowheads="1"/>
            </p:cNvSpPr>
            <p:nvPr/>
          </p:nvSpPr>
          <p:spPr bwMode="auto">
            <a:xfrm>
              <a:off x="1068" y="1419"/>
              <a:ext cx="108"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O</a:t>
              </a:r>
              <a:endParaRPr lang="es-ES" altLang="es-MX" b="1"/>
            </a:p>
          </p:txBody>
        </p:sp>
        <p:sp>
          <p:nvSpPr>
            <p:cNvPr id="14374" name="Rectangle 38"/>
            <p:cNvSpPr>
              <a:spLocks noChangeArrowheads="1"/>
            </p:cNvSpPr>
            <p:nvPr/>
          </p:nvSpPr>
          <p:spPr bwMode="auto">
            <a:xfrm>
              <a:off x="2472" y="1419"/>
              <a:ext cx="108"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O</a:t>
              </a:r>
              <a:endParaRPr lang="es-ES" altLang="es-MX" b="1"/>
            </a:p>
          </p:txBody>
        </p:sp>
        <p:sp>
          <p:nvSpPr>
            <p:cNvPr id="14375" name="Rectangle 39"/>
            <p:cNvSpPr>
              <a:spLocks noChangeArrowheads="1"/>
            </p:cNvSpPr>
            <p:nvPr/>
          </p:nvSpPr>
          <p:spPr bwMode="auto">
            <a:xfrm>
              <a:off x="3012" y="1419"/>
              <a:ext cx="108"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O</a:t>
              </a:r>
              <a:endParaRPr lang="es-ES" altLang="es-MX" b="1"/>
            </a:p>
          </p:txBody>
        </p:sp>
        <p:sp>
          <p:nvSpPr>
            <p:cNvPr id="14376" name="Rectangle 40"/>
            <p:cNvSpPr>
              <a:spLocks noChangeArrowheads="1"/>
            </p:cNvSpPr>
            <p:nvPr/>
          </p:nvSpPr>
          <p:spPr bwMode="auto">
            <a:xfrm>
              <a:off x="4184" y="1419"/>
              <a:ext cx="108"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O</a:t>
              </a:r>
              <a:endParaRPr lang="es-ES" altLang="es-MX" b="1"/>
            </a:p>
          </p:txBody>
        </p:sp>
        <p:sp>
          <p:nvSpPr>
            <p:cNvPr id="14377" name="Rectangle 41"/>
            <p:cNvSpPr>
              <a:spLocks noChangeArrowheads="1"/>
            </p:cNvSpPr>
            <p:nvPr/>
          </p:nvSpPr>
          <p:spPr bwMode="auto">
            <a:xfrm>
              <a:off x="5156" y="1419"/>
              <a:ext cx="108"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O</a:t>
              </a:r>
              <a:endParaRPr lang="es-ES" altLang="es-MX" b="1"/>
            </a:p>
          </p:txBody>
        </p:sp>
        <p:grpSp>
          <p:nvGrpSpPr>
            <p:cNvPr id="14385" name="Group 49"/>
            <p:cNvGrpSpPr>
              <a:grpSpLocks/>
            </p:cNvGrpSpPr>
            <p:nvPr/>
          </p:nvGrpSpPr>
          <p:grpSpPr bwMode="auto">
            <a:xfrm>
              <a:off x="543" y="1724"/>
              <a:ext cx="904" cy="223"/>
              <a:chOff x="543" y="1724"/>
              <a:chExt cx="904" cy="223"/>
            </a:xfrm>
          </p:grpSpPr>
          <p:sp>
            <p:nvSpPr>
              <p:cNvPr id="14378" name="Rectangle 42"/>
              <p:cNvSpPr>
                <a:spLocks noChangeArrowheads="1"/>
              </p:cNvSpPr>
              <p:nvPr/>
            </p:nvSpPr>
            <p:spPr bwMode="auto">
              <a:xfrm>
                <a:off x="543" y="1724"/>
                <a:ext cx="10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H</a:t>
                </a:r>
                <a:endParaRPr lang="es-ES" altLang="es-MX" b="1"/>
              </a:p>
            </p:txBody>
          </p:sp>
          <p:sp>
            <p:nvSpPr>
              <p:cNvPr id="14379" name="Rectangle 43"/>
              <p:cNvSpPr>
                <a:spLocks noChangeArrowheads="1"/>
              </p:cNvSpPr>
              <p:nvPr/>
            </p:nvSpPr>
            <p:spPr bwMode="auto">
              <a:xfrm>
                <a:off x="682" y="1724"/>
                <a:ext cx="108"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O</a:t>
                </a:r>
                <a:endParaRPr lang="es-ES" altLang="es-MX" b="1"/>
              </a:p>
            </p:txBody>
          </p:sp>
          <p:sp>
            <p:nvSpPr>
              <p:cNvPr id="14380" name="Rectangle 44"/>
              <p:cNvSpPr>
                <a:spLocks noChangeArrowheads="1"/>
              </p:cNvSpPr>
              <p:nvPr/>
            </p:nvSpPr>
            <p:spPr bwMode="auto">
              <a:xfrm>
                <a:off x="837" y="1724"/>
                <a:ext cx="10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C</a:t>
                </a:r>
                <a:endParaRPr lang="es-ES" altLang="es-MX" b="1"/>
              </a:p>
            </p:txBody>
          </p:sp>
          <p:sp>
            <p:nvSpPr>
              <p:cNvPr id="14381" name="Rectangle 45"/>
              <p:cNvSpPr>
                <a:spLocks noChangeArrowheads="1"/>
              </p:cNvSpPr>
              <p:nvPr/>
            </p:nvSpPr>
            <p:spPr bwMode="auto">
              <a:xfrm>
                <a:off x="975" y="1724"/>
                <a:ext cx="46"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a:t>
                </a:r>
                <a:endParaRPr lang="es-ES" altLang="es-MX" b="1"/>
              </a:p>
            </p:txBody>
          </p:sp>
          <p:sp>
            <p:nvSpPr>
              <p:cNvPr id="14382" name="Rectangle 46"/>
              <p:cNvSpPr>
                <a:spLocks noChangeArrowheads="1"/>
              </p:cNvSpPr>
              <p:nvPr/>
            </p:nvSpPr>
            <p:spPr bwMode="auto">
              <a:xfrm>
                <a:off x="1052" y="1724"/>
                <a:ext cx="10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C</a:t>
                </a:r>
                <a:endParaRPr lang="es-ES" altLang="es-MX" b="1"/>
              </a:p>
            </p:txBody>
          </p:sp>
          <p:sp>
            <p:nvSpPr>
              <p:cNvPr id="14383" name="Rectangle 47"/>
              <p:cNvSpPr>
                <a:spLocks noChangeArrowheads="1"/>
              </p:cNvSpPr>
              <p:nvPr/>
            </p:nvSpPr>
            <p:spPr bwMode="auto">
              <a:xfrm>
                <a:off x="1191" y="1724"/>
                <a:ext cx="108"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O</a:t>
                </a:r>
                <a:endParaRPr lang="es-ES" altLang="es-MX" b="1"/>
              </a:p>
            </p:txBody>
          </p:sp>
          <p:sp>
            <p:nvSpPr>
              <p:cNvPr id="14384" name="Rectangle 48"/>
              <p:cNvSpPr>
                <a:spLocks noChangeArrowheads="1"/>
              </p:cNvSpPr>
              <p:nvPr/>
            </p:nvSpPr>
            <p:spPr bwMode="auto">
              <a:xfrm>
                <a:off x="1346" y="1724"/>
                <a:ext cx="10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H</a:t>
                </a:r>
                <a:endParaRPr lang="es-ES" altLang="es-MX" b="1"/>
              </a:p>
            </p:txBody>
          </p:sp>
        </p:grpSp>
        <p:grpSp>
          <p:nvGrpSpPr>
            <p:cNvPr id="14395" name="Group 59"/>
            <p:cNvGrpSpPr>
              <a:grpSpLocks/>
            </p:cNvGrpSpPr>
            <p:nvPr/>
          </p:nvGrpSpPr>
          <p:grpSpPr bwMode="auto">
            <a:xfrm>
              <a:off x="2179" y="1724"/>
              <a:ext cx="1227" cy="260"/>
              <a:chOff x="2179" y="1724"/>
              <a:chExt cx="1227" cy="260"/>
            </a:xfrm>
          </p:grpSpPr>
          <p:sp>
            <p:nvSpPr>
              <p:cNvPr id="14386" name="Rectangle 50"/>
              <p:cNvSpPr>
                <a:spLocks noChangeArrowheads="1"/>
              </p:cNvSpPr>
              <p:nvPr/>
            </p:nvSpPr>
            <p:spPr bwMode="auto">
              <a:xfrm>
                <a:off x="2179" y="1724"/>
                <a:ext cx="10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H</a:t>
                </a:r>
                <a:endParaRPr lang="es-ES" altLang="es-MX" b="1"/>
              </a:p>
            </p:txBody>
          </p:sp>
          <p:sp>
            <p:nvSpPr>
              <p:cNvPr id="14387" name="Rectangle 51"/>
              <p:cNvSpPr>
                <a:spLocks noChangeArrowheads="1"/>
              </p:cNvSpPr>
              <p:nvPr/>
            </p:nvSpPr>
            <p:spPr bwMode="auto">
              <a:xfrm>
                <a:off x="2317" y="1724"/>
                <a:ext cx="108"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O</a:t>
                </a:r>
                <a:endParaRPr lang="es-ES" altLang="es-MX" b="1"/>
              </a:p>
            </p:txBody>
          </p:sp>
          <p:sp>
            <p:nvSpPr>
              <p:cNvPr id="14388" name="Rectangle 52"/>
              <p:cNvSpPr>
                <a:spLocks noChangeArrowheads="1"/>
              </p:cNvSpPr>
              <p:nvPr/>
            </p:nvSpPr>
            <p:spPr bwMode="auto">
              <a:xfrm>
                <a:off x="2472" y="1724"/>
                <a:ext cx="10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C</a:t>
                </a:r>
                <a:endParaRPr lang="es-ES" altLang="es-MX" b="1"/>
              </a:p>
            </p:txBody>
          </p:sp>
          <p:sp>
            <p:nvSpPr>
              <p:cNvPr id="14389" name="Rectangle 53"/>
              <p:cNvSpPr>
                <a:spLocks noChangeArrowheads="1"/>
              </p:cNvSpPr>
              <p:nvPr/>
            </p:nvSpPr>
            <p:spPr bwMode="auto">
              <a:xfrm>
                <a:off x="2611" y="1724"/>
                <a:ext cx="10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C</a:t>
                </a:r>
                <a:endParaRPr lang="es-ES" altLang="es-MX" b="1"/>
              </a:p>
            </p:txBody>
          </p:sp>
          <p:sp>
            <p:nvSpPr>
              <p:cNvPr id="14390" name="Rectangle 54"/>
              <p:cNvSpPr>
                <a:spLocks noChangeArrowheads="1"/>
              </p:cNvSpPr>
              <p:nvPr/>
            </p:nvSpPr>
            <p:spPr bwMode="auto">
              <a:xfrm>
                <a:off x="2749" y="1724"/>
                <a:ext cx="10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H</a:t>
                </a:r>
                <a:endParaRPr lang="es-ES" altLang="es-MX" b="1"/>
              </a:p>
            </p:txBody>
          </p:sp>
          <p:sp>
            <p:nvSpPr>
              <p:cNvPr id="14391" name="Rectangle 55"/>
              <p:cNvSpPr>
                <a:spLocks noChangeArrowheads="1"/>
              </p:cNvSpPr>
              <p:nvPr/>
            </p:nvSpPr>
            <p:spPr bwMode="auto">
              <a:xfrm>
                <a:off x="2888" y="1800"/>
                <a:ext cx="64"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1900" b="1" i="0">
                    <a:solidFill>
                      <a:srgbClr val="000000"/>
                    </a:solidFill>
                    <a:latin typeface="Geneva" panose="020B0503030404040204" pitchFamily="34" charset="0"/>
                  </a:rPr>
                  <a:t>2</a:t>
                </a:r>
                <a:endParaRPr lang="es-ES" altLang="es-MX" b="1"/>
              </a:p>
            </p:txBody>
          </p:sp>
          <p:sp>
            <p:nvSpPr>
              <p:cNvPr id="14392" name="Rectangle 56"/>
              <p:cNvSpPr>
                <a:spLocks noChangeArrowheads="1"/>
              </p:cNvSpPr>
              <p:nvPr/>
            </p:nvSpPr>
            <p:spPr bwMode="auto">
              <a:xfrm>
                <a:off x="3012" y="1724"/>
                <a:ext cx="10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C</a:t>
                </a:r>
                <a:endParaRPr lang="es-ES" altLang="es-MX" b="1"/>
              </a:p>
            </p:txBody>
          </p:sp>
          <p:sp>
            <p:nvSpPr>
              <p:cNvPr id="14393" name="Rectangle 57"/>
              <p:cNvSpPr>
                <a:spLocks noChangeArrowheads="1"/>
              </p:cNvSpPr>
              <p:nvPr/>
            </p:nvSpPr>
            <p:spPr bwMode="auto">
              <a:xfrm>
                <a:off x="3151" y="1724"/>
                <a:ext cx="108"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dirty="0">
                    <a:solidFill>
                      <a:srgbClr val="000000"/>
                    </a:solidFill>
                    <a:latin typeface="Geneva" panose="020B0503030404040204" pitchFamily="34" charset="0"/>
                  </a:rPr>
                  <a:t>O</a:t>
                </a:r>
                <a:endParaRPr lang="es-ES" altLang="es-MX" b="1" dirty="0"/>
              </a:p>
            </p:txBody>
          </p:sp>
          <p:sp>
            <p:nvSpPr>
              <p:cNvPr id="14394" name="Rectangle 58"/>
              <p:cNvSpPr>
                <a:spLocks noChangeArrowheads="1"/>
              </p:cNvSpPr>
              <p:nvPr/>
            </p:nvSpPr>
            <p:spPr bwMode="auto">
              <a:xfrm>
                <a:off x="3305" y="1724"/>
                <a:ext cx="10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H</a:t>
                </a:r>
                <a:endParaRPr lang="es-ES" altLang="es-MX" b="1"/>
              </a:p>
            </p:txBody>
          </p:sp>
        </p:grpSp>
        <p:grpSp>
          <p:nvGrpSpPr>
            <p:cNvPr id="14408" name="Group 72"/>
            <p:cNvGrpSpPr>
              <a:grpSpLocks/>
            </p:cNvGrpSpPr>
            <p:nvPr/>
          </p:nvGrpSpPr>
          <p:grpSpPr bwMode="auto">
            <a:xfrm>
              <a:off x="3906" y="1724"/>
              <a:ext cx="1629" cy="260"/>
              <a:chOff x="3906" y="1724"/>
              <a:chExt cx="1629" cy="260"/>
            </a:xfrm>
          </p:grpSpPr>
          <p:sp>
            <p:nvSpPr>
              <p:cNvPr id="14396" name="Rectangle 60"/>
              <p:cNvSpPr>
                <a:spLocks noChangeArrowheads="1"/>
              </p:cNvSpPr>
              <p:nvPr/>
            </p:nvSpPr>
            <p:spPr bwMode="auto">
              <a:xfrm>
                <a:off x="3906" y="1724"/>
                <a:ext cx="10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H</a:t>
                </a:r>
                <a:endParaRPr lang="es-ES" altLang="es-MX" b="1"/>
              </a:p>
            </p:txBody>
          </p:sp>
          <p:sp>
            <p:nvSpPr>
              <p:cNvPr id="14397" name="Rectangle 61"/>
              <p:cNvSpPr>
                <a:spLocks noChangeArrowheads="1"/>
              </p:cNvSpPr>
              <p:nvPr/>
            </p:nvSpPr>
            <p:spPr bwMode="auto">
              <a:xfrm>
                <a:off x="4045" y="1724"/>
                <a:ext cx="108"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dirty="0">
                    <a:solidFill>
                      <a:srgbClr val="000000"/>
                    </a:solidFill>
                    <a:latin typeface="Geneva" panose="020B0503030404040204" pitchFamily="34" charset="0"/>
                  </a:rPr>
                  <a:t>O</a:t>
                </a:r>
                <a:endParaRPr lang="es-ES" altLang="es-MX" b="1" dirty="0"/>
              </a:p>
            </p:txBody>
          </p:sp>
          <p:sp>
            <p:nvSpPr>
              <p:cNvPr id="14398" name="Rectangle 62"/>
              <p:cNvSpPr>
                <a:spLocks noChangeArrowheads="1"/>
              </p:cNvSpPr>
              <p:nvPr/>
            </p:nvSpPr>
            <p:spPr bwMode="auto">
              <a:xfrm>
                <a:off x="4200" y="1724"/>
                <a:ext cx="10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C</a:t>
                </a:r>
                <a:endParaRPr lang="es-ES" altLang="es-MX" b="1"/>
              </a:p>
            </p:txBody>
          </p:sp>
          <p:sp>
            <p:nvSpPr>
              <p:cNvPr id="14399" name="Rectangle 63"/>
              <p:cNvSpPr>
                <a:spLocks noChangeArrowheads="1"/>
              </p:cNvSpPr>
              <p:nvPr/>
            </p:nvSpPr>
            <p:spPr bwMode="auto">
              <a:xfrm>
                <a:off x="4338" y="1724"/>
                <a:ext cx="10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C</a:t>
                </a:r>
                <a:endParaRPr lang="es-ES" altLang="es-MX" b="1"/>
              </a:p>
            </p:txBody>
          </p:sp>
          <p:sp>
            <p:nvSpPr>
              <p:cNvPr id="14400" name="Rectangle 64"/>
              <p:cNvSpPr>
                <a:spLocks noChangeArrowheads="1"/>
              </p:cNvSpPr>
              <p:nvPr/>
            </p:nvSpPr>
            <p:spPr bwMode="auto">
              <a:xfrm>
                <a:off x="4477" y="1724"/>
                <a:ext cx="10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H</a:t>
                </a:r>
                <a:endParaRPr lang="es-ES" altLang="es-MX" b="1"/>
              </a:p>
            </p:txBody>
          </p:sp>
          <p:sp>
            <p:nvSpPr>
              <p:cNvPr id="14401" name="Rectangle 65"/>
              <p:cNvSpPr>
                <a:spLocks noChangeArrowheads="1"/>
              </p:cNvSpPr>
              <p:nvPr/>
            </p:nvSpPr>
            <p:spPr bwMode="auto">
              <a:xfrm>
                <a:off x="4616" y="1800"/>
                <a:ext cx="64"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1900" b="1" i="0">
                    <a:solidFill>
                      <a:srgbClr val="000000"/>
                    </a:solidFill>
                    <a:latin typeface="Geneva" panose="020B0503030404040204" pitchFamily="34" charset="0"/>
                  </a:rPr>
                  <a:t>2</a:t>
                </a:r>
                <a:endParaRPr lang="es-ES" altLang="es-MX" b="1"/>
              </a:p>
            </p:txBody>
          </p:sp>
          <p:sp>
            <p:nvSpPr>
              <p:cNvPr id="14402" name="Rectangle 66"/>
              <p:cNvSpPr>
                <a:spLocks noChangeArrowheads="1"/>
              </p:cNvSpPr>
              <p:nvPr/>
            </p:nvSpPr>
            <p:spPr bwMode="auto">
              <a:xfrm>
                <a:off x="4740" y="1724"/>
                <a:ext cx="10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C</a:t>
                </a:r>
                <a:endParaRPr lang="es-ES" altLang="es-MX" b="1"/>
              </a:p>
            </p:txBody>
          </p:sp>
          <p:sp>
            <p:nvSpPr>
              <p:cNvPr id="14403" name="Rectangle 67"/>
              <p:cNvSpPr>
                <a:spLocks noChangeArrowheads="1"/>
              </p:cNvSpPr>
              <p:nvPr/>
            </p:nvSpPr>
            <p:spPr bwMode="auto">
              <a:xfrm>
                <a:off x="4878" y="1724"/>
                <a:ext cx="10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H</a:t>
                </a:r>
                <a:endParaRPr lang="es-ES" altLang="es-MX" b="1"/>
              </a:p>
            </p:txBody>
          </p:sp>
          <p:sp>
            <p:nvSpPr>
              <p:cNvPr id="14404" name="Rectangle 68"/>
              <p:cNvSpPr>
                <a:spLocks noChangeArrowheads="1"/>
              </p:cNvSpPr>
              <p:nvPr/>
            </p:nvSpPr>
            <p:spPr bwMode="auto">
              <a:xfrm>
                <a:off x="5017" y="1800"/>
                <a:ext cx="64"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1900" b="1" i="0">
                    <a:solidFill>
                      <a:srgbClr val="000000"/>
                    </a:solidFill>
                    <a:latin typeface="Geneva" panose="020B0503030404040204" pitchFamily="34" charset="0"/>
                  </a:rPr>
                  <a:t>2</a:t>
                </a:r>
                <a:endParaRPr lang="es-ES" altLang="es-MX" b="1"/>
              </a:p>
            </p:txBody>
          </p:sp>
          <p:sp>
            <p:nvSpPr>
              <p:cNvPr id="14405" name="Rectangle 69"/>
              <p:cNvSpPr>
                <a:spLocks noChangeArrowheads="1"/>
              </p:cNvSpPr>
              <p:nvPr/>
            </p:nvSpPr>
            <p:spPr bwMode="auto">
              <a:xfrm>
                <a:off x="5156" y="1724"/>
                <a:ext cx="10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C</a:t>
                </a:r>
                <a:endParaRPr lang="es-ES" altLang="es-MX" b="1"/>
              </a:p>
            </p:txBody>
          </p:sp>
          <p:sp>
            <p:nvSpPr>
              <p:cNvPr id="14406" name="Rectangle 70"/>
              <p:cNvSpPr>
                <a:spLocks noChangeArrowheads="1"/>
              </p:cNvSpPr>
              <p:nvPr/>
            </p:nvSpPr>
            <p:spPr bwMode="auto">
              <a:xfrm>
                <a:off x="5279" y="1724"/>
                <a:ext cx="108"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O</a:t>
                </a:r>
                <a:endParaRPr lang="es-ES" altLang="es-MX" b="1"/>
              </a:p>
            </p:txBody>
          </p:sp>
          <p:sp>
            <p:nvSpPr>
              <p:cNvPr id="14407" name="Rectangle 71"/>
              <p:cNvSpPr>
                <a:spLocks noChangeArrowheads="1"/>
              </p:cNvSpPr>
              <p:nvPr/>
            </p:nvSpPr>
            <p:spPr bwMode="auto">
              <a:xfrm>
                <a:off x="5434" y="1724"/>
                <a:ext cx="10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300" b="1" i="0">
                    <a:solidFill>
                      <a:srgbClr val="000000"/>
                    </a:solidFill>
                    <a:latin typeface="Geneva" panose="020B0503030404040204" pitchFamily="34" charset="0"/>
                  </a:rPr>
                  <a:t>H</a:t>
                </a:r>
                <a:endParaRPr lang="es-ES" altLang="es-MX" b="1"/>
              </a:p>
            </p:txBody>
          </p:sp>
        </p:grpSp>
      </p:grpSp>
    </p:spTree>
    <p:extLst>
      <p:ext uri="{BB962C8B-B14F-4D97-AF65-F5344CB8AC3E}">
        <p14:creationId xmlns:p14="http://schemas.microsoft.com/office/powerpoint/2010/main" val="424798995"/>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noFill/>
          <a:ln/>
        </p:spPr>
        <p:txBody>
          <a:bodyPr/>
          <a:lstStyle/>
          <a:p>
            <a:endParaRPr lang="es-ES" altLang="es-MX" dirty="0" smtClean="0"/>
          </a:p>
          <a:p>
            <a:endParaRPr lang="es-ES" altLang="es-MX" dirty="0"/>
          </a:p>
          <a:p>
            <a:endParaRPr lang="es-ES" altLang="es-MX" dirty="0" smtClean="0"/>
          </a:p>
          <a:p>
            <a:endParaRPr lang="es-ES" altLang="es-MX" dirty="0"/>
          </a:p>
          <a:p>
            <a:r>
              <a:rPr lang="es-ES" altLang="es-MX" dirty="0" smtClean="0"/>
              <a:t>Los </a:t>
            </a:r>
            <a:r>
              <a:rPr lang="es-ES" altLang="es-MX" dirty="0"/>
              <a:t>ácidos aromáticos </a:t>
            </a:r>
            <a:r>
              <a:rPr lang="es-ES" altLang="es-MX" dirty="0" err="1"/>
              <a:t>dicarboxílicos</a:t>
            </a:r>
            <a:r>
              <a:rPr lang="es-ES" altLang="es-MX" dirty="0"/>
              <a:t>  </a:t>
            </a:r>
          </a:p>
        </p:txBody>
      </p:sp>
      <p:pic>
        <p:nvPicPr>
          <p:cNvPr id="20485"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4410301"/>
            <a:ext cx="5842000" cy="1417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86" name="Picture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22533" y="4114800"/>
            <a:ext cx="462280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488" name="Group 8"/>
          <p:cNvGrpSpPr>
            <a:grpSpLocks noChangeAspect="1"/>
          </p:cNvGrpSpPr>
          <p:nvPr/>
        </p:nvGrpSpPr>
        <p:grpSpPr bwMode="auto">
          <a:xfrm>
            <a:off x="719403" y="1627536"/>
            <a:ext cx="11176000" cy="2038350"/>
            <a:chOff x="295" y="1162"/>
            <a:chExt cx="5280" cy="1284"/>
          </a:xfrm>
        </p:grpSpPr>
        <p:sp>
          <p:nvSpPr>
            <p:cNvPr id="20487" name="AutoShape 7"/>
            <p:cNvSpPr>
              <a:spLocks noChangeAspect="1" noChangeArrowheads="1" noTextEdit="1"/>
            </p:cNvSpPr>
            <p:nvPr/>
          </p:nvSpPr>
          <p:spPr bwMode="auto">
            <a:xfrm>
              <a:off x="295" y="1162"/>
              <a:ext cx="5280" cy="1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MX" b="1"/>
            </a:p>
          </p:txBody>
        </p:sp>
        <p:sp>
          <p:nvSpPr>
            <p:cNvPr id="20489" name="Line 9"/>
            <p:cNvSpPr>
              <a:spLocks noChangeShapeType="1"/>
            </p:cNvSpPr>
            <p:nvPr/>
          </p:nvSpPr>
          <p:spPr bwMode="auto">
            <a:xfrm flipV="1">
              <a:off x="4105" y="1351"/>
              <a:ext cx="126" cy="62"/>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grpSp>
          <p:nvGrpSpPr>
            <p:cNvPr id="20492" name="Group 12"/>
            <p:cNvGrpSpPr>
              <a:grpSpLocks/>
            </p:cNvGrpSpPr>
            <p:nvPr/>
          </p:nvGrpSpPr>
          <p:grpSpPr bwMode="auto">
            <a:xfrm>
              <a:off x="3678" y="1287"/>
              <a:ext cx="221" cy="155"/>
              <a:chOff x="3678" y="1287"/>
              <a:chExt cx="221" cy="155"/>
            </a:xfrm>
          </p:grpSpPr>
          <p:sp>
            <p:nvSpPr>
              <p:cNvPr id="20490" name="Line 10"/>
              <p:cNvSpPr>
                <a:spLocks noChangeShapeType="1"/>
              </p:cNvSpPr>
              <p:nvPr/>
            </p:nvSpPr>
            <p:spPr bwMode="auto">
              <a:xfrm flipH="1">
                <a:off x="3678" y="1287"/>
                <a:ext cx="221" cy="125"/>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sp>
            <p:nvSpPr>
              <p:cNvPr id="20491" name="Line 11"/>
              <p:cNvSpPr>
                <a:spLocks noChangeShapeType="1"/>
              </p:cNvSpPr>
              <p:nvPr/>
            </p:nvSpPr>
            <p:spPr bwMode="auto">
              <a:xfrm flipH="1">
                <a:off x="3710" y="1334"/>
                <a:ext cx="189" cy="10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grpSp>
        <p:sp>
          <p:nvSpPr>
            <p:cNvPr id="20493" name="Line 13"/>
            <p:cNvSpPr>
              <a:spLocks noChangeShapeType="1"/>
            </p:cNvSpPr>
            <p:nvPr/>
          </p:nvSpPr>
          <p:spPr bwMode="auto">
            <a:xfrm>
              <a:off x="3678" y="1413"/>
              <a:ext cx="1" cy="25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grpSp>
          <p:nvGrpSpPr>
            <p:cNvPr id="20496" name="Group 16"/>
            <p:cNvGrpSpPr>
              <a:grpSpLocks/>
            </p:cNvGrpSpPr>
            <p:nvPr/>
          </p:nvGrpSpPr>
          <p:grpSpPr bwMode="auto">
            <a:xfrm>
              <a:off x="3678" y="1647"/>
              <a:ext cx="221" cy="141"/>
              <a:chOff x="3678" y="1647"/>
              <a:chExt cx="221" cy="141"/>
            </a:xfrm>
          </p:grpSpPr>
          <p:sp>
            <p:nvSpPr>
              <p:cNvPr id="20494" name="Line 14"/>
              <p:cNvSpPr>
                <a:spLocks noChangeShapeType="1"/>
              </p:cNvSpPr>
              <p:nvPr/>
            </p:nvSpPr>
            <p:spPr bwMode="auto">
              <a:xfrm>
                <a:off x="3678" y="1663"/>
                <a:ext cx="221" cy="125"/>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sp>
            <p:nvSpPr>
              <p:cNvPr id="20495" name="Line 15"/>
              <p:cNvSpPr>
                <a:spLocks noChangeShapeType="1"/>
              </p:cNvSpPr>
              <p:nvPr/>
            </p:nvSpPr>
            <p:spPr bwMode="auto">
              <a:xfrm>
                <a:off x="3710" y="1647"/>
                <a:ext cx="189" cy="93"/>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grpSp>
        <p:sp>
          <p:nvSpPr>
            <p:cNvPr id="20497" name="Line 17"/>
            <p:cNvSpPr>
              <a:spLocks noChangeShapeType="1"/>
            </p:cNvSpPr>
            <p:nvPr/>
          </p:nvSpPr>
          <p:spPr bwMode="auto">
            <a:xfrm flipV="1">
              <a:off x="3900" y="1663"/>
              <a:ext cx="205" cy="125"/>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grpSp>
          <p:nvGrpSpPr>
            <p:cNvPr id="20500" name="Group 20"/>
            <p:cNvGrpSpPr>
              <a:grpSpLocks/>
            </p:cNvGrpSpPr>
            <p:nvPr/>
          </p:nvGrpSpPr>
          <p:grpSpPr bwMode="auto">
            <a:xfrm>
              <a:off x="4073" y="1413"/>
              <a:ext cx="33" cy="250"/>
              <a:chOff x="4073" y="1413"/>
              <a:chExt cx="33" cy="250"/>
            </a:xfrm>
          </p:grpSpPr>
          <p:sp>
            <p:nvSpPr>
              <p:cNvPr id="20498" name="Line 18"/>
              <p:cNvSpPr>
                <a:spLocks noChangeShapeType="1"/>
              </p:cNvSpPr>
              <p:nvPr/>
            </p:nvSpPr>
            <p:spPr bwMode="auto">
              <a:xfrm flipV="1">
                <a:off x="4105" y="1413"/>
                <a:ext cx="1" cy="25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sp>
            <p:nvSpPr>
              <p:cNvPr id="20499" name="Line 19"/>
              <p:cNvSpPr>
                <a:spLocks noChangeShapeType="1"/>
              </p:cNvSpPr>
              <p:nvPr/>
            </p:nvSpPr>
            <p:spPr bwMode="auto">
              <a:xfrm flipV="1">
                <a:off x="4073" y="1444"/>
                <a:ext cx="1" cy="203"/>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grpSp>
        <p:sp>
          <p:nvSpPr>
            <p:cNvPr id="20501" name="Line 21"/>
            <p:cNvSpPr>
              <a:spLocks noChangeShapeType="1"/>
            </p:cNvSpPr>
            <p:nvPr/>
          </p:nvSpPr>
          <p:spPr bwMode="auto">
            <a:xfrm>
              <a:off x="3899" y="1287"/>
              <a:ext cx="206" cy="125"/>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sp>
          <p:nvSpPr>
            <p:cNvPr id="20502" name="Line 22"/>
            <p:cNvSpPr>
              <a:spLocks noChangeShapeType="1"/>
            </p:cNvSpPr>
            <p:nvPr/>
          </p:nvSpPr>
          <p:spPr bwMode="auto">
            <a:xfrm>
              <a:off x="4107" y="1663"/>
              <a:ext cx="124" cy="6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sp>
          <p:nvSpPr>
            <p:cNvPr id="20503" name="Line 23"/>
            <p:cNvSpPr>
              <a:spLocks noChangeShapeType="1"/>
            </p:cNvSpPr>
            <p:nvPr/>
          </p:nvSpPr>
          <p:spPr bwMode="auto">
            <a:xfrm>
              <a:off x="1813" y="1569"/>
              <a:ext cx="142"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sp>
          <p:nvSpPr>
            <p:cNvPr id="20504" name="Line 24"/>
            <p:cNvSpPr>
              <a:spLocks noChangeShapeType="1"/>
            </p:cNvSpPr>
            <p:nvPr/>
          </p:nvSpPr>
          <p:spPr bwMode="auto">
            <a:xfrm flipH="1">
              <a:off x="1117" y="1569"/>
              <a:ext cx="190"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sp>
          <p:nvSpPr>
            <p:cNvPr id="20505" name="Line 25"/>
            <p:cNvSpPr>
              <a:spLocks noChangeShapeType="1"/>
            </p:cNvSpPr>
            <p:nvPr/>
          </p:nvSpPr>
          <p:spPr bwMode="auto">
            <a:xfrm flipV="1">
              <a:off x="1307" y="1367"/>
              <a:ext cx="110" cy="202"/>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grpSp>
          <p:nvGrpSpPr>
            <p:cNvPr id="20508" name="Group 28"/>
            <p:cNvGrpSpPr>
              <a:grpSpLocks/>
            </p:cNvGrpSpPr>
            <p:nvPr/>
          </p:nvGrpSpPr>
          <p:grpSpPr bwMode="auto">
            <a:xfrm>
              <a:off x="1417" y="1366"/>
              <a:ext cx="253" cy="32"/>
              <a:chOff x="1417" y="1366"/>
              <a:chExt cx="253" cy="32"/>
            </a:xfrm>
          </p:grpSpPr>
          <p:sp>
            <p:nvSpPr>
              <p:cNvPr id="20506" name="Line 26"/>
              <p:cNvSpPr>
                <a:spLocks noChangeShapeType="1"/>
              </p:cNvSpPr>
              <p:nvPr/>
            </p:nvSpPr>
            <p:spPr bwMode="auto">
              <a:xfrm flipH="1">
                <a:off x="1417" y="1366"/>
                <a:ext cx="25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sp>
            <p:nvSpPr>
              <p:cNvPr id="20507" name="Line 27"/>
              <p:cNvSpPr>
                <a:spLocks noChangeShapeType="1"/>
              </p:cNvSpPr>
              <p:nvPr/>
            </p:nvSpPr>
            <p:spPr bwMode="auto">
              <a:xfrm flipH="1">
                <a:off x="1433" y="1397"/>
                <a:ext cx="222"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grpSp>
        <p:sp>
          <p:nvSpPr>
            <p:cNvPr id="20509" name="Line 29"/>
            <p:cNvSpPr>
              <a:spLocks noChangeShapeType="1"/>
            </p:cNvSpPr>
            <p:nvPr/>
          </p:nvSpPr>
          <p:spPr bwMode="auto">
            <a:xfrm flipH="1" flipV="1">
              <a:off x="1672" y="1366"/>
              <a:ext cx="141" cy="203"/>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grpSp>
          <p:nvGrpSpPr>
            <p:cNvPr id="20512" name="Group 32"/>
            <p:cNvGrpSpPr>
              <a:grpSpLocks/>
            </p:cNvGrpSpPr>
            <p:nvPr/>
          </p:nvGrpSpPr>
          <p:grpSpPr bwMode="auto">
            <a:xfrm>
              <a:off x="1670" y="1569"/>
              <a:ext cx="143" cy="204"/>
              <a:chOff x="1670" y="1569"/>
              <a:chExt cx="143" cy="204"/>
            </a:xfrm>
          </p:grpSpPr>
          <p:sp>
            <p:nvSpPr>
              <p:cNvPr id="20510" name="Line 30"/>
              <p:cNvSpPr>
                <a:spLocks noChangeShapeType="1"/>
              </p:cNvSpPr>
              <p:nvPr/>
            </p:nvSpPr>
            <p:spPr bwMode="auto">
              <a:xfrm flipV="1">
                <a:off x="1686" y="1569"/>
                <a:ext cx="127" cy="204"/>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sp>
            <p:nvSpPr>
              <p:cNvPr id="20511" name="Line 31"/>
              <p:cNvSpPr>
                <a:spLocks noChangeShapeType="1"/>
              </p:cNvSpPr>
              <p:nvPr/>
            </p:nvSpPr>
            <p:spPr bwMode="auto">
              <a:xfrm flipV="1">
                <a:off x="1670" y="1569"/>
                <a:ext cx="95" cy="172"/>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grpSp>
        <p:sp>
          <p:nvSpPr>
            <p:cNvPr id="20513" name="Line 33"/>
            <p:cNvSpPr>
              <a:spLocks noChangeShapeType="1"/>
            </p:cNvSpPr>
            <p:nvPr/>
          </p:nvSpPr>
          <p:spPr bwMode="auto">
            <a:xfrm>
              <a:off x="1433" y="1773"/>
              <a:ext cx="253"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grpSp>
          <p:nvGrpSpPr>
            <p:cNvPr id="20516" name="Group 36"/>
            <p:cNvGrpSpPr>
              <a:grpSpLocks/>
            </p:cNvGrpSpPr>
            <p:nvPr/>
          </p:nvGrpSpPr>
          <p:grpSpPr bwMode="auto">
            <a:xfrm>
              <a:off x="1307" y="1569"/>
              <a:ext cx="157" cy="202"/>
              <a:chOff x="1307" y="1569"/>
              <a:chExt cx="157" cy="202"/>
            </a:xfrm>
          </p:grpSpPr>
          <p:sp>
            <p:nvSpPr>
              <p:cNvPr id="20514" name="Line 34"/>
              <p:cNvSpPr>
                <a:spLocks noChangeShapeType="1"/>
              </p:cNvSpPr>
              <p:nvPr/>
            </p:nvSpPr>
            <p:spPr bwMode="auto">
              <a:xfrm>
                <a:off x="1307" y="1569"/>
                <a:ext cx="126" cy="202"/>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sp>
            <p:nvSpPr>
              <p:cNvPr id="20515" name="Line 35"/>
              <p:cNvSpPr>
                <a:spLocks noChangeShapeType="1"/>
              </p:cNvSpPr>
              <p:nvPr/>
            </p:nvSpPr>
            <p:spPr bwMode="auto">
              <a:xfrm>
                <a:off x="1338" y="1569"/>
                <a:ext cx="126" cy="172"/>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s-MX" b="1"/>
              </a:p>
            </p:txBody>
          </p:sp>
        </p:grpSp>
        <p:grpSp>
          <p:nvGrpSpPr>
            <p:cNvPr id="20519" name="Group 39"/>
            <p:cNvGrpSpPr>
              <a:grpSpLocks/>
            </p:cNvGrpSpPr>
            <p:nvPr/>
          </p:nvGrpSpPr>
          <p:grpSpPr bwMode="auto">
            <a:xfrm>
              <a:off x="3251" y="1929"/>
              <a:ext cx="1510" cy="370"/>
              <a:chOff x="3251" y="1929"/>
              <a:chExt cx="1510" cy="370"/>
            </a:xfrm>
          </p:grpSpPr>
          <p:sp>
            <p:nvSpPr>
              <p:cNvPr id="20517" name="Rectangle 37"/>
              <p:cNvSpPr>
                <a:spLocks noChangeArrowheads="1"/>
              </p:cNvSpPr>
              <p:nvPr/>
            </p:nvSpPr>
            <p:spPr bwMode="auto">
              <a:xfrm>
                <a:off x="3251" y="1929"/>
                <a:ext cx="151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000" b="1" i="0" dirty="0">
                    <a:solidFill>
                      <a:srgbClr val="000000"/>
                    </a:solidFill>
                    <a:latin typeface="Palatino" panose="02040602050305020304" pitchFamily="18" charset="0"/>
                  </a:rPr>
                  <a:t>      1,2-Bencenodicarboxílico</a:t>
                </a:r>
                <a:r>
                  <a:rPr lang="es-ES" altLang="es-MX" b="1" i="0" dirty="0">
                    <a:solidFill>
                      <a:srgbClr val="000000"/>
                    </a:solidFill>
                    <a:latin typeface="Palatino" panose="02040602050305020304" pitchFamily="18" charset="0"/>
                  </a:rPr>
                  <a:t> </a:t>
                </a:r>
                <a:endParaRPr lang="es-ES" altLang="es-MX" b="1" dirty="0"/>
              </a:p>
            </p:txBody>
          </p:sp>
          <p:sp>
            <p:nvSpPr>
              <p:cNvPr id="20518" name="Rectangle 38"/>
              <p:cNvSpPr>
                <a:spLocks noChangeArrowheads="1"/>
              </p:cNvSpPr>
              <p:nvPr/>
            </p:nvSpPr>
            <p:spPr bwMode="auto">
              <a:xfrm>
                <a:off x="3512" y="2125"/>
                <a:ext cx="93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b="1" i="0" dirty="0">
                    <a:solidFill>
                      <a:srgbClr val="000000"/>
                    </a:solidFill>
                    <a:latin typeface="Palatino" panose="02040602050305020304" pitchFamily="18" charset="0"/>
                  </a:rPr>
                  <a:t>           (ácido ftálico)</a:t>
                </a:r>
                <a:endParaRPr lang="es-ES" altLang="es-MX" b="1" dirty="0"/>
              </a:p>
            </p:txBody>
          </p:sp>
        </p:grpSp>
        <p:grpSp>
          <p:nvGrpSpPr>
            <p:cNvPr id="20522" name="Group 42"/>
            <p:cNvGrpSpPr>
              <a:grpSpLocks/>
            </p:cNvGrpSpPr>
            <p:nvPr/>
          </p:nvGrpSpPr>
          <p:grpSpPr bwMode="auto">
            <a:xfrm>
              <a:off x="764" y="1929"/>
              <a:ext cx="1689" cy="360"/>
              <a:chOff x="764" y="1929"/>
              <a:chExt cx="1689" cy="360"/>
            </a:xfrm>
          </p:grpSpPr>
          <p:sp>
            <p:nvSpPr>
              <p:cNvPr id="20520" name="Rectangle 40"/>
              <p:cNvSpPr>
                <a:spLocks noChangeArrowheads="1"/>
              </p:cNvSpPr>
              <p:nvPr/>
            </p:nvSpPr>
            <p:spPr bwMode="auto">
              <a:xfrm>
                <a:off x="764" y="1929"/>
                <a:ext cx="168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000" b="1" i="0" dirty="0">
                    <a:solidFill>
                      <a:srgbClr val="000000"/>
                    </a:solidFill>
                    <a:latin typeface="Palatino" panose="02040602050305020304" pitchFamily="18" charset="0"/>
                  </a:rPr>
                  <a:t>Ácido 1,4-Bencenodicarboxílico</a:t>
                </a:r>
                <a:r>
                  <a:rPr lang="es-ES" altLang="es-MX" b="1" i="0" dirty="0">
                    <a:solidFill>
                      <a:srgbClr val="000000"/>
                    </a:solidFill>
                    <a:latin typeface="Palatino" panose="02040602050305020304" pitchFamily="18" charset="0"/>
                  </a:rPr>
                  <a:t>  </a:t>
                </a:r>
                <a:endParaRPr lang="es-ES" altLang="es-MX" b="1" dirty="0"/>
              </a:p>
            </p:txBody>
          </p:sp>
          <p:sp>
            <p:nvSpPr>
              <p:cNvPr id="20521" name="Rectangle 41"/>
              <p:cNvSpPr>
                <a:spLocks noChangeArrowheads="1"/>
              </p:cNvSpPr>
              <p:nvPr/>
            </p:nvSpPr>
            <p:spPr bwMode="auto">
              <a:xfrm>
                <a:off x="861" y="2115"/>
                <a:ext cx="1064"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b="1" i="0" dirty="0">
                    <a:solidFill>
                      <a:srgbClr val="000000"/>
                    </a:solidFill>
                    <a:latin typeface="Palatino" panose="02040602050305020304" pitchFamily="18" charset="0"/>
                  </a:rPr>
                  <a:t>         (ácido </a:t>
                </a:r>
                <a:r>
                  <a:rPr lang="es-ES" altLang="es-MX" b="1" i="0" dirty="0" err="1">
                    <a:solidFill>
                      <a:srgbClr val="000000"/>
                    </a:solidFill>
                    <a:latin typeface="Palatino" panose="02040602050305020304" pitchFamily="18" charset="0"/>
                  </a:rPr>
                  <a:t>tereftálico</a:t>
                </a:r>
                <a:r>
                  <a:rPr lang="es-ES" altLang="es-MX" b="1" i="0" dirty="0">
                    <a:solidFill>
                      <a:srgbClr val="000000"/>
                    </a:solidFill>
                    <a:latin typeface="Palatino" panose="02040602050305020304" pitchFamily="18" charset="0"/>
                  </a:rPr>
                  <a:t>)</a:t>
                </a:r>
                <a:endParaRPr lang="es-ES" altLang="es-MX" b="1" dirty="0"/>
              </a:p>
            </p:txBody>
          </p:sp>
        </p:grpSp>
        <p:grpSp>
          <p:nvGrpSpPr>
            <p:cNvPr id="20526" name="Group 46"/>
            <p:cNvGrpSpPr>
              <a:grpSpLocks/>
            </p:cNvGrpSpPr>
            <p:nvPr/>
          </p:nvGrpSpPr>
          <p:grpSpPr bwMode="auto">
            <a:xfrm>
              <a:off x="4263" y="1193"/>
              <a:ext cx="490" cy="272"/>
              <a:chOff x="4263" y="1193"/>
              <a:chExt cx="490" cy="272"/>
            </a:xfrm>
          </p:grpSpPr>
          <p:sp>
            <p:nvSpPr>
              <p:cNvPr id="20523" name="Rectangle 43"/>
              <p:cNvSpPr>
                <a:spLocks noChangeArrowheads="1"/>
              </p:cNvSpPr>
              <p:nvPr/>
            </p:nvSpPr>
            <p:spPr bwMode="auto">
              <a:xfrm>
                <a:off x="4263" y="1193"/>
                <a:ext cx="164"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b="1" i="0">
                    <a:solidFill>
                      <a:srgbClr val="000000"/>
                    </a:solidFill>
                    <a:latin typeface="Geneva" panose="020B0503030404040204" pitchFamily="34" charset="0"/>
                  </a:rPr>
                  <a:t>CO</a:t>
                </a:r>
                <a:endParaRPr lang="es-ES" altLang="es-MX" b="1"/>
              </a:p>
            </p:txBody>
          </p:sp>
          <p:sp>
            <p:nvSpPr>
              <p:cNvPr id="20524" name="Rectangle 44"/>
              <p:cNvSpPr>
                <a:spLocks noChangeArrowheads="1"/>
              </p:cNvSpPr>
              <p:nvPr/>
            </p:nvSpPr>
            <p:spPr bwMode="auto">
              <a:xfrm>
                <a:off x="4563" y="1271"/>
                <a:ext cx="6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000" b="1" i="0">
                    <a:solidFill>
                      <a:srgbClr val="000000"/>
                    </a:solidFill>
                    <a:latin typeface="Geneva" panose="020B0503030404040204" pitchFamily="34" charset="0"/>
                  </a:rPr>
                  <a:t>2</a:t>
                </a:r>
                <a:endParaRPr lang="es-ES" altLang="es-MX" b="1"/>
              </a:p>
            </p:txBody>
          </p:sp>
          <p:sp>
            <p:nvSpPr>
              <p:cNvPr id="20525" name="Rectangle 45"/>
              <p:cNvSpPr>
                <a:spLocks noChangeArrowheads="1"/>
              </p:cNvSpPr>
              <p:nvPr/>
            </p:nvSpPr>
            <p:spPr bwMode="auto">
              <a:xfrm>
                <a:off x="4674" y="1193"/>
                <a:ext cx="7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b="1" i="0">
                    <a:solidFill>
                      <a:srgbClr val="000000"/>
                    </a:solidFill>
                    <a:latin typeface="Geneva" panose="020B0503030404040204" pitchFamily="34" charset="0"/>
                  </a:rPr>
                  <a:t>H</a:t>
                </a:r>
                <a:endParaRPr lang="es-ES" altLang="es-MX" b="1"/>
              </a:p>
            </p:txBody>
          </p:sp>
        </p:grpSp>
        <p:grpSp>
          <p:nvGrpSpPr>
            <p:cNvPr id="20530" name="Group 50"/>
            <p:cNvGrpSpPr>
              <a:grpSpLocks/>
            </p:cNvGrpSpPr>
            <p:nvPr/>
          </p:nvGrpSpPr>
          <p:grpSpPr bwMode="auto">
            <a:xfrm>
              <a:off x="4263" y="1679"/>
              <a:ext cx="490" cy="272"/>
              <a:chOff x="4263" y="1679"/>
              <a:chExt cx="490" cy="272"/>
            </a:xfrm>
          </p:grpSpPr>
          <p:sp>
            <p:nvSpPr>
              <p:cNvPr id="20527" name="Rectangle 47"/>
              <p:cNvSpPr>
                <a:spLocks noChangeArrowheads="1"/>
              </p:cNvSpPr>
              <p:nvPr/>
            </p:nvSpPr>
            <p:spPr bwMode="auto">
              <a:xfrm>
                <a:off x="4263" y="1679"/>
                <a:ext cx="164"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b="1" i="0">
                    <a:solidFill>
                      <a:srgbClr val="000000"/>
                    </a:solidFill>
                    <a:latin typeface="Geneva" panose="020B0503030404040204" pitchFamily="34" charset="0"/>
                  </a:rPr>
                  <a:t>CO</a:t>
                </a:r>
                <a:endParaRPr lang="es-ES" altLang="es-MX" b="1"/>
              </a:p>
            </p:txBody>
          </p:sp>
          <p:sp>
            <p:nvSpPr>
              <p:cNvPr id="20528" name="Rectangle 48"/>
              <p:cNvSpPr>
                <a:spLocks noChangeArrowheads="1"/>
              </p:cNvSpPr>
              <p:nvPr/>
            </p:nvSpPr>
            <p:spPr bwMode="auto">
              <a:xfrm>
                <a:off x="4563" y="1757"/>
                <a:ext cx="6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000" b="1" i="0">
                    <a:solidFill>
                      <a:srgbClr val="000000"/>
                    </a:solidFill>
                    <a:latin typeface="Geneva" panose="020B0503030404040204" pitchFamily="34" charset="0"/>
                  </a:rPr>
                  <a:t>2</a:t>
                </a:r>
                <a:endParaRPr lang="es-ES" altLang="es-MX" b="1"/>
              </a:p>
            </p:txBody>
          </p:sp>
          <p:sp>
            <p:nvSpPr>
              <p:cNvPr id="20529" name="Rectangle 49"/>
              <p:cNvSpPr>
                <a:spLocks noChangeArrowheads="1"/>
              </p:cNvSpPr>
              <p:nvPr/>
            </p:nvSpPr>
            <p:spPr bwMode="auto">
              <a:xfrm>
                <a:off x="4674" y="1679"/>
                <a:ext cx="7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b="1" i="0">
                    <a:solidFill>
                      <a:srgbClr val="000000"/>
                    </a:solidFill>
                    <a:latin typeface="Geneva" panose="020B0503030404040204" pitchFamily="34" charset="0"/>
                  </a:rPr>
                  <a:t>H</a:t>
                </a:r>
                <a:endParaRPr lang="es-ES" altLang="es-MX" b="1"/>
              </a:p>
            </p:txBody>
          </p:sp>
        </p:grpSp>
        <p:grpSp>
          <p:nvGrpSpPr>
            <p:cNvPr id="20534" name="Group 54"/>
            <p:cNvGrpSpPr>
              <a:grpSpLocks/>
            </p:cNvGrpSpPr>
            <p:nvPr/>
          </p:nvGrpSpPr>
          <p:grpSpPr bwMode="auto">
            <a:xfrm>
              <a:off x="1986" y="1459"/>
              <a:ext cx="491" cy="272"/>
              <a:chOff x="1986" y="1459"/>
              <a:chExt cx="491" cy="272"/>
            </a:xfrm>
          </p:grpSpPr>
          <p:sp>
            <p:nvSpPr>
              <p:cNvPr id="20531" name="Rectangle 51"/>
              <p:cNvSpPr>
                <a:spLocks noChangeArrowheads="1"/>
              </p:cNvSpPr>
              <p:nvPr/>
            </p:nvSpPr>
            <p:spPr bwMode="auto">
              <a:xfrm>
                <a:off x="1986" y="1459"/>
                <a:ext cx="164"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b="1" i="0">
                    <a:solidFill>
                      <a:srgbClr val="000000"/>
                    </a:solidFill>
                    <a:latin typeface="Geneva" panose="020B0503030404040204" pitchFamily="34" charset="0"/>
                  </a:rPr>
                  <a:t>CO</a:t>
                </a:r>
                <a:endParaRPr lang="es-ES" altLang="es-MX" b="1"/>
              </a:p>
            </p:txBody>
          </p:sp>
          <p:sp>
            <p:nvSpPr>
              <p:cNvPr id="20532" name="Rectangle 52"/>
              <p:cNvSpPr>
                <a:spLocks noChangeArrowheads="1"/>
              </p:cNvSpPr>
              <p:nvPr/>
            </p:nvSpPr>
            <p:spPr bwMode="auto">
              <a:xfrm>
                <a:off x="2287" y="1537"/>
                <a:ext cx="6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000" b="1" i="0">
                    <a:solidFill>
                      <a:srgbClr val="000000"/>
                    </a:solidFill>
                    <a:latin typeface="Geneva" panose="020B0503030404040204" pitchFamily="34" charset="0"/>
                  </a:rPr>
                  <a:t>2</a:t>
                </a:r>
                <a:endParaRPr lang="es-ES" altLang="es-MX" b="1"/>
              </a:p>
            </p:txBody>
          </p:sp>
          <p:sp>
            <p:nvSpPr>
              <p:cNvPr id="20533" name="Rectangle 53"/>
              <p:cNvSpPr>
                <a:spLocks noChangeArrowheads="1"/>
              </p:cNvSpPr>
              <p:nvPr/>
            </p:nvSpPr>
            <p:spPr bwMode="auto">
              <a:xfrm>
                <a:off x="2398" y="1459"/>
                <a:ext cx="7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b="1" i="0">
                    <a:solidFill>
                      <a:srgbClr val="000000"/>
                    </a:solidFill>
                    <a:latin typeface="Geneva" panose="020B0503030404040204" pitchFamily="34" charset="0"/>
                  </a:rPr>
                  <a:t>H</a:t>
                </a:r>
                <a:endParaRPr lang="es-ES" altLang="es-MX" b="1"/>
              </a:p>
            </p:txBody>
          </p:sp>
        </p:grpSp>
        <p:grpSp>
          <p:nvGrpSpPr>
            <p:cNvPr id="20538" name="Group 58"/>
            <p:cNvGrpSpPr>
              <a:grpSpLocks/>
            </p:cNvGrpSpPr>
            <p:nvPr/>
          </p:nvGrpSpPr>
          <p:grpSpPr bwMode="auto">
            <a:xfrm>
              <a:off x="548" y="1459"/>
              <a:ext cx="506" cy="272"/>
              <a:chOff x="548" y="1459"/>
              <a:chExt cx="506" cy="272"/>
            </a:xfrm>
          </p:grpSpPr>
          <p:sp>
            <p:nvSpPr>
              <p:cNvPr id="20535" name="Rectangle 55"/>
              <p:cNvSpPr>
                <a:spLocks noChangeArrowheads="1"/>
              </p:cNvSpPr>
              <p:nvPr/>
            </p:nvSpPr>
            <p:spPr bwMode="auto">
              <a:xfrm>
                <a:off x="548" y="1459"/>
                <a:ext cx="164"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b="1" i="0">
                    <a:solidFill>
                      <a:srgbClr val="000000"/>
                    </a:solidFill>
                    <a:latin typeface="Geneva" panose="020B0503030404040204" pitchFamily="34" charset="0"/>
                  </a:rPr>
                  <a:t>HO</a:t>
                </a:r>
                <a:endParaRPr lang="es-ES" altLang="es-MX" b="1"/>
              </a:p>
            </p:txBody>
          </p:sp>
          <p:sp>
            <p:nvSpPr>
              <p:cNvPr id="20536" name="Rectangle 56"/>
              <p:cNvSpPr>
                <a:spLocks noChangeArrowheads="1"/>
              </p:cNvSpPr>
              <p:nvPr/>
            </p:nvSpPr>
            <p:spPr bwMode="auto">
              <a:xfrm>
                <a:off x="848" y="1537"/>
                <a:ext cx="6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000" b="1" i="0">
                    <a:solidFill>
                      <a:srgbClr val="000000"/>
                    </a:solidFill>
                    <a:latin typeface="Geneva" panose="020B0503030404040204" pitchFamily="34" charset="0"/>
                  </a:rPr>
                  <a:t>2</a:t>
                </a:r>
                <a:endParaRPr lang="es-ES" altLang="es-MX" b="1"/>
              </a:p>
            </p:txBody>
          </p:sp>
          <p:sp>
            <p:nvSpPr>
              <p:cNvPr id="20537" name="Rectangle 57"/>
              <p:cNvSpPr>
                <a:spLocks noChangeArrowheads="1"/>
              </p:cNvSpPr>
              <p:nvPr/>
            </p:nvSpPr>
            <p:spPr bwMode="auto">
              <a:xfrm>
                <a:off x="975" y="1459"/>
                <a:ext cx="7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b="1" i="0">
                    <a:solidFill>
                      <a:srgbClr val="000000"/>
                    </a:solidFill>
                    <a:latin typeface="Geneva" panose="020B0503030404040204" pitchFamily="34" charset="0"/>
                  </a:rPr>
                  <a:t>C</a:t>
                </a:r>
                <a:endParaRPr lang="es-ES" altLang="es-MX" b="1"/>
              </a:p>
            </p:txBody>
          </p:sp>
        </p:grpSp>
      </p:grpSp>
    </p:spTree>
    <p:extLst>
      <p:ext uri="{BB962C8B-B14F-4D97-AF65-F5344CB8AC3E}">
        <p14:creationId xmlns:p14="http://schemas.microsoft.com/office/powerpoint/2010/main" val="2372093810"/>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AutoShape 5"/>
          <p:cNvSpPr>
            <a:spLocks noChangeAspect="1" noChangeArrowheads="1" noTextEdit="1"/>
          </p:cNvSpPr>
          <p:nvPr/>
        </p:nvSpPr>
        <p:spPr bwMode="auto">
          <a:xfrm>
            <a:off x="1102785" y="2084388"/>
            <a:ext cx="10265833" cy="339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MX" sz="2400" b="1" dirty="0"/>
          </a:p>
        </p:txBody>
      </p:sp>
      <p:grpSp>
        <p:nvGrpSpPr>
          <p:cNvPr id="22537" name="Group 9"/>
          <p:cNvGrpSpPr>
            <a:grpSpLocks/>
          </p:cNvGrpSpPr>
          <p:nvPr/>
        </p:nvGrpSpPr>
        <p:grpSpPr bwMode="auto">
          <a:xfrm>
            <a:off x="6756401" y="2374901"/>
            <a:ext cx="65617" cy="219075"/>
            <a:chOff x="3183" y="1499"/>
            <a:chExt cx="31" cy="138"/>
          </a:xfrm>
        </p:grpSpPr>
        <p:sp>
          <p:nvSpPr>
            <p:cNvPr id="22535" name="Line 7"/>
            <p:cNvSpPr>
              <a:spLocks noChangeShapeType="1"/>
            </p:cNvSpPr>
            <p:nvPr/>
          </p:nvSpPr>
          <p:spPr bwMode="auto">
            <a:xfrm>
              <a:off x="3213" y="1499"/>
              <a:ext cx="1" cy="138"/>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s-MX" sz="2400"/>
            </a:p>
          </p:txBody>
        </p:sp>
        <p:sp>
          <p:nvSpPr>
            <p:cNvPr id="22536" name="Line 8"/>
            <p:cNvSpPr>
              <a:spLocks noChangeShapeType="1"/>
            </p:cNvSpPr>
            <p:nvPr/>
          </p:nvSpPr>
          <p:spPr bwMode="auto">
            <a:xfrm>
              <a:off x="3183" y="1499"/>
              <a:ext cx="1" cy="138"/>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s-MX" sz="2400"/>
            </a:p>
          </p:txBody>
        </p:sp>
      </p:grpSp>
      <p:sp>
        <p:nvSpPr>
          <p:cNvPr id="22538" name="Line 10"/>
          <p:cNvSpPr>
            <a:spLocks noChangeShapeType="1"/>
          </p:cNvSpPr>
          <p:nvPr/>
        </p:nvSpPr>
        <p:spPr bwMode="auto">
          <a:xfrm flipV="1">
            <a:off x="8703734" y="3467101"/>
            <a:ext cx="2117" cy="219075"/>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s-MX" sz="2400"/>
          </a:p>
        </p:txBody>
      </p:sp>
      <p:sp>
        <p:nvSpPr>
          <p:cNvPr id="22539" name="Rectangle 11"/>
          <p:cNvSpPr>
            <a:spLocks noChangeArrowheads="1"/>
          </p:cNvSpPr>
          <p:nvPr/>
        </p:nvSpPr>
        <p:spPr bwMode="auto">
          <a:xfrm>
            <a:off x="8015818" y="4581525"/>
            <a:ext cx="261770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dirty="0">
                <a:solidFill>
                  <a:srgbClr val="000000"/>
                </a:solidFill>
                <a:latin typeface="Palatino" panose="02040602050305020304" pitchFamily="18" charset="0"/>
              </a:rPr>
              <a:t>Ácido-</a:t>
            </a:r>
            <a:r>
              <a:rPr lang="el-GR" altLang="es-MX" sz="2800" b="1" i="0" dirty="0">
                <a:solidFill>
                  <a:srgbClr val="000000"/>
                </a:solidFill>
                <a:latin typeface=""/>
              </a:rPr>
              <a:t>α</a:t>
            </a:r>
            <a:r>
              <a:rPr lang="es-ES" altLang="es-MX" sz="2800" b="1" i="0" dirty="0">
                <a:solidFill>
                  <a:srgbClr val="000000"/>
                </a:solidFill>
                <a:latin typeface=""/>
              </a:rPr>
              <a:t>-</a:t>
            </a:r>
            <a:r>
              <a:rPr lang="es-ES" altLang="es-MX" sz="2800" b="1" i="0" dirty="0" err="1">
                <a:solidFill>
                  <a:srgbClr val="000000"/>
                </a:solidFill>
                <a:latin typeface="Palatino" panose="02040602050305020304" pitchFamily="18" charset="0"/>
              </a:rPr>
              <a:t>alanina</a:t>
            </a:r>
            <a:r>
              <a:rPr lang="es-ES" altLang="es-MX" sz="2800" b="1" i="0" dirty="0">
                <a:solidFill>
                  <a:srgbClr val="000000"/>
                </a:solidFill>
                <a:latin typeface="Palatino" panose="02040602050305020304" pitchFamily="18" charset="0"/>
              </a:rPr>
              <a:t>)</a:t>
            </a:r>
            <a:endParaRPr lang="es-ES" altLang="es-MX" sz="2400" b="1" dirty="0"/>
          </a:p>
        </p:txBody>
      </p:sp>
      <p:grpSp>
        <p:nvGrpSpPr>
          <p:cNvPr id="22547" name="Group 19"/>
          <p:cNvGrpSpPr>
            <a:grpSpLocks/>
          </p:cNvGrpSpPr>
          <p:nvPr/>
        </p:nvGrpSpPr>
        <p:grpSpPr bwMode="auto">
          <a:xfrm>
            <a:off x="1329267" y="4560894"/>
            <a:ext cx="3881967" cy="430213"/>
            <a:chOff x="619" y="2876"/>
            <a:chExt cx="1834" cy="271"/>
          </a:xfrm>
        </p:grpSpPr>
        <p:sp>
          <p:nvSpPr>
            <p:cNvPr id="22544" name="Rectangle 16"/>
            <p:cNvSpPr>
              <a:spLocks noChangeArrowheads="1"/>
            </p:cNvSpPr>
            <p:nvPr/>
          </p:nvSpPr>
          <p:spPr bwMode="auto">
            <a:xfrm>
              <a:off x="619" y="2876"/>
              <a:ext cx="57"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Palatino" panose="02040602050305020304" pitchFamily="18" charset="0"/>
                </a:rPr>
                <a:t>(</a:t>
              </a:r>
              <a:endParaRPr lang="es-ES" altLang="es-MX" sz="2400" b="1"/>
            </a:p>
          </p:txBody>
        </p:sp>
        <p:sp>
          <p:nvSpPr>
            <p:cNvPr id="22545" name="Rectangle 17"/>
            <p:cNvSpPr>
              <a:spLocks noChangeArrowheads="1"/>
            </p:cNvSpPr>
            <p:nvPr/>
          </p:nvSpPr>
          <p:spPr bwMode="auto">
            <a:xfrm>
              <a:off x="681" y="2876"/>
              <a:ext cx="0"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s-MX" altLang="es-MX" sz="2400" b="1"/>
            </a:p>
          </p:txBody>
        </p:sp>
        <p:sp>
          <p:nvSpPr>
            <p:cNvPr id="22546" name="Rectangle 18"/>
            <p:cNvSpPr>
              <a:spLocks noChangeArrowheads="1"/>
            </p:cNvSpPr>
            <p:nvPr/>
          </p:nvSpPr>
          <p:spPr bwMode="auto">
            <a:xfrm>
              <a:off x="758" y="2876"/>
              <a:ext cx="169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400" b="1" i="0">
                  <a:solidFill>
                    <a:srgbClr val="000000"/>
                  </a:solidFill>
                </a:rPr>
                <a:t>Ácido-</a:t>
              </a:r>
              <a:r>
                <a:rPr lang="es-ES" altLang="es-MX" sz="2400" b="1" i="0">
                  <a:solidFill>
                    <a:srgbClr val="000000"/>
                  </a:solidFill>
                  <a:sym typeface="Symbol" panose="05050102010706020507" pitchFamily="18" charset="2"/>
                </a:rPr>
                <a:t></a:t>
              </a:r>
              <a:r>
                <a:rPr lang="es-ES" altLang="es-MX" sz="2800" b="1" i="0">
                  <a:solidFill>
                    <a:srgbClr val="000000"/>
                  </a:solidFill>
                  <a:latin typeface="Palatino" panose="02040602050305020304" pitchFamily="18" charset="0"/>
                </a:rPr>
                <a:t>-Hidroxibutírico)</a:t>
              </a:r>
            </a:p>
          </p:txBody>
        </p:sp>
      </p:grpSp>
      <p:sp>
        <p:nvSpPr>
          <p:cNvPr id="22548" name="Rectangle 20"/>
          <p:cNvSpPr>
            <a:spLocks noChangeArrowheads="1"/>
          </p:cNvSpPr>
          <p:nvPr/>
        </p:nvSpPr>
        <p:spPr bwMode="auto">
          <a:xfrm>
            <a:off x="6885518" y="4148139"/>
            <a:ext cx="408599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dirty="0">
                <a:solidFill>
                  <a:srgbClr val="0000FF"/>
                </a:solidFill>
                <a:latin typeface="Palatino" panose="02040602050305020304" pitchFamily="18" charset="0"/>
              </a:rPr>
              <a:t>Ácido-2-Aminopropanoico</a:t>
            </a:r>
            <a:endParaRPr lang="es-ES" altLang="es-MX" sz="2400" b="1" dirty="0">
              <a:solidFill>
                <a:srgbClr val="0000FF"/>
              </a:solidFill>
            </a:endParaRPr>
          </a:p>
        </p:txBody>
      </p:sp>
      <p:sp>
        <p:nvSpPr>
          <p:cNvPr id="22549" name="Rectangle 21"/>
          <p:cNvSpPr>
            <a:spLocks noChangeArrowheads="1"/>
          </p:cNvSpPr>
          <p:nvPr/>
        </p:nvSpPr>
        <p:spPr bwMode="auto">
          <a:xfrm>
            <a:off x="1297517" y="4122739"/>
            <a:ext cx="402507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FF"/>
                </a:solidFill>
                <a:latin typeface="Palatino" panose="02040602050305020304" pitchFamily="18" charset="0"/>
              </a:rPr>
              <a:t>Ácido-4-Hidroxibutanoico</a:t>
            </a:r>
            <a:endParaRPr lang="es-ES" altLang="es-MX" sz="2400" b="1">
              <a:solidFill>
                <a:srgbClr val="0000FF"/>
              </a:solidFill>
            </a:endParaRPr>
          </a:p>
        </p:txBody>
      </p:sp>
      <p:sp>
        <p:nvSpPr>
          <p:cNvPr id="22550" name="Rectangle 22"/>
          <p:cNvSpPr>
            <a:spLocks noChangeArrowheads="1"/>
          </p:cNvSpPr>
          <p:nvPr/>
        </p:nvSpPr>
        <p:spPr bwMode="auto">
          <a:xfrm>
            <a:off x="5293785" y="2836864"/>
            <a:ext cx="17953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i="0">
                <a:solidFill>
                  <a:srgbClr val="000000"/>
                </a:solidFill>
                <a:latin typeface="Palatino" panose="02040602050305020304" pitchFamily="18" charset="0"/>
              </a:rPr>
              <a:t>4</a:t>
            </a:r>
            <a:endParaRPr lang="es-ES" altLang="es-MX" sz="2400"/>
          </a:p>
        </p:txBody>
      </p:sp>
      <p:sp>
        <p:nvSpPr>
          <p:cNvPr id="22551" name="Rectangle 23"/>
          <p:cNvSpPr>
            <a:spLocks noChangeArrowheads="1"/>
          </p:cNvSpPr>
          <p:nvPr/>
        </p:nvSpPr>
        <p:spPr bwMode="auto">
          <a:xfrm>
            <a:off x="5877985" y="2836864"/>
            <a:ext cx="17953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i="0">
                <a:solidFill>
                  <a:srgbClr val="000000"/>
                </a:solidFill>
                <a:latin typeface="Palatino" panose="02040602050305020304" pitchFamily="18" charset="0"/>
              </a:rPr>
              <a:t>3</a:t>
            </a:r>
            <a:endParaRPr lang="es-ES" altLang="es-MX" sz="2400"/>
          </a:p>
        </p:txBody>
      </p:sp>
      <p:sp>
        <p:nvSpPr>
          <p:cNvPr id="22552" name="Rectangle 24"/>
          <p:cNvSpPr>
            <a:spLocks noChangeArrowheads="1"/>
          </p:cNvSpPr>
          <p:nvPr/>
        </p:nvSpPr>
        <p:spPr bwMode="auto">
          <a:xfrm>
            <a:off x="6301318" y="2836864"/>
            <a:ext cx="17953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i="0" dirty="0">
                <a:solidFill>
                  <a:srgbClr val="000000"/>
                </a:solidFill>
                <a:latin typeface="Palatino" panose="02040602050305020304" pitchFamily="18" charset="0"/>
              </a:rPr>
              <a:t>2</a:t>
            </a:r>
            <a:endParaRPr lang="es-ES" altLang="es-MX" sz="2400" dirty="0"/>
          </a:p>
        </p:txBody>
      </p:sp>
      <p:sp>
        <p:nvSpPr>
          <p:cNvPr id="22553" name="Rectangle 25"/>
          <p:cNvSpPr>
            <a:spLocks noChangeArrowheads="1"/>
          </p:cNvSpPr>
          <p:nvPr/>
        </p:nvSpPr>
        <p:spPr bwMode="auto">
          <a:xfrm>
            <a:off x="6853767" y="2836864"/>
            <a:ext cx="17953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i="0">
                <a:solidFill>
                  <a:srgbClr val="000000"/>
                </a:solidFill>
                <a:latin typeface="Palatino" panose="02040602050305020304" pitchFamily="18" charset="0"/>
              </a:rPr>
              <a:t>1</a:t>
            </a:r>
            <a:endParaRPr lang="es-ES" altLang="es-MX" sz="2400"/>
          </a:p>
        </p:txBody>
      </p:sp>
      <p:sp>
        <p:nvSpPr>
          <p:cNvPr id="22554" name="Rectangle 26"/>
          <p:cNvSpPr>
            <a:spLocks noChangeArrowheads="1"/>
          </p:cNvSpPr>
          <p:nvPr/>
        </p:nvSpPr>
        <p:spPr bwMode="auto">
          <a:xfrm>
            <a:off x="4870451" y="2836864"/>
            <a:ext cx="17953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i="0">
                <a:solidFill>
                  <a:srgbClr val="000000"/>
                </a:solidFill>
                <a:latin typeface="Palatino" panose="02040602050305020304" pitchFamily="18" charset="0"/>
              </a:rPr>
              <a:t>5</a:t>
            </a:r>
            <a:endParaRPr lang="es-ES" altLang="es-MX" sz="2400"/>
          </a:p>
        </p:txBody>
      </p:sp>
      <p:sp>
        <p:nvSpPr>
          <p:cNvPr id="22555" name="Rectangle 27"/>
          <p:cNvSpPr>
            <a:spLocks noChangeArrowheads="1"/>
          </p:cNvSpPr>
          <p:nvPr/>
        </p:nvSpPr>
        <p:spPr bwMode="auto">
          <a:xfrm>
            <a:off x="4838701" y="2351089"/>
            <a:ext cx="1522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400" i="0">
                <a:solidFill>
                  <a:srgbClr val="000000"/>
                </a:solidFill>
                <a:latin typeface="Symbol" panose="05050102010706020507" pitchFamily="18" charset="2"/>
              </a:rPr>
              <a:t>d</a:t>
            </a:r>
            <a:endParaRPr lang="es-ES" altLang="es-MX" sz="2400"/>
          </a:p>
        </p:txBody>
      </p:sp>
      <p:sp>
        <p:nvSpPr>
          <p:cNvPr id="22556" name="Rectangle 28"/>
          <p:cNvSpPr>
            <a:spLocks noChangeArrowheads="1"/>
          </p:cNvSpPr>
          <p:nvPr/>
        </p:nvSpPr>
        <p:spPr bwMode="auto">
          <a:xfrm>
            <a:off x="5325534" y="2301876"/>
            <a:ext cx="12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400" i="0">
                <a:solidFill>
                  <a:srgbClr val="000000"/>
                </a:solidFill>
                <a:latin typeface="Symbol" panose="05050102010706020507" pitchFamily="18" charset="2"/>
              </a:rPr>
              <a:t>g</a:t>
            </a:r>
            <a:endParaRPr lang="es-ES" altLang="es-MX" sz="2400"/>
          </a:p>
        </p:txBody>
      </p:sp>
      <p:sp>
        <p:nvSpPr>
          <p:cNvPr id="22557" name="Rectangle 29"/>
          <p:cNvSpPr>
            <a:spLocks noChangeArrowheads="1"/>
          </p:cNvSpPr>
          <p:nvPr/>
        </p:nvSpPr>
        <p:spPr bwMode="auto">
          <a:xfrm>
            <a:off x="5748867" y="2301876"/>
            <a:ext cx="16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400" i="0">
                <a:solidFill>
                  <a:srgbClr val="000000"/>
                </a:solidFill>
                <a:latin typeface="Symbol" panose="05050102010706020507" pitchFamily="18" charset="2"/>
              </a:rPr>
              <a:t>b</a:t>
            </a:r>
            <a:endParaRPr lang="es-ES" altLang="es-MX" sz="2400"/>
          </a:p>
        </p:txBody>
      </p:sp>
      <p:sp>
        <p:nvSpPr>
          <p:cNvPr id="22558" name="Rectangle 30"/>
          <p:cNvSpPr>
            <a:spLocks noChangeArrowheads="1"/>
          </p:cNvSpPr>
          <p:nvPr/>
        </p:nvSpPr>
        <p:spPr bwMode="auto">
          <a:xfrm>
            <a:off x="6138333" y="2351089"/>
            <a:ext cx="1939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400" i="0">
                <a:solidFill>
                  <a:srgbClr val="000000"/>
                </a:solidFill>
                <a:latin typeface="Symbol" panose="05050102010706020507" pitchFamily="18" charset="2"/>
              </a:rPr>
              <a:t>a</a:t>
            </a:r>
            <a:endParaRPr lang="es-ES" altLang="es-MX" sz="2400"/>
          </a:p>
        </p:txBody>
      </p:sp>
      <p:sp>
        <p:nvSpPr>
          <p:cNvPr id="22559" name="Rectangle 31"/>
          <p:cNvSpPr>
            <a:spLocks noChangeArrowheads="1"/>
          </p:cNvSpPr>
          <p:nvPr/>
        </p:nvSpPr>
        <p:spPr bwMode="auto">
          <a:xfrm>
            <a:off x="6625167" y="2060575"/>
            <a:ext cx="278923"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i="0">
                <a:solidFill>
                  <a:srgbClr val="000000"/>
                </a:solidFill>
                <a:latin typeface="Geneva" panose="020B0503030404040204" pitchFamily="34" charset="0"/>
              </a:rPr>
              <a:t>O</a:t>
            </a:r>
            <a:endParaRPr lang="es-ES" altLang="es-MX" sz="2400"/>
          </a:p>
        </p:txBody>
      </p:sp>
      <p:grpSp>
        <p:nvGrpSpPr>
          <p:cNvPr id="22575" name="Group 47"/>
          <p:cNvGrpSpPr>
            <a:grpSpLocks/>
          </p:cNvGrpSpPr>
          <p:nvPr/>
        </p:nvGrpSpPr>
        <p:grpSpPr bwMode="auto">
          <a:xfrm>
            <a:off x="1297518" y="3686179"/>
            <a:ext cx="4288367" cy="490538"/>
            <a:chOff x="604" y="2325"/>
            <a:chExt cx="2026" cy="309"/>
          </a:xfrm>
        </p:grpSpPr>
        <p:sp>
          <p:nvSpPr>
            <p:cNvPr id="22560" name="Rectangle 32"/>
            <p:cNvSpPr>
              <a:spLocks noChangeArrowheads="1"/>
            </p:cNvSpPr>
            <p:nvPr/>
          </p:nvSpPr>
          <p:spPr bwMode="auto">
            <a:xfrm>
              <a:off x="604" y="2325"/>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H</a:t>
              </a:r>
              <a:endParaRPr lang="es-ES" altLang="es-MX" sz="2400" b="1"/>
            </a:p>
          </p:txBody>
        </p:sp>
        <p:sp>
          <p:nvSpPr>
            <p:cNvPr id="22561" name="Rectangle 33"/>
            <p:cNvSpPr>
              <a:spLocks noChangeArrowheads="1"/>
            </p:cNvSpPr>
            <p:nvPr/>
          </p:nvSpPr>
          <p:spPr bwMode="auto">
            <a:xfrm>
              <a:off x="742" y="2325"/>
              <a:ext cx="132"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O</a:t>
              </a:r>
              <a:endParaRPr lang="es-ES" altLang="es-MX" sz="2400" b="1"/>
            </a:p>
          </p:txBody>
        </p:sp>
        <p:sp>
          <p:nvSpPr>
            <p:cNvPr id="22562" name="Rectangle 34"/>
            <p:cNvSpPr>
              <a:spLocks noChangeArrowheads="1"/>
            </p:cNvSpPr>
            <p:nvPr/>
          </p:nvSpPr>
          <p:spPr bwMode="auto">
            <a:xfrm>
              <a:off x="896" y="2325"/>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C</a:t>
              </a:r>
              <a:endParaRPr lang="es-ES" altLang="es-MX" sz="2400" b="1"/>
            </a:p>
          </p:txBody>
        </p:sp>
        <p:sp>
          <p:nvSpPr>
            <p:cNvPr id="22563" name="Rectangle 35"/>
            <p:cNvSpPr>
              <a:spLocks noChangeArrowheads="1"/>
            </p:cNvSpPr>
            <p:nvPr/>
          </p:nvSpPr>
          <p:spPr bwMode="auto">
            <a:xfrm>
              <a:off x="1034" y="2325"/>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H</a:t>
              </a:r>
              <a:endParaRPr lang="es-ES" altLang="es-MX" sz="2400" b="1"/>
            </a:p>
          </p:txBody>
        </p:sp>
        <p:sp>
          <p:nvSpPr>
            <p:cNvPr id="22564" name="Rectangle 36"/>
            <p:cNvSpPr>
              <a:spLocks noChangeArrowheads="1"/>
            </p:cNvSpPr>
            <p:nvPr/>
          </p:nvSpPr>
          <p:spPr bwMode="auto">
            <a:xfrm>
              <a:off x="1172" y="2401"/>
              <a:ext cx="8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400" b="1" i="0">
                  <a:solidFill>
                    <a:srgbClr val="000000"/>
                  </a:solidFill>
                  <a:latin typeface="Geneva" panose="020B0503030404040204" pitchFamily="34" charset="0"/>
                </a:rPr>
                <a:t>2</a:t>
              </a:r>
              <a:endParaRPr lang="es-ES" altLang="es-MX" sz="2400" b="1"/>
            </a:p>
          </p:txBody>
        </p:sp>
        <p:sp>
          <p:nvSpPr>
            <p:cNvPr id="22565" name="Rectangle 37"/>
            <p:cNvSpPr>
              <a:spLocks noChangeArrowheads="1"/>
            </p:cNvSpPr>
            <p:nvPr/>
          </p:nvSpPr>
          <p:spPr bwMode="auto">
            <a:xfrm>
              <a:off x="1295" y="2325"/>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C</a:t>
              </a:r>
              <a:endParaRPr lang="es-ES" altLang="es-MX" sz="2400" b="1"/>
            </a:p>
          </p:txBody>
        </p:sp>
        <p:sp>
          <p:nvSpPr>
            <p:cNvPr id="22566" name="Rectangle 38"/>
            <p:cNvSpPr>
              <a:spLocks noChangeArrowheads="1"/>
            </p:cNvSpPr>
            <p:nvPr/>
          </p:nvSpPr>
          <p:spPr bwMode="auto">
            <a:xfrm>
              <a:off x="1433" y="2325"/>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H</a:t>
              </a:r>
              <a:endParaRPr lang="es-ES" altLang="es-MX" sz="2400" b="1"/>
            </a:p>
          </p:txBody>
        </p:sp>
        <p:sp>
          <p:nvSpPr>
            <p:cNvPr id="22567" name="Rectangle 39"/>
            <p:cNvSpPr>
              <a:spLocks noChangeArrowheads="1"/>
            </p:cNvSpPr>
            <p:nvPr/>
          </p:nvSpPr>
          <p:spPr bwMode="auto">
            <a:xfrm>
              <a:off x="1586" y="2401"/>
              <a:ext cx="8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400" b="1" i="0">
                  <a:solidFill>
                    <a:srgbClr val="000000"/>
                  </a:solidFill>
                  <a:latin typeface="Geneva" panose="020B0503030404040204" pitchFamily="34" charset="0"/>
                </a:rPr>
                <a:t>2</a:t>
              </a:r>
              <a:endParaRPr lang="es-ES" altLang="es-MX" sz="2400" b="1"/>
            </a:p>
          </p:txBody>
        </p:sp>
        <p:sp>
          <p:nvSpPr>
            <p:cNvPr id="22568" name="Rectangle 40"/>
            <p:cNvSpPr>
              <a:spLocks noChangeArrowheads="1"/>
            </p:cNvSpPr>
            <p:nvPr/>
          </p:nvSpPr>
          <p:spPr bwMode="auto">
            <a:xfrm>
              <a:off x="1709" y="2325"/>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C</a:t>
              </a:r>
              <a:endParaRPr lang="es-ES" altLang="es-MX" sz="2400" b="1"/>
            </a:p>
          </p:txBody>
        </p:sp>
        <p:sp>
          <p:nvSpPr>
            <p:cNvPr id="22569" name="Rectangle 41"/>
            <p:cNvSpPr>
              <a:spLocks noChangeArrowheads="1"/>
            </p:cNvSpPr>
            <p:nvPr/>
          </p:nvSpPr>
          <p:spPr bwMode="auto">
            <a:xfrm>
              <a:off x="1847" y="2325"/>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H</a:t>
              </a:r>
              <a:endParaRPr lang="es-ES" altLang="es-MX" sz="2400" b="1"/>
            </a:p>
          </p:txBody>
        </p:sp>
        <p:sp>
          <p:nvSpPr>
            <p:cNvPr id="22570" name="Rectangle 42"/>
            <p:cNvSpPr>
              <a:spLocks noChangeArrowheads="1"/>
            </p:cNvSpPr>
            <p:nvPr/>
          </p:nvSpPr>
          <p:spPr bwMode="auto">
            <a:xfrm>
              <a:off x="1985" y="2401"/>
              <a:ext cx="8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400" b="1" i="0">
                  <a:solidFill>
                    <a:srgbClr val="000000"/>
                  </a:solidFill>
                  <a:latin typeface="Geneva" panose="020B0503030404040204" pitchFamily="34" charset="0"/>
                </a:rPr>
                <a:t>2</a:t>
              </a:r>
              <a:endParaRPr lang="es-ES" altLang="es-MX" sz="2400" b="1"/>
            </a:p>
          </p:txBody>
        </p:sp>
        <p:sp>
          <p:nvSpPr>
            <p:cNvPr id="22571" name="Rectangle 43"/>
            <p:cNvSpPr>
              <a:spLocks noChangeArrowheads="1"/>
            </p:cNvSpPr>
            <p:nvPr/>
          </p:nvSpPr>
          <p:spPr bwMode="auto">
            <a:xfrm>
              <a:off x="2108" y="2325"/>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C</a:t>
              </a:r>
              <a:endParaRPr lang="es-ES" altLang="es-MX" sz="2400" b="1"/>
            </a:p>
          </p:txBody>
        </p:sp>
        <p:sp>
          <p:nvSpPr>
            <p:cNvPr id="22572" name="Rectangle 44"/>
            <p:cNvSpPr>
              <a:spLocks noChangeArrowheads="1"/>
            </p:cNvSpPr>
            <p:nvPr/>
          </p:nvSpPr>
          <p:spPr bwMode="auto">
            <a:xfrm>
              <a:off x="2246" y="2325"/>
              <a:ext cx="132"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O</a:t>
              </a:r>
              <a:endParaRPr lang="es-ES" altLang="es-MX" sz="2400" b="1"/>
            </a:p>
          </p:txBody>
        </p:sp>
        <p:sp>
          <p:nvSpPr>
            <p:cNvPr id="22573" name="Rectangle 45"/>
            <p:cNvSpPr>
              <a:spLocks noChangeArrowheads="1"/>
            </p:cNvSpPr>
            <p:nvPr/>
          </p:nvSpPr>
          <p:spPr bwMode="auto">
            <a:xfrm>
              <a:off x="2400" y="2416"/>
              <a:ext cx="6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000" b="1" i="0">
                  <a:solidFill>
                    <a:srgbClr val="000000"/>
                  </a:solidFill>
                  <a:latin typeface="Geneva" panose="020B0503030404040204" pitchFamily="34" charset="0"/>
                </a:rPr>
                <a:t>2</a:t>
              </a:r>
              <a:endParaRPr lang="es-ES" altLang="es-MX" sz="2400" b="1"/>
            </a:p>
          </p:txBody>
        </p:sp>
        <p:sp>
          <p:nvSpPr>
            <p:cNvPr id="22574" name="Rectangle 46"/>
            <p:cNvSpPr>
              <a:spLocks noChangeArrowheads="1"/>
            </p:cNvSpPr>
            <p:nvPr/>
          </p:nvSpPr>
          <p:spPr bwMode="auto">
            <a:xfrm>
              <a:off x="2507" y="2325"/>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H</a:t>
              </a:r>
              <a:endParaRPr lang="es-ES" altLang="es-MX" sz="2400" b="1"/>
            </a:p>
          </p:txBody>
        </p:sp>
      </p:grpSp>
      <p:grpSp>
        <p:nvGrpSpPr>
          <p:cNvPr id="22588" name="Group 60"/>
          <p:cNvGrpSpPr>
            <a:grpSpLocks/>
          </p:cNvGrpSpPr>
          <p:nvPr/>
        </p:nvGrpSpPr>
        <p:grpSpPr bwMode="auto">
          <a:xfrm>
            <a:off x="4773086" y="2570164"/>
            <a:ext cx="2925234" cy="430212"/>
            <a:chOff x="2246" y="1622"/>
            <a:chExt cx="1382" cy="271"/>
          </a:xfrm>
        </p:grpSpPr>
        <p:sp>
          <p:nvSpPr>
            <p:cNvPr id="22576" name="Rectangle 48"/>
            <p:cNvSpPr>
              <a:spLocks noChangeArrowheads="1"/>
            </p:cNvSpPr>
            <p:nvPr/>
          </p:nvSpPr>
          <p:spPr bwMode="auto">
            <a:xfrm>
              <a:off x="2246" y="1622"/>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dirty="0">
                  <a:solidFill>
                    <a:srgbClr val="000000"/>
                  </a:solidFill>
                  <a:latin typeface="Geneva" panose="020B0503030404040204" pitchFamily="34" charset="0"/>
                </a:rPr>
                <a:t>C</a:t>
              </a:r>
              <a:endParaRPr lang="es-ES" altLang="es-MX" sz="2400" b="1" dirty="0"/>
            </a:p>
          </p:txBody>
        </p:sp>
        <p:sp>
          <p:nvSpPr>
            <p:cNvPr id="22577" name="Rectangle 49"/>
            <p:cNvSpPr>
              <a:spLocks noChangeArrowheads="1"/>
            </p:cNvSpPr>
            <p:nvPr/>
          </p:nvSpPr>
          <p:spPr bwMode="auto">
            <a:xfrm>
              <a:off x="2384" y="1622"/>
              <a:ext cx="57"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dirty="0">
                  <a:solidFill>
                    <a:srgbClr val="000000"/>
                  </a:solidFill>
                  <a:latin typeface="Geneva" panose="020B0503030404040204" pitchFamily="34" charset="0"/>
                </a:rPr>
                <a:t>-</a:t>
              </a:r>
              <a:endParaRPr lang="es-ES" altLang="es-MX" sz="2400" b="1" dirty="0"/>
            </a:p>
          </p:txBody>
        </p:sp>
        <p:sp>
          <p:nvSpPr>
            <p:cNvPr id="22578" name="Rectangle 50"/>
            <p:cNvSpPr>
              <a:spLocks noChangeArrowheads="1"/>
            </p:cNvSpPr>
            <p:nvPr/>
          </p:nvSpPr>
          <p:spPr bwMode="auto">
            <a:xfrm>
              <a:off x="2461" y="1622"/>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C</a:t>
              </a:r>
              <a:endParaRPr lang="es-ES" altLang="es-MX" sz="2400" b="1"/>
            </a:p>
          </p:txBody>
        </p:sp>
        <p:sp>
          <p:nvSpPr>
            <p:cNvPr id="22579" name="Rectangle 51"/>
            <p:cNvSpPr>
              <a:spLocks noChangeArrowheads="1"/>
            </p:cNvSpPr>
            <p:nvPr/>
          </p:nvSpPr>
          <p:spPr bwMode="auto">
            <a:xfrm>
              <a:off x="2599" y="1622"/>
              <a:ext cx="57"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a:t>
              </a:r>
              <a:endParaRPr lang="es-ES" altLang="es-MX" sz="2400" b="1"/>
            </a:p>
          </p:txBody>
        </p:sp>
        <p:sp>
          <p:nvSpPr>
            <p:cNvPr id="22580" name="Rectangle 52"/>
            <p:cNvSpPr>
              <a:spLocks noChangeArrowheads="1"/>
            </p:cNvSpPr>
            <p:nvPr/>
          </p:nvSpPr>
          <p:spPr bwMode="auto">
            <a:xfrm>
              <a:off x="2691" y="1622"/>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C</a:t>
              </a:r>
              <a:endParaRPr lang="es-ES" altLang="es-MX" sz="2400" b="1"/>
            </a:p>
          </p:txBody>
        </p:sp>
        <p:sp>
          <p:nvSpPr>
            <p:cNvPr id="22581" name="Rectangle 53"/>
            <p:cNvSpPr>
              <a:spLocks noChangeArrowheads="1"/>
            </p:cNvSpPr>
            <p:nvPr/>
          </p:nvSpPr>
          <p:spPr bwMode="auto">
            <a:xfrm>
              <a:off x="2830" y="1622"/>
              <a:ext cx="57"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a:t>
              </a:r>
              <a:endParaRPr lang="es-ES" altLang="es-MX" sz="2400" b="1"/>
            </a:p>
          </p:txBody>
        </p:sp>
        <p:sp>
          <p:nvSpPr>
            <p:cNvPr id="22582" name="Rectangle 54"/>
            <p:cNvSpPr>
              <a:spLocks noChangeArrowheads="1"/>
            </p:cNvSpPr>
            <p:nvPr/>
          </p:nvSpPr>
          <p:spPr bwMode="auto">
            <a:xfrm>
              <a:off x="2906" y="1622"/>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C</a:t>
              </a:r>
              <a:endParaRPr lang="es-ES" altLang="es-MX" sz="2400" b="1"/>
            </a:p>
          </p:txBody>
        </p:sp>
        <p:sp>
          <p:nvSpPr>
            <p:cNvPr id="22583" name="Rectangle 55"/>
            <p:cNvSpPr>
              <a:spLocks noChangeArrowheads="1"/>
            </p:cNvSpPr>
            <p:nvPr/>
          </p:nvSpPr>
          <p:spPr bwMode="auto">
            <a:xfrm>
              <a:off x="3044" y="1622"/>
              <a:ext cx="57"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a:t>
              </a:r>
              <a:endParaRPr lang="es-ES" altLang="es-MX" sz="2400" b="1"/>
            </a:p>
          </p:txBody>
        </p:sp>
        <p:sp>
          <p:nvSpPr>
            <p:cNvPr id="22584" name="Rectangle 56"/>
            <p:cNvSpPr>
              <a:spLocks noChangeArrowheads="1"/>
            </p:cNvSpPr>
            <p:nvPr/>
          </p:nvSpPr>
          <p:spPr bwMode="auto">
            <a:xfrm>
              <a:off x="3121" y="1622"/>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C</a:t>
              </a:r>
              <a:endParaRPr lang="es-ES" altLang="es-MX" sz="2400" b="1"/>
            </a:p>
          </p:txBody>
        </p:sp>
        <p:sp>
          <p:nvSpPr>
            <p:cNvPr id="22585" name="Rectangle 57"/>
            <p:cNvSpPr>
              <a:spLocks noChangeArrowheads="1"/>
            </p:cNvSpPr>
            <p:nvPr/>
          </p:nvSpPr>
          <p:spPr bwMode="auto">
            <a:xfrm>
              <a:off x="3259" y="1622"/>
              <a:ext cx="57"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a:t>
              </a:r>
              <a:endParaRPr lang="es-ES" altLang="es-MX" sz="2400" b="1"/>
            </a:p>
          </p:txBody>
        </p:sp>
        <p:sp>
          <p:nvSpPr>
            <p:cNvPr id="22586" name="Rectangle 58"/>
            <p:cNvSpPr>
              <a:spLocks noChangeArrowheads="1"/>
            </p:cNvSpPr>
            <p:nvPr/>
          </p:nvSpPr>
          <p:spPr bwMode="auto">
            <a:xfrm>
              <a:off x="3351" y="1622"/>
              <a:ext cx="132"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O</a:t>
              </a:r>
              <a:endParaRPr lang="es-ES" altLang="es-MX" sz="2400" b="1"/>
            </a:p>
          </p:txBody>
        </p:sp>
        <p:sp>
          <p:nvSpPr>
            <p:cNvPr id="22587" name="Rectangle 59"/>
            <p:cNvSpPr>
              <a:spLocks noChangeArrowheads="1"/>
            </p:cNvSpPr>
            <p:nvPr/>
          </p:nvSpPr>
          <p:spPr bwMode="auto">
            <a:xfrm>
              <a:off x="3505" y="1622"/>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H</a:t>
              </a:r>
              <a:endParaRPr lang="es-ES" altLang="es-MX" sz="2400" b="1"/>
            </a:p>
          </p:txBody>
        </p:sp>
      </p:grpSp>
      <p:grpSp>
        <p:nvGrpSpPr>
          <p:cNvPr id="22598" name="Group 70"/>
          <p:cNvGrpSpPr>
            <a:grpSpLocks/>
          </p:cNvGrpSpPr>
          <p:nvPr/>
        </p:nvGrpSpPr>
        <p:grpSpPr bwMode="auto">
          <a:xfrm>
            <a:off x="7730070" y="3662367"/>
            <a:ext cx="2533651" cy="490538"/>
            <a:chOff x="3643" y="2310"/>
            <a:chExt cx="1197" cy="309"/>
          </a:xfrm>
        </p:grpSpPr>
        <p:sp>
          <p:nvSpPr>
            <p:cNvPr id="22589" name="Rectangle 61"/>
            <p:cNvSpPr>
              <a:spLocks noChangeArrowheads="1"/>
            </p:cNvSpPr>
            <p:nvPr/>
          </p:nvSpPr>
          <p:spPr bwMode="auto">
            <a:xfrm>
              <a:off x="3643" y="2310"/>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dirty="0">
                  <a:solidFill>
                    <a:srgbClr val="000000"/>
                  </a:solidFill>
                  <a:latin typeface="Geneva" panose="020B0503030404040204" pitchFamily="34" charset="0"/>
                </a:rPr>
                <a:t>C</a:t>
              </a:r>
              <a:endParaRPr lang="es-ES" altLang="es-MX" sz="2400" b="1" dirty="0"/>
            </a:p>
          </p:txBody>
        </p:sp>
        <p:sp>
          <p:nvSpPr>
            <p:cNvPr id="22590" name="Rectangle 62"/>
            <p:cNvSpPr>
              <a:spLocks noChangeArrowheads="1"/>
            </p:cNvSpPr>
            <p:nvPr/>
          </p:nvSpPr>
          <p:spPr bwMode="auto">
            <a:xfrm>
              <a:off x="3781" y="2310"/>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H</a:t>
              </a:r>
              <a:endParaRPr lang="es-ES" altLang="es-MX" sz="2400" b="1"/>
            </a:p>
          </p:txBody>
        </p:sp>
        <p:sp>
          <p:nvSpPr>
            <p:cNvPr id="22591" name="Rectangle 63"/>
            <p:cNvSpPr>
              <a:spLocks noChangeArrowheads="1"/>
            </p:cNvSpPr>
            <p:nvPr/>
          </p:nvSpPr>
          <p:spPr bwMode="auto">
            <a:xfrm>
              <a:off x="3919" y="2386"/>
              <a:ext cx="8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400" b="1" i="0">
                  <a:solidFill>
                    <a:srgbClr val="000000"/>
                  </a:solidFill>
                  <a:latin typeface="Geneva" panose="020B0503030404040204" pitchFamily="34" charset="0"/>
                </a:rPr>
                <a:t>3</a:t>
              </a:r>
              <a:endParaRPr lang="es-ES" altLang="es-MX" sz="2400" b="1"/>
            </a:p>
          </p:txBody>
        </p:sp>
        <p:sp>
          <p:nvSpPr>
            <p:cNvPr id="22592" name="Rectangle 64"/>
            <p:cNvSpPr>
              <a:spLocks noChangeArrowheads="1"/>
            </p:cNvSpPr>
            <p:nvPr/>
          </p:nvSpPr>
          <p:spPr bwMode="auto">
            <a:xfrm>
              <a:off x="4042" y="2310"/>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C</a:t>
              </a:r>
              <a:endParaRPr lang="es-ES" altLang="es-MX" sz="2400" b="1"/>
            </a:p>
          </p:txBody>
        </p:sp>
        <p:sp>
          <p:nvSpPr>
            <p:cNvPr id="22593" name="Rectangle 65"/>
            <p:cNvSpPr>
              <a:spLocks noChangeArrowheads="1"/>
            </p:cNvSpPr>
            <p:nvPr/>
          </p:nvSpPr>
          <p:spPr bwMode="auto">
            <a:xfrm>
              <a:off x="4180" y="2310"/>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H</a:t>
              </a:r>
              <a:endParaRPr lang="es-ES" altLang="es-MX" sz="2400" b="1"/>
            </a:p>
          </p:txBody>
        </p:sp>
        <p:sp>
          <p:nvSpPr>
            <p:cNvPr id="22594" name="Rectangle 66"/>
            <p:cNvSpPr>
              <a:spLocks noChangeArrowheads="1"/>
            </p:cNvSpPr>
            <p:nvPr/>
          </p:nvSpPr>
          <p:spPr bwMode="auto">
            <a:xfrm>
              <a:off x="4318" y="2310"/>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C</a:t>
              </a:r>
              <a:endParaRPr lang="es-ES" altLang="es-MX" sz="2400" b="1"/>
            </a:p>
          </p:txBody>
        </p:sp>
        <p:sp>
          <p:nvSpPr>
            <p:cNvPr id="22595" name="Rectangle 67"/>
            <p:cNvSpPr>
              <a:spLocks noChangeArrowheads="1"/>
            </p:cNvSpPr>
            <p:nvPr/>
          </p:nvSpPr>
          <p:spPr bwMode="auto">
            <a:xfrm>
              <a:off x="4456" y="2310"/>
              <a:ext cx="132"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O</a:t>
              </a:r>
              <a:endParaRPr lang="es-ES" altLang="es-MX" sz="2400" b="1"/>
            </a:p>
          </p:txBody>
        </p:sp>
        <p:sp>
          <p:nvSpPr>
            <p:cNvPr id="22596" name="Rectangle 68"/>
            <p:cNvSpPr>
              <a:spLocks noChangeArrowheads="1"/>
            </p:cNvSpPr>
            <p:nvPr/>
          </p:nvSpPr>
          <p:spPr bwMode="auto">
            <a:xfrm>
              <a:off x="4610" y="2401"/>
              <a:ext cx="6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000" b="1" i="0">
                  <a:solidFill>
                    <a:srgbClr val="000000"/>
                  </a:solidFill>
                  <a:latin typeface="Geneva" panose="020B0503030404040204" pitchFamily="34" charset="0"/>
                </a:rPr>
                <a:t>2</a:t>
              </a:r>
              <a:endParaRPr lang="es-ES" altLang="es-MX" sz="2400" b="1"/>
            </a:p>
          </p:txBody>
        </p:sp>
        <p:sp>
          <p:nvSpPr>
            <p:cNvPr id="22597" name="Rectangle 69"/>
            <p:cNvSpPr>
              <a:spLocks noChangeArrowheads="1"/>
            </p:cNvSpPr>
            <p:nvPr/>
          </p:nvSpPr>
          <p:spPr bwMode="auto">
            <a:xfrm>
              <a:off x="4717" y="2310"/>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b="1" i="0">
                  <a:solidFill>
                    <a:srgbClr val="000000"/>
                  </a:solidFill>
                  <a:latin typeface="Geneva" panose="020B0503030404040204" pitchFamily="34" charset="0"/>
                </a:rPr>
                <a:t>H</a:t>
              </a:r>
              <a:endParaRPr lang="es-ES" altLang="es-MX" sz="2400" b="1"/>
            </a:p>
          </p:txBody>
        </p:sp>
      </p:grpSp>
      <p:grpSp>
        <p:nvGrpSpPr>
          <p:cNvPr id="22602" name="Group 74"/>
          <p:cNvGrpSpPr>
            <a:grpSpLocks/>
          </p:cNvGrpSpPr>
          <p:nvPr/>
        </p:nvGrpSpPr>
        <p:grpSpPr bwMode="auto">
          <a:xfrm>
            <a:off x="8508996" y="3152780"/>
            <a:ext cx="789517" cy="490538"/>
            <a:chOff x="4011" y="1989"/>
            <a:chExt cx="373" cy="309"/>
          </a:xfrm>
        </p:grpSpPr>
        <p:sp>
          <p:nvSpPr>
            <p:cNvPr id="22599" name="Rectangle 71"/>
            <p:cNvSpPr>
              <a:spLocks noChangeArrowheads="1"/>
            </p:cNvSpPr>
            <p:nvPr/>
          </p:nvSpPr>
          <p:spPr bwMode="auto">
            <a:xfrm>
              <a:off x="4011" y="1989"/>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i="0">
                  <a:solidFill>
                    <a:srgbClr val="000000"/>
                  </a:solidFill>
                  <a:latin typeface="Geneva" panose="020B0503030404040204" pitchFamily="34" charset="0"/>
                </a:rPr>
                <a:t>N</a:t>
              </a:r>
              <a:endParaRPr lang="es-ES" altLang="es-MX" sz="2400"/>
            </a:p>
          </p:txBody>
        </p:sp>
        <p:sp>
          <p:nvSpPr>
            <p:cNvPr id="22600" name="Rectangle 72"/>
            <p:cNvSpPr>
              <a:spLocks noChangeArrowheads="1"/>
            </p:cNvSpPr>
            <p:nvPr/>
          </p:nvSpPr>
          <p:spPr bwMode="auto">
            <a:xfrm>
              <a:off x="4165" y="1989"/>
              <a:ext cx="12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800" i="0">
                  <a:solidFill>
                    <a:srgbClr val="000000"/>
                  </a:solidFill>
                  <a:latin typeface="Geneva" panose="020B0503030404040204" pitchFamily="34" charset="0"/>
                </a:rPr>
                <a:t>H</a:t>
              </a:r>
              <a:endParaRPr lang="es-ES" altLang="es-MX" sz="2400"/>
            </a:p>
          </p:txBody>
        </p:sp>
        <p:sp>
          <p:nvSpPr>
            <p:cNvPr id="22601" name="Rectangle 73"/>
            <p:cNvSpPr>
              <a:spLocks noChangeArrowheads="1"/>
            </p:cNvSpPr>
            <p:nvPr/>
          </p:nvSpPr>
          <p:spPr bwMode="auto">
            <a:xfrm>
              <a:off x="4303" y="2065"/>
              <a:ext cx="8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s-ES" altLang="es-MX" sz="2400" i="0">
                  <a:solidFill>
                    <a:srgbClr val="000000"/>
                  </a:solidFill>
                  <a:latin typeface="Geneva" panose="020B0503030404040204" pitchFamily="34" charset="0"/>
                </a:rPr>
                <a:t>2</a:t>
              </a:r>
              <a:endParaRPr lang="es-ES" altLang="es-MX" sz="2400"/>
            </a:p>
          </p:txBody>
        </p:sp>
      </p:grpSp>
    </p:spTree>
    <p:extLst>
      <p:ext uri="{BB962C8B-B14F-4D97-AF65-F5344CB8AC3E}">
        <p14:creationId xmlns:p14="http://schemas.microsoft.com/office/powerpoint/2010/main" val="2279317102"/>
      </p:ext>
    </p:extLst>
  </p:cSld>
  <p:clrMapOvr>
    <a:masterClrMapping/>
  </p:clrMapOvr>
  <p:transition spd="slow">
    <p:push dir="u"/>
  </p:transition>
</p:sld>
</file>

<file path=ppt/theme/theme1.xml><?xml version="1.0" encoding="utf-8"?>
<a:theme xmlns:a="http://schemas.openxmlformats.org/drawingml/2006/main" name="FORMATO 2017 SWI">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FORMATO 2017 SWI" id="{90933D86-4078-42B8-B462-118261F2218E}" vid="{A5207847-7DCF-4A40-AE9E-7F6F8AE07E16}"/>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FORMATO 2017 SWI</Template>
  <TotalTime>289</TotalTime>
  <Words>827</Words>
  <Application>Microsoft Office PowerPoint</Application>
  <PresentationFormat>Personalizado</PresentationFormat>
  <Paragraphs>242</Paragraphs>
  <Slides>19</Slides>
  <Notes>8</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FORMATO 2017 SWI</vt:lpstr>
      <vt:lpstr>ESCUELA PREPARATORIA No.3 </vt:lpstr>
      <vt:lpstr>Presentación de PowerPoint</vt:lpstr>
      <vt:lpstr>Presentación de PowerPoint</vt:lpstr>
      <vt:lpstr>Presentación de PowerPoint</vt:lpstr>
      <vt:lpstr>Estructura</vt:lpstr>
      <vt:lpstr>Nomenclatura - IUPAC</vt:lpstr>
      <vt:lpstr>Presentación de PowerPoint</vt:lpstr>
      <vt:lpstr>Presentación de PowerPoint</vt:lpstr>
      <vt:lpstr>Presentación de PowerPoint</vt:lpstr>
      <vt:lpstr>Propiedades físicas</vt:lpstr>
      <vt:lpstr>Presentación de PowerPoint</vt:lpstr>
      <vt:lpstr>Presentación de PowerPoint</vt:lpstr>
      <vt:lpstr>Presentación de PowerPoint</vt:lpstr>
      <vt:lpstr>Propiedades químicas</vt:lpstr>
      <vt:lpstr>Presentación de PowerPoint</vt:lpstr>
      <vt:lpstr>Presentación de PowerPoint</vt:lpstr>
      <vt:lpstr>Presentación de PowerPoint</vt:lpstr>
      <vt:lpstr>Presentación de PowerPoint</vt:lpstr>
      <vt:lpstr>Utilidad en la industria de los ácidos carboxílicos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ANGEL SAUCEDO A</dc:creator>
  <cp:lastModifiedBy>Nefaki Hijo de Dios</cp:lastModifiedBy>
  <cp:revision>24</cp:revision>
  <dcterms:created xsi:type="dcterms:W3CDTF">2016-04-14T17:39:31Z</dcterms:created>
  <dcterms:modified xsi:type="dcterms:W3CDTF">2017-03-29T18:51:35Z</dcterms:modified>
</cp:coreProperties>
</file>