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9" r:id="rId4"/>
    <p:sldId id="262" r:id="rId5"/>
    <p:sldId id="264" r:id="rId6"/>
    <p:sldId id="266" r:id="rId7"/>
    <p:sldId id="268" r:id="rId8"/>
    <p:sldId id="267" r:id="rId9"/>
    <p:sldId id="273" r:id="rId10"/>
    <p:sldId id="271" r:id="rId11"/>
    <p:sldId id="270" r:id="rId12"/>
    <p:sldId id="276" r:id="rId13"/>
    <p:sldId id="275" r:id="rId14"/>
    <p:sldId id="274" r:id="rId15"/>
    <p:sldId id="277"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55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9.wmf"/><Relationship Id="rId7" Type="http://schemas.openxmlformats.org/officeDocument/2006/relationships/image" Target="../media/image13.wmf"/><Relationship Id="rId12" Type="http://schemas.openxmlformats.org/officeDocument/2006/relationships/image" Target="../media/image18.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11" Type="http://schemas.openxmlformats.org/officeDocument/2006/relationships/image" Target="../media/image17.wmf"/><Relationship Id="rId5" Type="http://schemas.openxmlformats.org/officeDocument/2006/relationships/image" Target="../media/image11.wmf"/><Relationship Id="rId10" Type="http://schemas.openxmlformats.org/officeDocument/2006/relationships/image" Target="../media/image16.wmf"/><Relationship Id="rId4" Type="http://schemas.openxmlformats.org/officeDocument/2006/relationships/image" Target="../media/image10.wmf"/><Relationship Id="rId9"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emf"/><Relationship Id="rId1" Type="http://schemas.openxmlformats.org/officeDocument/2006/relationships/image" Target="../media/image21.emf"/><Relationship Id="rId4"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image" Target="../media/image27.wmf"/><Relationship Id="rId7" Type="http://schemas.openxmlformats.org/officeDocument/2006/relationships/image" Target="../media/image31.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10" Type="http://schemas.openxmlformats.org/officeDocument/2006/relationships/image" Target="../media/image34.wmf"/><Relationship Id="rId4" Type="http://schemas.openxmlformats.org/officeDocument/2006/relationships/image" Target="../media/image28.wmf"/><Relationship Id="rId9" Type="http://schemas.openxmlformats.org/officeDocument/2006/relationships/image" Target="../media/image3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5" Type="http://schemas.openxmlformats.org/officeDocument/2006/relationships/image" Target="../media/image44.wmf"/><Relationship Id="rId4" Type="http://schemas.openxmlformats.org/officeDocument/2006/relationships/image" Target="../media/image4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7.wmf"/><Relationship Id="rId7" Type="http://schemas.openxmlformats.org/officeDocument/2006/relationships/image" Target="../media/image51.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5" Type="http://schemas.openxmlformats.org/officeDocument/2006/relationships/image" Target="../media/image49.wmf"/><Relationship Id="rId4" Type="http://schemas.openxmlformats.org/officeDocument/2006/relationships/image" Target="../media/image4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5217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26335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34879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54698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10458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34674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3943BD-E84D-4CCD-9C26-72F035011E72}" type="datetimeFigureOut">
              <a:rPr lang="es-MX" smtClean="0"/>
              <a:t>29/03/2017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35176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3943BD-E84D-4CCD-9C26-72F035011E72}" type="datetimeFigureOut">
              <a:rPr lang="es-MX" smtClean="0"/>
              <a:t>29/03/2017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69896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943BD-E84D-4CCD-9C26-72F035011E72}" type="datetimeFigureOut">
              <a:rPr lang="es-MX" smtClean="0"/>
              <a:t>29/03/2017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77447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01806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139311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43BD-E84D-4CCD-9C26-72F035011E72}" type="datetimeFigureOut">
              <a:rPr lang="es-MX" smtClean="0"/>
              <a:t>29/03/2017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02E20-00AA-4AEA-8BF0-B06AFB2839BB}" type="slidenum">
              <a:rPr lang="es-MX" smtClean="0"/>
              <a:t>‹Nº›</a:t>
            </a:fld>
            <a:endParaRPr lang="es-MX"/>
          </a:p>
        </p:txBody>
      </p:sp>
    </p:spTree>
    <p:extLst>
      <p:ext uri="{BB962C8B-B14F-4D97-AF65-F5344CB8AC3E}">
        <p14:creationId xmlns:p14="http://schemas.microsoft.com/office/powerpoint/2010/main" val="3288158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image" Target="../media/image24.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2.emf"/><Relationship Id="rId11" Type="http://schemas.openxmlformats.org/officeDocument/2006/relationships/oleObject" Target="../embeddings/oleObject21.bin"/><Relationship Id="rId5" Type="http://schemas.openxmlformats.org/officeDocument/2006/relationships/oleObject" Target="../embeddings/oleObject17.bin"/><Relationship Id="rId10" Type="http://schemas.openxmlformats.org/officeDocument/2006/relationships/oleObject" Target="../embeddings/oleObject20.bin"/><Relationship Id="rId4" Type="http://schemas.openxmlformats.org/officeDocument/2006/relationships/image" Target="../media/image21.emf"/><Relationship Id="rId9" Type="http://schemas.openxmlformats.org/officeDocument/2006/relationships/oleObject" Target="../embeddings/oleObject19.bin"/></Relationships>
</file>

<file path=ppt/slides/_rels/slide12.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28.bin"/><Relationship Id="rId18" Type="http://schemas.openxmlformats.org/officeDocument/2006/relationships/image" Target="../media/image32.wmf"/><Relationship Id="rId3" Type="http://schemas.openxmlformats.org/officeDocument/2006/relationships/oleObject" Target="../embeddings/oleObject23.bin"/><Relationship Id="rId21" Type="http://schemas.openxmlformats.org/officeDocument/2006/relationships/oleObject" Target="../embeddings/oleObject32.bin"/><Relationship Id="rId7" Type="http://schemas.openxmlformats.org/officeDocument/2006/relationships/oleObject" Target="../embeddings/oleObject25.bin"/><Relationship Id="rId12" Type="http://schemas.openxmlformats.org/officeDocument/2006/relationships/image" Target="../media/image29.wmf"/><Relationship Id="rId17" Type="http://schemas.openxmlformats.org/officeDocument/2006/relationships/oleObject" Target="../embeddings/oleObject30.bin"/><Relationship Id="rId2" Type="http://schemas.openxmlformats.org/officeDocument/2006/relationships/slideLayout" Target="../slideLayouts/slideLayout2.xml"/><Relationship Id="rId16" Type="http://schemas.openxmlformats.org/officeDocument/2006/relationships/image" Target="../media/image31.wmf"/><Relationship Id="rId20" Type="http://schemas.openxmlformats.org/officeDocument/2006/relationships/image" Target="../media/image33.wmf"/><Relationship Id="rId1" Type="http://schemas.openxmlformats.org/officeDocument/2006/relationships/vmlDrawing" Target="../drawings/vmlDrawing5.vml"/><Relationship Id="rId6" Type="http://schemas.openxmlformats.org/officeDocument/2006/relationships/image" Target="../media/image26.wmf"/><Relationship Id="rId11" Type="http://schemas.openxmlformats.org/officeDocument/2006/relationships/oleObject" Target="../embeddings/oleObject27.bin"/><Relationship Id="rId5" Type="http://schemas.openxmlformats.org/officeDocument/2006/relationships/oleObject" Target="../embeddings/oleObject24.bin"/><Relationship Id="rId15" Type="http://schemas.openxmlformats.org/officeDocument/2006/relationships/oleObject" Target="../embeddings/oleObject29.bin"/><Relationship Id="rId10" Type="http://schemas.openxmlformats.org/officeDocument/2006/relationships/image" Target="../media/image28.wmf"/><Relationship Id="rId19" Type="http://schemas.openxmlformats.org/officeDocument/2006/relationships/oleObject" Target="../embeddings/oleObject31.bin"/><Relationship Id="rId4" Type="http://schemas.openxmlformats.org/officeDocument/2006/relationships/image" Target="../media/image25.wmf"/><Relationship Id="rId9" Type="http://schemas.openxmlformats.org/officeDocument/2006/relationships/oleObject" Target="../embeddings/oleObject26.bin"/><Relationship Id="rId14" Type="http://schemas.openxmlformats.org/officeDocument/2006/relationships/image" Target="../media/image30.wmf"/><Relationship Id="rId22" Type="http://schemas.openxmlformats.org/officeDocument/2006/relationships/image" Target="../media/image34.wmf"/></Relationships>
</file>

<file path=ppt/slides/_rels/slide13.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 Id="rId6" Type="http://schemas.openxmlformats.org/officeDocument/2006/relationships/image" Target="../media/image39.jpeg"/><Relationship Id="rId5" Type="http://schemas.openxmlformats.org/officeDocument/2006/relationships/image" Target="../media/image38.jpeg"/><Relationship Id="rId4" Type="http://schemas.openxmlformats.org/officeDocument/2006/relationships/image" Target="../media/image37.jpeg"/></Relationships>
</file>

<file path=ppt/slides/_rels/slide14.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33.bin"/><Relationship Id="rId7" Type="http://schemas.openxmlformats.org/officeDocument/2006/relationships/oleObject" Target="../embeddings/oleObject35.bin"/><Relationship Id="rId12"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1.wmf"/><Relationship Id="rId11" Type="http://schemas.openxmlformats.org/officeDocument/2006/relationships/oleObject" Target="../embeddings/oleObject37.bin"/><Relationship Id="rId5" Type="http://schemas.openxmlformats.org/officeDocument/2006/relationships/oleObject" Target="../embeddings/oleObject34.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36.bin"/></Relationships>
</file>

<file path=ppt/slides/_rels/slide15.x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oleObject" Target="../embeddings/oleObject43.bin"/><Relationship Id="rId3" Type="http://schemas.openxmlformats.org/officeDocument/2006/relationships/oleObject" Target="../embeddings/oleObject38.bin"/><Relationship Id="rId7" Type="http://schemas.openxmlformats.org/officeDocument/2006/relationships/oleObject" Target="../embeddings/oleObject40.bin"/><Relationship Id="rId12" Type="http://schemas.openxmlformats.org/officeDocument/2006/relationships/image" Target="../media/image49.wmf"/><Relationship Id="rId2" Type="http://schemas.openxmlformats.org/officeDocument/2006/relationships/slideLayout" Target="../slideLayouts/slideLayout2.xml"/><Relationship Id="rId16" Type="http://schemas.openxmlformats.org/officeDocument/2006/relationships/image" Target="../media/image51.wmf"/><Relationship Id="rId1" Type="http://schemas.openxmlformats.org/officeDocument/2006/relationships/vmlDrawing" Target="../drawings/vmlDrawing7.vml"/><Relationship Id="rId6" Type="http://schemas.openxmlformats.org/officeDocument/2006/relationships/image" Target="../media/image46.wmf"/><Relationship Id="rId11" Type="http://schemas.openxmlformats.org/officeDocument/2006/relationships/oleObject" Target="../embeddings/oleObject42.bin"/><Relationship Id="rId5" Type="http://schemas.openxmlformats.org/officeDocument/2006/relationships/oleObject" Target="../embeddings/oleObject39.bin"/><Relationship Id="rId15" Type="http://schemas.openxmlformats.org/officeDocument/2006/relationships/oleObject" Target="../embeddings/oleObject44.bin"/><Relationship Id="rId10" Type="http://schemas.openxmlformats.org/officeDocument/2006/relationships/image" Target="../media/image48.wmf"/><Relationship Id="rId4" Type="http://schemas.openxmlformats.org/officeDocument/2006/relationships/image" Target="../media/image45.wmf"/><Relationship Id="rId9" Type="http://schemas.openxmlformats.org/officeDocument/2006/relationships/oleObject" Target="../embeddings/oleObject41.bin"/><Relationship Id="rId14" Type="http://schemas.openxmlformats.org/officeDocument/2006/relationships/image" Target="../media/image5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8.bin"/><Relationship Id="rId18" Type="http://schemas.openxmlformats.org/officeDocument/2006/relationships/image" Target="../media/image14.wmf"/><Relationship Id="rId26" Type="http://schemas.openxmlformats.org/officeDocument/2006/relationships/image" Target="../media/image18.wmf"/><Relationship Id="rId3" Type="http://schemas.openxmlformats.org/officeDocument/2006/relationships/oleObject" Target="../embeddings/oleObject3.bin"/><Relationship Id="rId21" Type="http://schemas.openxmlformats.org/officeDocument/2006/relationships/oleObject" Target="../embeddings/oleObject12.bin"/><Relationship Id="rId7" Type="http://schemas.openxmlformats.org/officeDocument/2006/relationships/oleObject" Target="../embeddings/oleObject5.bin"/><Relationship Id="rId12" Type="http://schemas.openxmlformats.org/officeDocument/2006/relationships/image" Target="../media/image11.wmf"/><Relationship Id="rId17" Type="http://schemas.openxmlformats.org/officeDocument/2006/relationships/oleObject" Target="../embeddings/oleObject10.bin"/><Relationship Id="rId25" Type="http://schemas.openxmlformats.org/officeDocument/2006/relationships/oleObject" Target="../embeddings/oleObject14.bin"/><Relationship Id="rId2" Type="http://schemas.openxmlformats.org/officeDocument/2006/relationships/slideLayout" Target="../slideLayouts/slideLayout2.xml"/><Relationship Id="rId16" Type="http://schemas.openxmlformats.org/officeDocument/2006/relationships/image" Target="../media/image13.wmf"/><Relationship Id="rId20" Type="http://schemas.openxmlformats.org/officeDocument/2006/relationships/image" Target="../media/image15.wmf"/><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7.bin"/><Relationship Id="rId24" Type="http://schemas.openxmlformats.org/officeDocument/2006/relationships/image" Target="../media/image17.wmf"/><Relationship Id="rId5" Type="http://schemas.openxmlformats.org/officeDocument/2006/relationships/oleObject" Target="../embeddings/oleObject4.bin"/><Relationship Id="rId15" Type="http://schemas.openxmlformats.org/officeDocument/2006/relationships/oleObject" Target="../embeddings/oleObject9.bin"/><Relationship Id="rId23" Type="http://schemas.openxmlformats.org/officeDocument/2006/relationships/oleObject" Target="../embeddings/oleObject13.bin"/><Relationship Id="rId10" Type="http://schemas.openxmlformats.org/officeDocument/2006/relationships/image" Target="../media/image10.wmf"/><Relationship Id="rId19" Type="http://schemas.openxmlformats.org/officeDocument/2006/relationships/oleObject" Target="../embeddings/oleObject11.bin"/><Relationship Id="rId4" Type="http://schemas.openxmlformats.org/officeDocument/2006/relationships/image" Target="../media/image7.wmf"/><Relationship Id="rId9" Type="http://schemas.openxmlformats.org/officeDocument/2006/relationships/oleObject" Target="../embeddings/oleObject6.bin"/><Relationship Id="rId14" Type="http://schemas.openxmlformats.org/officeDocument/2006/relationships/image" Target="../media/image12.wmf"/><Relationship Id="rId22"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61521" y="1488131"/>
            <a:ext cx="9144000" cy="852733"/>
          </a:xfrm>
        </p:spPr>
        <p:txBody>
          <a:bodyPr>
            <a:normAutofit/>
          </a:bodyPr>
          <a:lstStyle/>
          <a:p>
            <a:r>
              <a:rPr lang="es-MX" sz="4000" b="1" dirty="0" smtClean="0">
                <a:latin typeface="Century Gothic" panose="020B0502020202020204" pitchFamily="34" charset="0"/>
              </a:rPr>
              <a:t>ESCUELA PREPARATORIA No.3 </a:t>
            </a:r>
            <a:endParaRPr lang="es-MX" sz="4000" b="1" dirty="0">
              <a:latin typeface="Century Gothic" panose="020B0502020202020204" pitchFamily="34" charset="0"/>
            </a:endParaRPr>
          </a:p>
        </p:txBody>
      </p:sp>
      <p:sp>
        <p:nvSpPr>
          <p:cNvPr id="3" name="Subtítulo 2"/>
          <p:cNvSpPr>
            <a:spLocks noGrp="1"/>
          </p:cNvSpPr>
          <p:nvPr>
            <p:ph type="subTitle" idx="1"/>
          </p:nvPr>
        </p:nvSpPr>
        <p:spPr>
          <a:xfrm>
            <a:off x="961521" y="2426208"/>
            <a:ext cx="9144000" cy="3060192"/>
          </a:xfrm>
        </p:spPr>
        <p:txBody>
          <a:bodyPr>
            <a:normAutofit/>
          </a:bodyPr>
          <a:lstStyle/>
          <a:p>
            <a:r>
              <a:rPr lang="es-MX" i="1" dirty="0" smtClean="0"/>
              <a:t>Área académica: </a:t>
            </a:r>
            <a:r>
              <a:rPr lang="es-ES" kern="0" dirty="0" smtClean="0">
                <a:latin typeface="Helvetica" pitchFamily="34" charset="0"/>
                <a:ea typeface="Helvetica" pitchFamily="34" charset="0"/>
                <a:cs typeface="Helvetica" pitchFamily="34" charset="0"/>
                <a:sym typeface="Helvetica" pitchFamily="34" charset="0"/>
              </a:rPr>
              <a:t>Matemáticas</a:t>
            </a:r>
            <a:endParaRPr lang="es-MX" i="1" dirty="0" smtClean="0"/>
          </a:p>
          <a:p>
            <a:r>
              <a:rPr lang="es-MX" i="1" dirty="0" smtClean="0"/>
              <a:t>Tema</a:t>
            </a:r>
            <a:r>
              <a:rPr lang="es-MX" i="1" dirty="0" smtClean="0"/>
              <a:t>: </a:t>
            </a:r>
            <a:r>
              <a:rPr lang="es-ES" kern="0" dirty="0">
                <a:latin typeface="Helvetica" pitchFamily="34" charset="0"/>
                <a:ea typeface="Helvetica" pitchFamily="34" charset="0"/>
                <a:cs typeface="Helvetica" pitchFamily="34" charset="0"/>
                <a:sym typeface="Helvetica" pitchFamily="34" charset="0"/>
              </a:rPr>
              <a:t>Conceptos Generales y las Ecuaciones de primer </a:t>
            </a:r>
            <a:r>
              <a:rPr lang="es-ES" kern="0" dirty="0" smtClean="0">
                <a:latin typeface="Helvetica" pitchFamily="34" charset="0"/>
                <a:ea typeface="Helvetica" pitchFamily="34" charset="0"/>
                <a:cs typeface="Helvetica" pitchFamily="34" charset="0"/>
                <a:sym typeface="Helvetica" pitchFamily="34" charset="0"/>
              </a:rPr>
              <a:t>grado</a:t>
            </a:r>
            <a:endParaRPr lang="es-MX" b="1" dirty="0"/>
          </a:p>
          <a:p>
            <a:r>
              <a:rPr lang="es-MX" i="1" dirty="0" smtClean="0"/>
              <a:t>Profesora</a:t>
            </a:r>
            <a:r>
              <a:rPr lang="es-MX" dirty="0" smtClean="0"/>
              <a:t>: </a:t>
            </a:r>
            <a:r>
              <a:rPr lang="es-ES" kern="0" dirty="0">
                <a:latin typeface="Helvetica" pitchFamily="34" charset="0"/>
                <a:ea typeface="Helvetica" pitchFamily="34" charset="0"/>
                <a:cs typeface="Helvetica" pitchFamily="34" charset="0"/>
                <a:sym typeface="Helvetica" pitchFamily="34" charset="0"/>
              </a:rPr>
              <a:t>Paz María de Lourdes Cornejo Arteaga</a:t>
            </a:r>
            <a:endParaRPr lang="es-MX" b="1" dirty="0" smtClean="0"/>
          </a:p>
          <a:p>
            <a:r>
              <a:rPr lang="es-MX" i="1" dirty="0"/>
              <a:t>Periodo</a:t>
            </a:r>
            <a:r>
              <a:rPr lang="es-MX" i="1" dirty="0" smtClean="0"/>
              <a:t>: Enero-Junio 2017</a:t>
            </a:r>
            <a:endParaRPr lang="es-MX" b="1" dirty="0"/>
          </a:p>
          <a:p>
            <a:r>
              <a:rPr lang="es-MX" i="1" dirty="0" smtClean="0"/>
              <a:t>Materia</a:t>
            </a:r>
            <a:r>
              <a:rPr lang="es-MX" i="1" dirty="0" smtClean="0"/>
              <a:t>: Algebra</a:t>
            </a:r>
            <a:endParaRPr lang="es-MX" b="1" dirty="0" smtClean="0"/>
          </a:p>
          <a:p>
            <a:endParaRPr lang="es-MX" dirty="0" smtClean="0"/>
          </a:p>
          <a:p>
            <a:endParaRPr lang="es-MX" dirty="0" smtClean="0"/>
          </a:p>
          <a:p>
            <a:endParaRPr lang="es-MX" dirty="0"/>
          </a:p>
        </p:txBody>
      </p:sp>
    </p:spTree>
    <p:extLst>
      <p:ext uri="{BB962C8B-B14F-4D97-AF65-F5344CB8AC3E}">
        <p14:creationId xmlns:p14="http://schemas.microsoft.com/office/powerpoint/2010/main" val="210642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ChangeArrowheads="1"/>
          </p:cNvSpPr>
          <p:nvPr/>
        </p:nvSpPr>
        <p:spPr bwMode="auto">
          <a:xfrm>
            <a:off x="2279904" y="950976"/>
            <a:ext cx="6327648" cy="579438"/>
          </a:xfrm>
          <a:prstGeom prst="rect">
            <a:avLst/>
          </a:prstGeom>
          <a:gradFill rotWithShape="1">
            <a:gsLst>
              <a:gs pos="0">
                <a:srgbClr val="FFFFCC"/>
              </a:gs>
              <a:gs pos="100000">
                <a:schemeClr val="accent1"/>
              </a:gs>
            </a:gsLst>
            <a:path path="shape">
              <a:fillToRect l="50000" t="50000" r="50000" b="50000"/>
            </a:path>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ts val="2950"/>
              </a:spcBef>
              <a:buSzPct val="100000"/>
              <a:buChar char="•"/>
              <a:defRPr sz="2700">
                <a:solidFill>
                  <a:srgbClr val="000000"/>
                </a:solidFill>
                <a:latin typeface="Helvetica Light"/>
                <a:ea typeface="Helvetica Light"/>
                <a:cs typeface="Helvetica Light"/>
                <a:sym typeface="Helvetica Light"/>
              </a:defRPr>
            </a:lvl1pPr>
            <a:lvl2pPr marL="742950" indent="-285750">
              <a:spcBef>
                <a:spcPts val="2950"/>
              </a:spcBef>
              <a:buSzPct val="100000"/>
              <a:buChar char="•"/>
              <a:defRPr sz="2700">
                <a:solidFill>
                  <a:srgbClr val="000000"/>
                </a:solidFill>
                <a:latin typeface="Helvetica Light"/>
                <a:ea typeface="Helvetica Light"/>
                <a:cs typeface="Helvetica Light"/>
                <a:sym typeface="Helvetica Light"/>
              </a:defRPr>
            </a:lvl2pPr>
            <a:lvl3pPr marL="1143000" indent="-228600">
              <a:spcBef>
                <a:spcPts val="2950"/>
              </a:spcBef>
              <a:buSzPct val="100000"/>
              <a:buChar char="•"/>
              <a:defRPr sz="2700">
                <a:solidFill>
                  <a:srgbClr val="000000"/>
                </a:solidFill>
                <a:latin typeface="Helvetica Light"/>
                <a:ea typeface="Helvetica Light"/>
                <a:cs typeface="Helvetica Light"/>
                <a:sym typeface="Helvetica Light"/>
              </a:defRPr>
            </a:lvl3pPr>
            <a:lvl4pPr marL="1600200" indent="-228600">
              <a:spcBef>
                <a:spcPts val="2950"/>
              </a:spcBef>
              <a:buSzPct val="100000"/>
              <a:buChar char="•"/>
              <a:defRPr sz="2700">
                <a:solidFill>
                  <a:srgbClr val="000000"/>
                </a:solidFill>
                <a:latin typeface="Helvetica Light"/>
                <a:ea typeface="Helvetica Light"/>
                <a:cs typeface="Helvetica Light"/>
                <a:sym typeface="Helvetica Light"/>
              </a:defRPr>
            </a:lvl4pPr>
            <a:lvl5pPr marL="2057400" indent="-228600">
              <a:spcBef>
                <a:spcPts val="2950"/>
              </a:spcBef>
              <a:buSzPct val="100000"/>
              <a:buChar char="•"/>
              <a:defRPr sz="2700">
                <a:solidFill>
                  <a:srgbClr val="000000"/>
                </a:solidFill>
                <a:latin typeface="Helvetica Light"/>
                <a:ea typeface="Helvetica Light"/>
                <a:cs typeface="Helvetica Light"/>
                <a:sym typeface="Helvetica Light"/>
              </a:defRPr>
            </a:lvl5pPr>
            <a:lvl6pPr marL="25146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6pPr>
            <a:lvl7pPr marL="29718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7pPr>
            <a:lvl8pPr marL="34290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8pPr>
            <a:lvl9pPr marL="38862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9pPr>
          </a:lstStyle>
          <a:p>
            <a:pPr algn="ctr" eaLnBrk="1" hangingPunct="1">
              <a:spcBef>
                <a:spcPct val="0"/>
              </a:spcBef>
              <a:buSzTx/>
              <a:buFontTx/>
              <a:buNone/>
            </a:pPr>
            <a:r>
              <a:rPr lang="es-ES" altLang="es-MX" sz="3200" dirty="0">
                <a:solidFill>
                  <a:srgbClr val="663300"/>
                </a:solidFill>
                <a:latin typeface="Tahoma" panose="020B0604030504040204" pitchFamily="34" charset="0"/>
              </a:rPr>
              <a:t> FÓRMULA</a:t>
            </a:r>
          </a:p>
        </p:txBody>
      </p:sp>
      <p:sp>
        <p:nvSpPr>
          <p:cNvPr id="5" name="3 Rectángulo"/>
          <p:cNvSpPr>
            <a:spLocks noChangeArrowheads="1"/>
          </p:cNvSpPr>
          <p:nvPr/>
        </p:nvSpPr>
        <p:spPr bwMode="auto">
          <a:xfrm>
            <a:off x="1194562" y="1639443"/>
            <a:ext cx="78581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950"/>
              </a:spcBef>
              <a:buSzPct val="100000"/>
              <a:buChar char="•"/>
              <a:defRPr sz="2700">
                <a:solidFill>
                  <a:srgbClr val="000000"/>
                </a:solidFill>
                <a:latin typeface="Helvetica Light"/>
                <a:ea typeface="Helvetica Light"/>
                <a:cs typeface="Helvetica Light"/>
                <a:sym typeface="Helvetica Light"/>
              </a:defRPr>
            </a:lvl1pPr>
            <a:lvl2pPr marL="742950" indent="-285750">
              <a:spcBef>
                <a:spcPts val="2950"/>
              </a:spcBef>
              <a:buSzPct val="100000"/>
              <a:buChar char="•"/>
              <a:defRPr sz="2700">
                <a:solidFill>
                  <a:srgbClr val="000000"/>
                </a:solidFill>
                <a:latin typeface="Helvetica Light"/>
                <a:ea typeface="Helvetica Light"/>
                <a:cs typeface="Helvetica Light"/>
                <a:sym typeface="Helvetica Light"/>
              </a:defRPr>
            </a:lvl2pPr>
            <a:lvl3pPr marL="1143000" indent="-228600">
              <a:spcBef>
                <a:spcPts val="2950"/>
              </a:spcBef>
              <a:buSzPct val="100000"/>
              <a:buChar char="•"/>
              <a:defRPr sz="2700">
                <a:solidFill>
                  <a:srgbClr val="000000"/>
                </a:solidFill>
                <a:latin typeface="Helvetica Light"/>
                <a:ea typeface="Helvetica Light"/>
                <a:cs typeface="Helvetica Light"/>
                <a:sym typeface="Helvetica Light"/>
              </a:defRPr>
            </a:lvl3pPr>
            <a:lvl4pPr marL="1600200" indent="-228600">
              <a:spcBef>
                <a:spcPts val="2950"/>
              </a:spcBef>
              <a:buSzPct val="100000"/>
              <a:buChar char="•"/>
              <a:defRPr sz="2700">
                <a:solidFill>
                  <a:srgbClr val="000000"/>
                </a:solidFill>
                <a:latin typeface="Helvetica Light"/>
                <a:ea typeface="Helvetica Light"/>
                <a:cs typeface="Helvetica Light"/>
                <a:sym typeface="Helvetica Light"/>
              </a:defRPr>
            </a:lvl4pPr>
            <a:lvl5pPr marL="2057400" indent="-228600">
              <a:spcBef>
                <a:spcPts val="2950"/>
              </a:spcBef>
              <a:buSzPct val="100000"/>
              <a:buChar char="•"/>
              <a:defRPr sz="2700">
                <a:solidFill>
                  <a:srgbClr val="000000"/>
                </a:solidFill>
                <a:latin typeface="Helvetica Light"/>
                <a:ea typeface="Helvetica Light"/>
                <a:cs typeface="Helvetica Light"/>
                <a:sym typeface="Helvetica Light"/>
              </a:defRPr>
            </a:lvl5pPr>
            <a:lvl6pPr marL="25146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6pPr>
            <a:lvl7pPr marL="29718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7pPr>
            <a:lvl8pPr marL="34290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8pPr>
            <a:lvl9pPr marL="38862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9pPr>
          </a:lstStyle>
          <a:p>
            <a:pPr algn="ctr" eaLnBrk="1" hangingPunct="1">
              <a:spcBef>
                <a:spcPct val="0"/>
              </a:spcBef>
              <a:buSzTx/>
              <a:buFontTx/>
              <a:buNone/>
            </a:pPr>
            <a:r>
              <a:rPr lang="es-ES" altLang="es-MX" sz="2800" dirty="0">
                <a:latin typeface="Arial" panose="020B0604020202020204" pitchFamily="34" charset="0"/>
              </a:rPr>
              <a:t>Son igualdades algebraicas que expresan la relación que existe entre varias magnitudes</a:t>
            </a:r>
            <a:endParaRPr lang="es-ES" altLang="es-MX" sz="2800" dirty="0">
              <a:solidFill>
                <a:schemeClr val="tx1"/>
              </a:solidFill>
              <a:latin typeface="Arial" panose="020B0604020202020204" pitchFamily="34" charset="0"/>
            </a:endParaRPr>
          </a:p>
        </p:txBody>
      </p:sp>
      <p:sp>
        <p:nvSpPr>
          <p:cNvPr id="6" name="AutoShape 14"/>
          <p:cNvSpPr>
            <a:spLocks noChangeArrowheads="1"/>
          </p:cNvSpPr>
          <p:nvPr/>
        </p:nvSpPr>
        <p:spPr bwMode="auto">
          <a:xfrm>
            <a:off x="6749415" y="2585593"/>
            <a:ext cx="3960813" cy="1152525"/>
          </a:xfrm>
          <a:prstGeom prst="downArrowCallout">
            <a:avLst>
              <a:gd name="adj1" fmla="val 45599"/>
              <a:gd name="adj2" fmla="val 85916"/>
              <a:gd name="adj3" fmla="val 17630"/>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b="0"/>
              <a:t>Ejemplo: área de un triángulo</a:t>
            </a:r>
          </a:p>
        </p:txBody>
      </p:sp>
      <p:pic>
        <p:nvPicPr>
          <p:cNvPr id="7" name="Picture 15" descr="triángulo"/>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94562" y="3738118"/>
            <a:ext cx="22383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Object 13"/>
          <p:cNvGraphicFramePr>
            <a:graphicFrameLocks noChangeAspect="1"/>
          </p:cNvGraphicFramePr>
          <p:nvPr/>
        </p:nvGraphicFramePr>
        <p:xfrm>
          <a:off x="4716463" y="4292600"/>
          <a:ext cx="1871662" cy="1289050"/>
        </p:xfrm>
        <a:graphic>
          <a:graphicData uri="http://schemas.openxmlformats.org/presentationml/2006/ole">
            <mc:AlternateContent xmlns:mc="http://schemas.openxmlformats.org/markup-compatibility/2006">
              <mc:Choice xmlns:v="urn:schemas-microsoft-com:vml" Requires="v">
                <p:oleObj spid="_x0000_s3076" name="Ecuación" r:id="rId4" imgW="571252" imgH="393529" progId="Equation.3">
                  <p:embed/>
                </p:oleObj>
              </mc:Choice>
              <mc:Fallback>
                <p:oleObj name="Ecuación" r:id="rId4" imgW="571252" imgH="39352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4292600"/>
                        <a:ext cx="1871662" cy="1289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9027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0-#ppt_w/2"/>
                                          </p:val>
                                        </p:tav>
                                        <p:tav tm="100000">
                                          <p:val>
                                            <p:strVal val="#ppt_x"/>
                                          </p:val>
                                        </p:tav>
                                      </p:tavLst>
                                    </p:anim>
                                    <p:anim calcmode="lin" valueType="num">
                                      <p:cBhvr additive="base">
                                        <p:cTn id="13"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trips(downRight)">
                                      <p:cBhvr>
                                        <p:cTn id="18" dur="1000"/>
                                        <p:tgtEl>
                                          <p:spTgt spid="6"/>
                                        </p:tgtEl>
                                      </p:cBhvr>
                                    </p:animEffect>
                                  </p:childTnLst>
                                </p:cTn>
                              </p:par>
                            </p:childTnLst>
                          </p:cTn>
                        </p:par>
                        <p:par>
                          <p:cTn id="19" fill="hold">
                            <p:stCondLst>
                              <p:cond delay="1000"/>
                            </p:stCondLst>
                            <p:childTnLst>
                              <p:par>
                                <p:cTn id="20" presetID="3" presetClass="entr" presetSubtype="1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par>
                                <p:cTn id="23" presetID="3" presetClass="entr" presetSubtype="1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621536" y="780288"/>
            <a:ext cx="7863840" cy="519113"/>
          </a:xfrm>
          <a:prstGeom prst="rect">
            <a:avLst/>
          </a:prstGeom>
          <a:solidFill>
            <a:srgbClr val="FF99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r" eaLnBrk="1" hangingPunct="1">
              <a:spcBef>
                <a:spcPct val="50000"/>
              </a:spcBef>
            </a:pPr>
            <a:r>
              <a:rPr lang="es-ES" altLang="es-MX" sz="2800" dirty="0">
                <a:solidFill>
                  <a:schemeClr val="bg1"/>
                </a:solidFill>
              </a:rPr>
              <a:t>ECUACIONES: CONCEPTOS BÁSICOS </a:t>
            </a:r>
          </a:p>
        </p:txBody>
      </p:sp>
      <p:sp>
        <p:nvSpPr>
          <p:cNvPr id="5" name="AutoShape 16"/>
          <p:cNvSpPr>
            <a:spLocks noChangeArrowheads="1"/>
          </p:cNvSpPr>
          <p:nvPr/>
        </p:nvSpPr>
        <p:spPr bwMode="auto">
          <a:xfrm>
            <a:off x="179388" y="1697038"/>
            <a:ext cx="2303462" cy="1323975"/>
          </a:xfrm>
          <a:prstGeom prst="rightArrowCallout">
            <a:avLst>
              <a:gd name="adj1" fmla="val 25000"/>
              <a:gd name="adj2" fmla="val 25000"/>
              <a:gd name="adj3" fmla="val 21933"/>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sz="1600" dirty="0"/>
              <a:t>Miembros</a:t>
            </a:r>
          </a:p>
          <a:p>
            <a:pPr algn="ctr" eaLnBrk="1" hangingPunct="1"/>
            <a:r>
              <a:rPr lang="es-ES" altLang="es-MX" sz="1600" b="0" dirty="0"/>
              <a:t>Expresiones que aparecen a cada lado de la igualdad</a:t>
            </a:r>
          </a:p>
        </p:txBody>
      </p:sp>
      <p:sp>
        <p:nvSpPr>
          <p:cNvPr id="7" name="AutoShape 21"/>
          <p:cNvSpPr>
            <a:spLocks noChangeArrowheads="1"/>
          </p:cNvSpPr>
          <p:nvPr/>
        </p:nvSpPr>
        <p:spPr bwMode="auto">
          <a:xfrm>
            <a:off x="179388" y="3490913"/>
            <a:ext cx="2303462" cy="1076325"/>
          </a:xfrm>
          <a:prstGeom prst="rightArrowCallout">
            <a:avLst>
              <a:gd name="adj1" fmla="val 25000"/>
              <a:gd name="adj2" fmla="val 25000"/>
              <a:gd name="adj3" fmla="val 32013"/>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sz="1600" dirty="0"/>
              <a:t>Términos</a:t>
            </a:r>
          </a:p>
          <a:p>
            <a:pPr algn="ctr" eaLnBrk="1" hangingPunct="1"/>
            <a:r>
              <a:rPr lang="es-ES" altLang="es-MX" sz="1600" b="0" dirty="0"/>
              <a:t>Sumandos que forman los miembros</a:t>
            </a:r>
          </a:p>
        </p:txBody>
      </p:sp>
      <p:sp>
        <p:nvSpPr>
          <p:cNvPr id="8" name="AutoShape 30"/>
          <p:cNvSpPr>
            <a:spLocks noChangeArrowheads="1"/>
          </p:cNvSpPr>
          <p:nvPr/>
        </p:nvSpPr>
        <p:spPr bwMode="auto">
          <a:xfrm>
            <a:off x="179388" y="5099050"/>
            <a:ext cx="2303462" cy="1322388"/>
          </a:xfrm>
          <a:prstGeom prst="rightArrowCallout">
            <a:avLst>
              <a:gd name="adj1" fmla="val 25000"/>
              <a:gd name="adj2" fmla="val 25000"/>
              <a:gd name="adj3" fmla="val 26056"/>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sz="1600" dirty="0"/>
              <a:t>Soluciones</a:t>
            </a:r>
          </a:p>
          <a:p>
            <a:pPr algn="ctr" eaLnBrk="1" hangingPunct="1"/>
            <a:r>
              <a:rPr lang="es-ES" altLang="es-MX" sz="1600" b="0" dirty="0"/>
              <a:t>Valores para los que se cumple la igualdad</a:t>
            </a:r>
          </a:p>
        </p:txBody>
      </p:sp>
      <p:sp>
        <p:nvSpPr>
          <p:cNvPr id="9" name="Text Box 40"/>
          <p:cNvSpPr txBox="1">
            <a:spLocks noChangeArrowheads="1"/>
          </p:cNvSpPr>
          <p:nvPr/>
        </p:nvSpPr>
        <p:spPr bwMode="auto">
          <a:xfrm>
            <a:off x="9485376" y="4351338"/>
            <a:ext cx="1871662"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dirty="0">
                <a:solidFill>
                  <a:srgbClr val="663300"/>
                </a:solidFill>
              </a:rPr>
              <a:t>La solución es:</a:t>
            </a:r>
          </a:p>
        </p:txBody>
      </p:sp>
      <p:graphicFrame>
        <p:nvGraphicFramePr>
          <p:cNvPr id="10" name="Object 41"/>
          <p:cNvGraphicFramePr>
            <a:graphicFrameLocks noChangeAspect="1"/>
          </p:cNvGraphicFramePr>
          <p:nvPr>
            <p:extLst>
              <p:ext uri="{D42A27DB-BD31-4B8C-83A1-F6EECF244321}">
                <p14:modId xmlns:p14="http://schemas.microsoft.com/office/powerpoint/2010/main" val="2602140308"/>
              </p:ext>
            </p:extLst>
          </p:nvPr>
        </p:nvGraphicFramePr>
        <p:xfrm>
          <a:off x="8355965" y="5291138"/>
          <a:ext cx="1838325" cy="1130300"/>
        </p:xfrm>
        <a:graphic>
          <a:graphicData uri="http://schemas.openxmlformats.org/presentationml/2006/ole">
            <mc:AlternateContent xmlns:mc="http://schemas.openxmlformats.org/markup-compatibility/2006">
              <mc:Choice xmlns:v="urn:schemas-microsoft-com:vml" Requires="v">
                <p:oleObj spid="_x0000_s4113" name="Ecuación" r:id="rId3" imgW="314257" imgH="180885" progId="Equation.3">
                  <p:embed/>
                </p:oleObj>
              </mc:Choice>
              <mc:Fallback>
                <p:oleObj name="Ecuación" r:id="rId3" imgW="314257" imgH="18088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55965" y="5291138"/>
                        <a:ext cx="1838325" cy="1130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33"/>
          <p:cNvGraphicFramePr>
            <a:graphicFrameLocks noChangeAspect="1"/>
          </p:cNvGraphicFramePr>
          <p:nvPr>
            <p:extLst>
              <p:ext uri="{D42A27DB-BD31-4B8C-83A1-F6EECF244321}">
                <p14:modId xmlns:p14="http://schemas.microsoft.com/office/powerpoint/2010/main" val="44509885"/>
              </p:ext>
            </p:extLst>
          </p:nvPr>
        </p:nvGraphicFramePr>
        <p:xfrm>
          <a:off x="3311890" y="1102013"/>
          <a:ext cx="479425" cy="825500"/>
        </p:xfrm>
        <a:graphic>
          <a:graphicData uri="http://schemas.openxmlformats.org/presentationml/2006/ole">
            <mc:AlternateContent xmlns:mc="http://schemas.openxmlformats.org/markup-compatibility/2006">
              <mc:Choice xmlns:v="urn:schemas-microsoft-com:vml" Requires="v">
                <p:oleObj spid="_x0000_s4114" name="Ecuación" r:id="rId5" imgW="104843" imgH="142875" progId="Equation.3">
                  <p:embed/>
                </p:oleObj>
              </mc:Choice>
              <mc:Fallback>
                <p:oleObj name="Ecuación" r:id="rId5" imgW="104843" imgH="14287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1890" y="1102013"/>
                        <a:ext cx="47942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34"/>
          <p:cNvGraphicFramePr>
            <a:graphicFrameLocks noChangeAspect="1"/>
          </p:cNvGraphicFramePr>
          <p:nvPr>
            <p:extLst>
              <p:ext uri="{D42A27DB-BD31-4B8C-83A1-F6EECF244321}">
                <p14:modId xmlns:p14="http://schemas.microsoft.com/office/powerpoint/2010/main" val="4151944065"/>
              </p:ext>
            </p:extLst>
          </p:nvPr>
        </p:nvGraphicFramePr>
        <p:xfrm>
          <a:off x="3663156" y="1128570"/>
          <a:ext cx="360363" cy="1009650"/>
        </p:xfrm>
        <a:graphic>
          <a:graphicData uri="http://schemas.openxmlformats.org/presentationml/2006/ole">
            <mc:AlternateContent xmlns:mc="http://schemas.openxmlformats.org/markup-compatibility/2006">
              <mc:Choice xmlns:v="urn:schemas-microsoft-com:vml" Requires="v">
                <p:oleObj spid="_x0000_s4115" name="Ecuación" r:id="rId7" imgW="622030" imgH="203112" progId="Equation.3">
                  <p:embed/>
                </p:oleObj>
              </mc:Choice>
              <mc:Fallback>
                <p:oleObj name="Ecuación" r:id="rId7" imgW="622030"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l="21472" r="63200" b="780"/>
                      <a:stretch>
                        <a:fillRect/>
                      </a:stretch>
                    </p:blipFill>
                    <p:spPr bwMode="auto">
                      <a:xfrm>
                        <a:off x="3663156" y="1128570"/>
                        <a:ext cx="360363" cy="100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35"/>
          <p:cNvGraphicFramePr>
            <a:graphicFrameLocks noChangeAspect="1"/>
          </p:cNvGraphicFramePr>
          <p:nvPr>
            <p:extLst>
              <p:ext uri="{D42A27DB-BD31-4B8C-83A1-F6EECF244321}">
                <p14:modId xmlns:p14="http://schemas.microsoft.com/office/powerpoint/2010/main" val="2276321269"/>
              </p:ext>
            </p:extLst>
          </p:nvPr>
        </p:nvGraphicFramePr>
        <p:xfrm>
          <a:off x="4104482" y="1152423"/>
          <a:ext cx="360362" cy="1008062"/>
        </p:xfrm>
        <a:graphic>
          <a:graphicData uri="http://schemas.openxmlformats.org/presentationml/2006/ole">
            <mc:AlternateContent xmlns:mc="http://schemas.openxmlformats.org/markup-compatibility/2006">
              <mc:Choice xmlns:v="urn:schemas-microsoft-com:vml" Requires="v">
                <p:oleObj spid="_x0000_s4116" name="Ecuación" r:id="rId9" imgW="622030" imgH="203112" progId="Equation.3">
                  <p:embed/>
                </p:oleObj>
              </mc:Choice>
              <mc:Fallback>
                <p:oleObj name="Ecuación" r:id="rId9" imgW="622030"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l="36800" r="47873" b="935"/>
                      <a:stretch>
                        <a:fillRect/>
                      </a:stretch>
                    </p:blipFill>
                    <p:spPr bwMode="auto">
                      <a:xfrm>
                        <a:off x="4104482" y="1152423"/>
                        <a:ext cx="360362"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18"/>
          <p:cNvSpPr>
            <a:spLocks/>
          </p:cNvSpPr>
          <p:nvPr/>
        </p:nvSpPr>
        <p:spPr bwMode="auto">
          <a:xfrm rot="5400000">
            <a:off x="3419475" y="1225838"/>
            <a:ext cx="720725" cy="1584325"/>
          </a:xfrm>
          <a:prstGeom prst="rightBrace">
            <a:avLst>
              <a:gd name="adj1" fmla="val 18319"/>
              <a:gd name="adj2" fmla="val 50000"/>
            </a:avLst>
          </a:prstGeom>
          <a:noFill/>
          <a:ln w="38100">
            <a:solidFill>
              <a:srgbClr val="33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endParaRPr lang="es-MX" altLang="es-MX"/>
          </a:p>
        </p:txBody>
      </p:sp>
      <p:sp>
        <p:nvSpPr>
          <p:cNvPr id="17" name="Rectangle 17"/>
          <p:cNvSpPr>
            <a:spLocks noChangeArrowheads="1"/>
          </p:cNvSpPr>
          <p:nvPr/>
        </p:nvSpPr>
        <p:spPr bwMode="auto">
          <a:xfrm>
            <a:off x="2663032" y="2182750"/>
            <a:ext cx="2160587"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dirty="0">
                <a:solidFill>
                  <a:srgbClr val="333300"/>
                </a:solidFill>
              </a:rPr>
              <a:t>Primer</a:t>
            </a:r>
          </a:p>
          <a:p>
            <a:pPr algn="ctr" eaLnBrk="1" hangingPunct="1"/>
            <a:r>
              <a:rPr lang="es-ES" altLang="es-MX" dirty="0">
                <a:solidFill>
                  <a:srgbClr val="333300"/>
                </a:solidFill>
              </a:rPr>
              <a:t>miembro</a:t>
            </a:r>
          </a:p>
        </p:txBody>
      </p:sp>
      <p:graphicFrame>
        <p:nvGraphicFramePr>
          <p:cNvPr id="18" name="Object 36"/>
          <p:cNvGraphicFramePr>
            <a:graphicFrameLocks noChangeAspect="1"/>
          </p:cNvGraphicFramePr>
          <p:nvPr>
            <p:extLst>
              <p:ext uri="{D42A27DB-BD31-4B8C-83A1-F6EECF244321}">
                <p14:modId xmlns:p14="http://schemas.microsoft.com/office/powerpoint/2010/main" val="234036238"/>
              </p:ext>
            </p:extLst>
          </p:nvPr>
        </p:nvGraphicFramePr>
        <p:xfrm>
          <a:off x="4558571" y="1015188"/>
          <a:ext cx="503238" cy="719137"/>
        </p:xfrm>
        <a:graphic>
          <a:graphicData uri="http://schemas.openxmlformats.org/presentationml/2006/ole">
            <mc:AlternateContent xmlns:mc="http://schemas.openxmlformats.org/markup-compatibility/2006">
              <mc:Choice xmlns:v="urn:schemas-microsoft-com:vml" Requires="v">
                <p:oleObj spid="_x0000_s4117" name="Ecuación" r:id="rId10" imgW="622030" imgH="203112" progId="Equation.3">
                  <p:embed/>
                </p:oleObj>
              </mc:Choice>
              <mc:Fallback>
                <p:oleObj name="Ecuación" r:id="rId10" imgW="622030"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l="58205" r="20392" b="29329"/>
                      <a:stretch>
                        <a:fillRect/>
                      </a:stretch>
                    </p:blipFill>
                    <p:spPr bwMode="auto">
                      <a:xfrm>
                        <a:off x="4558571" y="1015188"/>
                        <a:ext cx="503238"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28"/>
          <p:cNvGraphicFramePr>
            <a:graphicFrameLocks noChangeAspect="1"/>
          </p:cNvGraphicFramePr>
          <p:nvPr>
            <p:extLst>
              <p:ext uri="{D42A27DB-BD31-4B8C-83A1-F6EECF244321}">
                <p14:modId xmlns:p14="http://schemas.microsoft.com/office/powerpoint/2010/main" val="4198433375"/>
              </p:ext>
            </p:extLst>
          </p:nvPr>
        </p:nvGraphicFramePr>
        <p:xfrm>
          <a:off x="5162236" y="1009599"/>
          <a:ext cx="407988" cy="1017588"/>
        </p:xfrm>
        <a:graphic>
          <a:graphicData uri="http://schemas.openxmlformats.org/presentationml/2006/ole">
            <mc:AlternateContent xmlns:mc="http://schemas.openxmlformats.org/markup-compatibility/2006">
              <mc:Choice xmlns:v="urn:schemas-microsoft-com:vml" Requires="v">
                <p:oleObj spid="_x0000_s4118" name="Ecuación" r:id="rId11" imgW="622030" imgH="203112" progId="Equation.3">
                  <p:embed/>
                </p:oleObj>
              </mc:Choice>
              <mc:Fallback>
                <p:oleObj name="Ecuación" r:id="rId11" imgW="622030"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l="82646"/>
                      <a:stretch>
                        <a:fillRect/>
                      </a:stretch>
                    </p:blipFill>
                    <p:spPr bwMode="auto">
                      <a:xfrm>
                        <a:off x="5162236" y="1009599"/>
                        <a:ext cx="407988" cy="1017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 name="AutoShape 20"/>
          <p:cNvSpPr>
            <a:spLocks/>
          </p:cNvSpPr>
          <p:nvPr/>
        </p:nvSpPr>
        <p:spPr bwMode="auto">
          <a:xfrm rot="5400000">
            <a:off x="5076825" y="1518393"/>
            <a:ext cx="720725" cy="720725"/>
          </a:xfrm>
          <a:prstGeom prst="rightBrace">
            <a:avLst>
              <a:gd name="adj1" fmla="val 8333"/>
              <a:gd name="adj2" fmla="val 50000"/>
            </a:avLst>
          </a:prstGeom>
          <a:noFill/>
          <a:ln w="38100">
            <a:solidFill>
              <a:srgbClr val="33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endParaRPr lang="es-MX" altLang="es-MX"/>
          </a:p>
        </p:txBody>
      </p:sp>
      <p:sp>
        <p:nvSpPr>
          <p:cNvPr id="21" name="Rectangle 19"/>
          <p:cNvSpPr>
            <a:spLocks noChangeArrowheads="1"/>
          </p:cNvSpPr>
          <p:nvPr/>
        </p:nvSpPr>
        <p:spPr bwMode="auto">
          <a:xfrm>
            <a:off x="4717256" y="2105026"/>
            <a:ext cx="2160587"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dirty="0">
                <a:solidFill>
                  <a:srgbClr val="333300"/>
                </a:solidFill>
              </a:rPr>
              <a:t>Segundo</a:t>
            </a:r>
          </a:p>
          <a:p>
            <a:pPr algn="ctr" eaLnBrk="1" hangingPunct="1"/>
            <a:r>
              <a:rPr lang="es-ES" altLang="es-MX" dirty="0">
                <a:solidFill>
                  <a:srgbClr val="333300"/>
                </a:solidFill>
              </a:rPr>
              <a:t>miembro</a:t>
            </a:r>
          </a:p>
        </p:txBody>
      </p:sp>
      <p:graphicFrame>
        <p:nvGraphicFramePr>
          <p:cNvPr id="23" name="Object 24"/>
          <p:cNvGraphicFramePr>
            <a:graphicFrameLocks noChangeAspect="1"/>
          </p:cNvGraphicFramePr>
          <p:nvPr>
            <p:extLst>
              <p:ext uri="{D42A27DB-BD31-4B8C-83A1-F6EECF244321}">
                <p14:modId xmlns:p14="http://schemas.microsoft.com/office/powerpoint/2010/main" val="1095348567"/>
              </p:ext>
            </p:extLst>
          </p:nvPr>
        </p:nvGraphicFramePr>
        <p:xfrm>
          <a:off x="3152174" y="1283351"/>
          <a:ext cx="479425" cy="700087"/>
        </p:xfrm>
        <a:graphic>
          <a:graphicData uri="http://schemas.openxmlformats.org/presentationml/2006/ole">
            <mc:AlternateContent xmlns:mc="http://schemas.openxmlformats.org/markup-compatibility/2006">
              <mc:Choice xmlns:v="urn:schemas-microsoft-com:vml" Requires="v">
                <p:oleObj spid="_x0000_s4119" name="Ecuación" r:id="rId12" imgW="126835" imgH="139518" progId="Equation.3">
                  <p:embed/>
                </p:oleObj>
              </mc:Choice>
              <mc:Fallback>
                <p:oleObj name="Ecuación" r:id="rId12" imgW="126835" imgH="139518"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52174" y="1283351"/>
                        <a:ext cx="479425" cy="70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3841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Righ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edge">
                                      <p:cBhvr>
                                        <p:cTn id="27" dur="2000"/>
                                        <p:tgtEl>
                                          <p:spTgt spid="9"/>
                                        </p:tgtEl>
                                      </p:cBhvr>
                                    </p:animEffect>
                                  </p:childTnLst>
                                </p:cTn>
                              </p:par>
                            </p:childTnLst>
                          </p:cTn>
                        </p:par>
                        <p:par>
                          <p:cTn id="28" fill="hold">
                            <p:stCondLst>
                              <p:cond delay="2000"/>
                            </p:stCondLst>
                            <p:childTnLst>
                              <p:par>
                                <p:cTn id="29" presetID="18" presetClass="entr" presetSubtype="6"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strips(downRight)">
                                      <p:cBhvr>
                                        <p:cTn id="31" dur="500"/>
                                        <p:tgtEl>
                                          <p:spTgt spid="10"/>
                                        </p:tgtEl>
                                      </p:cBhvr>
                                    </p:animEffect>
                                  </p:childTnLst>
                                </p:cTn>
                              </p:par>
                            </p:childTnLst>
                          </p:cTn>
                        </p:par>
                        <p:par>
                          <p:cTn id="32" fill="hold">
                            <p:stCondLst>
                              <p:cond delay="2500"/>
                            </p:stCondLst>
                            <p:childTnLst>
                              <p:par>
                                <p:cTn id="33" presetID="9"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dissolve">
                                      <p:cBhvr>
                                        <p:cTn id="35" dur="1000"/>
                                        <p:tgtEl>
                                          <p:spTgt spid="11"/>
                                        </p:tgtEl>
                                      </p:cBhvr>
                                    </p:animEffect>
                                  </p:childTnLst>
                                </p:cTn>
                              </p:par>
                            </p:childTnLst>
                          </p:cTn>
                        </p:par>
                        <p:par>
                          <p:cTn id="36" fill="hold">
                            <p:stCondLst>
                              <p:cond delay="3500"/>
                            </p:stCondLst>
                            <p:childTnLst>
                              <p:par>
                                <p:cTn id="37" presetID="49" presetClass="path" presetSubtype="0" accel="50000" decel="50000" fill="hold" nodeType="afterEffect">
                                  <p:stCondLst>
                                    <p:cond delay="0"/>
                                  </p:stCondLst>
                                  <p:childTnLst>
                                    <p:animMotion origin="layout" path="M -2.5E-6 4.68208E-6 L -0.01823 0.66358 " pathEditMode="relative" rAng="0" ptsTypes="AA">
                                      <p:cBhvr>
                                        <p:cTn id="38" dur="1000" fill="hold"/>
                                        <p:tgtEl>
                                          <p:spTgt spid="11"/>
                                        </p:tgtEl>
                                        <p:attrNameLst>
                                          <p:attrName>ppt_x</p:attrName>
                                          <p:attrName>ppt_y</p:attrName>
                                        </p:attrNameLst>
                                      </p:cBhvr>
                                      <p:rCtr x="-920" y="33179"/>
                                    </p:animMotion>
                                  </p:childTnLst>
                                </p:cTn>
                              </p:par>
                            </p:childTnLst>
                          </p:cTn>
                        </p:par>
                        <p:par>
                          <p:cTn id="39" fill="hold">
                            <p:stCondLst>
                              <p:cond delay="4500"/>
                            </p:stCondLst>
                            <p:childTnLst>
                              <p:par>
                                <p:cTn id="40" presetID="9" presetClass="entr" presetSubtype="0" fill="hold"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dissolve">
                                      <p:cBhvr>
                                        <p:cTn id="42" dur="1000"/>
                                        <p:tgtEl>
                                          <p:spTgt spid="12"/>
                                        </p:tgtEl>
                                      </p:cBhvr>
                                    </p:animEffect>
                                  </p:childTnLst>
                                </p:cTn>
                              </p:par>
                            </p:childTnLst>
                          </p:cTn>
                        </p:par>
                        <p:par>
                          <p:cTn id="43" fill="hold">
                            <p:stCondLst>
                              <p:cond delay="5500"/>
                            </p:stCondLst>
                            <p:childTnLst>
                              <p:par>
                                <p:cTn id="44" presetID="49" presetClass="path" presetSubtype="0" accel="50000" decel="50000" fill="hold" nodeType="afterEffect">
                                  <p:stCondLst>
                                    <p:cond delay="0"/>
                                  </p:stCondLst>
                                  <p:childTnLst>
                                    <p:animMotion origin="layout" path="M -3.61111E-6 4.27746E-6 L 0.01216 0.64809 " pathEditMode="relative" rAng="0" ptsTypes="AA">
                                      <p:cBhvr>
                                        <p:cTn id="45" dur="1000" fill="hold"/>
                                        <p:tgtEl>
                                          <p:spTgt spid="12"/>
                                        </p:tgtEl>
                                        <p:attrNameLst>
                                          <p:attrName>ppt_x</p:attrName>
                                          <p:attrName>ppt_y</p:attrName>
                                        </p:attrNameLst>
                                      </p:cBhvr>
                                      <p:rCtr x="608" y="32393"/>
                                    </p:animMotion>
                                  </p:childTnLst>
                                </p:cTn>
                              </p:par>
                            </p:childTnLst>
                          </p:cTn>
                        </p:par>
                        <p:par>
                          <p:cTn id="46" fill="hold">
                            <p:stCondLst>
                              <p:cond delay="6500"/>
                            </p:stCondLst>
                            <p:childTnLst>
                              <p:par>
                                <p:cTn id="47" presetID="9" presetClass="entr" presetSubtype="0" fill="hold"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dissolve">
                                      <p:cBhvr>
                                        <p:cTn id="49" dur="1000"/>
                                        <p:tgtEl>
                                          <p:spTgt spid="13"/>
                                        </p:tgtEl>
                                      </p:cBhvr>
                                    </p:animEffect>
                                  </p:childTnLst>
                                </p:cTn>
                              </p:par>
                            </p:childTnLst>
                          </p:cTn>
                        </p:par>
                        <p:par>
                          <p:cTn id="50" fill="hold">
                            <p:stCondLst>
                              <p:cond delay="7500"/>
                            </p:stCondLst>
                            <p:childTnLst>
                              <p:par>
                                <p:cTn id="51" presetID="49" presetClass="path" presetSubtype="0" accel="50000" decel="50000" fill="hold" nodeType="afterEffect">
                                  <p:stCondLst>
                                    <p:cond delay="0"/>
                                  </p:stCondLst>
                                  <p:childTnLst>
                                    <p:animMotion origin="layout" path="M -3.33333E-6 -2.31214E-7 L 0.04202 0.65503 " pathEditMode="relative" rAng="0" ptsTypes="AA">
                                      <p:cBhvr>
                                        <p:cTn id="52" dur="1000" fill="hold"/>
                                        <p:tgtEl>
                                          <p:spTgt spid="13"/>
                                        </p:tgtEl>
                                        <p:attrNameLst>
                                          <p:attrName>ppt_x</p:attrName>
                                          <p:attrName>ppt_y</p:attrName>
                                        </p:attrNameLst>
                                      </p:cBhvr>
                                      <p:rCtr x="2101" y="32740"/>
                                    </p:animMotion>
                                  </p:childTnLst>
                                </p:cTn>
                              </p:par>
                            </p:childTnLst>
                          </p:cTn>
                        </p:par>
                        <p:par>
                          <p:cTn id="53" fill="hold">
                            <p:stCondLst>
                              <p:cond delay="8500"/>
                            </p:stCondLst>
                            <p:childTnLst>
                              <p:par>
                                <p:cTn id="54" presetID="18" presetClass="entr" presetSubtype="3"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strips(upRight)">
                                      <p:cBhvr>
                                        <p:cTn id="56" dur="500"/>
                                        <p:tgtEl>
                                          <p:spTgt spid="16"/>
                                        </p:tgtEl>
                                      </p:cBhvr>
                                    </p:animEffect>
                                  </p:childTnLst>
                                </p:cTn>
                              </p:par>
                            </p:childTnLst>
                          </p:cTn>
                        </p:par>
                        <p:par>
                          <p:cTn id="57" fill="hold">
                            <p:stCondLst>
                              <p:cond delay="9000"/>
                            </p:stCondLst>
                            <p:childTnLst>
                              <p:par>
                                <p:cTn id="58" presetID="18" presetClass="entr" presetSubtype="6" fill="hold" grpId="0" nodeType="after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strips(downRight)">
                                      <p:cBhvr>
                                        <p:cTn id="60" dur="500"/>
                                        <p:tgtEl>
                                          <p:spTgt spid="17"/>
                                        </p:tgtEl>
                                      </p:cBhvr>
                                    </p:animEffect>
                                  </p:childTnLst>
                                </p:cTn>
                              </p:par>
                            </p:childTnLst>
                          </p:cTn>
                        </p:par>
                        <p:par>
                          <p:cTn id="61" fill="hold">
                            <p:stCondLst>
                              <p:cond delay="9500"/>
                            </p:stCondLst>
                            <p:childTnLst>
                              <p:par>
                                <p:cTn id="62" presetID="9" presetClass="entr" presetSubtype="0" fill="hold"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dissolve">
                                      <p:cBhvr>
                                        <p:cTn id="64" dur="1000"/>
                                        <p:tgtEl>
                                          <p:spTgt spid="18"/>
                                        </p:tgtEl>
                                      </p:cBhvr>
                                    </p:animEffect>
                                  </p:childTnLst>
                                </p:cTn>
                              </p:par>
                            </p:childTnLst>
                          </p:cTn>
                        </p:par>
                        <p:par>
                          <p:cTn id="65" fill="hold">
                            <p:stCondLst>
                              <p:cond delay="10500"/>
                            </p:stCondLst>
                            <p:childTnLst>
                              <p:par>
                                <p:cTn id="66" presetID="49" presetClass="path" presetSubtype="0" accel="50000" decel="50000" fill="hold" nodeType="afterEffect">
                                  <p:stCondLst>
                                    <p:cond delay="0"/>
                                  </p:stCondLst>
                                  <p:childTnLst>
                                    <p:animMotion origin="layout" path="M -5.55556E-7 -1.90751E-6 L 0.04549 0.65272 " pathEditMode="relative" rAng="0" ptsTypes="AA">
                                      <p:cBhvr>
                                        <p:cTn id="67" dur="1000" fill="hold"/>
                                        <p:tgtEl>
                                          <p:spTgt spid="18"/>
                                        </p:tgtEl>
                                        <p:attrNameLst>
                                          <p:attrName>ppt_x</p:attrName>
                                          <p:attrName>ppt_y</p:attrName>
                                        </p:attrNameLst>
                                      </p:cBhvr>
                                      <p:rCtr x="2274" y="32624"/>
                                    </p:animMotion>
                                  </p:childTnLst>
                                </p:cTn>
                              </p:par>
                            </p:childTnLst>
                          </p:cTn>
                        </p:par>
                        <p:par>
                          <p:cTn id="68" fill="hold">
                            <p:stCondLst>
                              <p:cond delay="11500"/>
                            </p:stCondLst>
                            <p:childTnLst>
                              <p:par>
                                <p:cTn id="69" presetID="9" presetClass="entr" presetSubtype="0" fill="hold"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dissolve">
                                      <p:cBhvr>
                                        <p:cTn id="71" dur="1000"/>
                                        <p:tgtEl>
                                          <p:spTgt spid="19"/>
                                        </p:tgtEl>
                                      </p:cBhvr>
                                    </p:animEffect>
                                  </p:childTnLst>
                                </p:cTn>
                              </p:par>
                            </p:childTnLst>
                          </p:cTn>
                        </p:par>
                        <p:par>
                          <p:cTn id="72" fill="hold">
                            <p:stCondLst>
                              <p:cond delay="12500"/>
                            </p:stCondLst>
                            <p:childTnLst>
                              <p:par>
                                <p:cTn id="73" presetID="49" presetClass="path" presetSubtype="0" accel="50000" decel="50000" fill="hold" nodeType="afterEffect">
                                  <p:stCondLst>
                                    <p:cond delay="0"/>
                                  </p:stCondLst>
                                  <p:childTnLst>
                                    <p:animMotion origin="layout" path="M -2.77778E-6 6.35838E-7 L 0.09393 0.39769 " pathEditMode="relative" rAng="0" ptsTypes="AA">
                                      <p:cBhvr>
                                        <p:cTn id="74" dur="1000" fill="hold"/>
                                        <p:tgtEl>
                                          <p:spTgt spid="19"/>
                                        </p:tgtEl>
                                        <p:attrNameLst>
                                          <p:attrName>ppt_x</p:attrName>
                                          <p:attrName>ppt_y</p:attrName>
                                        </p:attrNameLst>
                                      </p:cBhvr>
                                      <p:rCtr x="4688" y="19884"/>
                                    </p:animMotion>
                                  </p:childTnLst>
                                </p:cTn>
                              </p:par>
                            </p:childTnLst>
                          </p:cTn>
                        </p:par>
                        <p:par>
                          <p:cTn id="75" fill="hold">
                            <p:stCondLst>
                              <p:cond delay="13500"/>
                            </p:stCondLst>
                            <p:childTnLst>
                              <p:par>
                                <p:cTn id="76" presetID="18" presetClass="entr" presetSubtype="3"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strips(upRight)">
                                      <p:cBhvr>
                                        <p:cTn id="78" dur="500"/>
                                        <p:tgtEl>
                                          <p:spTgt spid="20"/>
                                        </p:tgtEl>
                                      </p:cBhvr>
                                    </p:animEffect>
                                  </p:childTnLst>
                                </p:cTn>
                              </p:par>
                            </p:childTnLst>
                          </p:cTn>
                        </p:par>
                        <p:par>
                          <p:cTn id="79" fill="hold">
                            <p:stCondLst>
                              <p:cond delay="14000"/>
                            </p:stCondLst>
                            <p:childTnLst>
                              <p:par>
                                <p:cTn id="80" presetID="18" presetClass="entr" presetSubtype="6"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strips(downRight)">
                                      <p:cBhvr>
                                        <p:cTn id="82" dur="500"/>
                                        <p:tgtEl>
                                          <p:spTgt spid="21"/>
                                        </p:tgtEl>
                                      </p:cBhvr>
                                    </p:animEffect>
                                  </p:childTnLst>
                                </p:cTn>
                              </p:par>
                            </p:childTnLst>
                          </p:cTn>
                        </p:par>
                        <p:par>
                          <p:cTn id="83" fill="hold">
                            <p:stCondLst>
                              <p:cond delay="14500"/>
                            </p:stCondLst>
                            <p:childTnLst>
                              <p:par>
                                <p:cTn id="84" presetID="9" presetClass="entr" presetSubtype="0" fill="hold"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dissolve">
                                      <p:cBhvr>
                                        <p:cTn id="86" dur="1000"/>
                                        <p:tgtEl>
                                          <p:spTgt spid="23"/>
                                        </p:tgtEl>
                                      </p:cBhvr>
                                    </p:animEffect>
                                  </p:childTnLst>
                                </p:cTn>
                              </p:par>
                            </p:childTnLst>
                          </p:cTn>
                        </p:par>
                        <p:par>
                          <p:cTn id="87" fill="hold">
                            <p:stCondLst>
                              <p:cond delay="15500"/>
                            </p:stCondLst>
                            <p:childTnLst>
                              <p:par>
                                <p:cTn id="88" presetID="49" presetClass="path" presetSubtype="0" accel="50000" decel="50000" fill="hold" nodeType="afterEffect">
                                  <p:stCondLst>
                                    <p:cond delay="0"/>
                                  </p:stCondLst>
                                  <p:childTnLst>
                                    <p:animMotion origin="layout" path="M -2.5E-6 -2.13873E-6 L 0.03681 0.39145 " pathEditMode="relative" rAng="0" ptsTypes="AA">
                                      <p:cBhvr>
                                        <p:cTn id="89" dur="1000" fill="hold"/>
                                        <p:tgtEl>
                                          <p:spTgt spid="23"/>
                                        </p:tgtEl>
                                        <p:attrNameLst>
                                          <p:attrName>ppt_x</p:attrName>
                                          <p:attrName>ppt_y</p:attrName>
                                        </p:attrNameLst>
                                      </p:cBhvr>
                                      <p:rCtr x="1840" y="195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p:bldP spid="16" grpId="0" animBg="1"/>
      <p:bldP spid="17" grpId="0"/>
      <p:bldP spid="20" grpId="0" animBg="1"/>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5"/>
          <p:cNvSpPr>
            <a:spLocks noChangeArrowheads="1"/>
          </p:cNvSpPr>
          <p:nvPr/>
        </p:nvSpPr>
        <p:spPr bwMode="auto">
          <a:xfrm>
            <a:off x="1633728" y="726885"/>
            <a:ext cx="1692275" cy="647700"/>
          </a:xfrm>
          <a:prstGeom prst="downArrowCallout">
            <a:avLst>
              <a:gd name="adj1" fmla="val 65319"/>
              <a:gd name="adj2" fmla="val 65319"/>
              <a:gd name="adj3" fmla="val 16667"/>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dirty="0"/>
              <a:t>Ejemplo 1</a:t>
            </a:r>
          </a:p>
        </p:txBody>
      </p:sp>
      <p:graphicFrame>
        <p:nvGraphicFramePr>
          <p:cNvPr id="5" name="Object 27"/>
          <p:cNvGraphicFramePr>
            <a:graphicFrameLocks noChangeAspect="1"/>
          </p:cNvGraphicFramePr>
          <p:nvPr>
            <p:extLst>
              <p:ext uri="{D42A27DB-BD31-4B8C-83A1-F6EECF244321}">
                <p14:modId xmlns:p14="http://schemas.microsoft.com/office/powerpoint/2010/main" val="993767551"/>
              </p:ext>
            </p:extLst>
          </p:nvPr>
        </p:nvGraphicFramePr>
        <p:xfrm>
          <a:off x="1770825" y="1374585"/>
          <a:ext cx="1939925" cy="523875"/>
        </p:xfrm>
        <a:graphic>
          <a:graphicData uri="http://schemas.openxmlformats.org/presentationml/2006/ole">
            <mc:AlternateContent xmlns:mc="http://schemas.openxmlformats.org/markup-compatibility/2006">
              <mc:Choice xmlns:v="urn:schemas-microsoft-com:vml" Requires="v">
                <p:oleObj spid="_x0000_s5142" name="Ecuación" r:id="rId3" imgW="583947" imgH="203112" progId="Equation.3">
                  <p:embed/>
                </p:oleObj>
              </mc:Choice>
              <mc:Fallback>
                <p:oleObj name="Ecuación" r:id="rId3" imgW="583947" imgH="20311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0825" y="1374585"/>
                        <a:ext cx="1939925"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Line 32"/>
          <p:cNvSpPr>
            <a:spLocks noChangeShapeType="1"/>
          </p:cNvSpPr>
          <p:nvPr/>
        </p:nvSpPr>
        <p:spPr bwMode="auto">
          <a:xfrm>
            <a:off x="3578162" y="1636522"/>
            <a:ext cx="935037"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graphicFrame>
        <p:nvGraphicFramePr>
          <p:cNvPr id="7" name="Object 29"/>
          <p:cNvGraphicFramePr>
            <a:graphicFrameLocks noChangeAspect="1"/>
          </p:cNvGraphicFramePr>
          <p:nvPr/>
        </p:nvGraphicFramePr>
        <p:xfrm>
          <a:off x="4503738" y="1363663"/>
          <a:ext cx="1427162" cy="527050"/>
        </p:xfrm>
        <a:graphic>
          <a:graphicData uri="http://schemas.openxmlformats.org/presentationml/2006/ole">
            <mc:AlternateContent xmlns:mc="http://schemas.openxmlformats.org/markup-compatibility/2006">
              <mc:Choice xmlns:v="urn:schemas-microsoft-com:vml" Requires="v">
                <p:oleObj spid="_x0000_s5143" name="Ecuación" r:id="rId5" imgW="723586" imgH="203112" progId="Equation.3">
                  <p:embed/>
                </p:oleObj>
              </mc:Choice>
              <mc:Fallback>
                <p:oleObj name="Ecuación" r:id="rId5" imgW="723586" imgH="20311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3738" y="1363663"/>
                        <a:ext cx="1427162"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Line 33"/>
          <p:cNvSpPr>
            <a:spLocks noChangeShapeType="1"/>
          </p:cNvSpPr>
          <p:nvPr/>
        </p:nvSpPr>
        <p:spPr bwMode="auto">
          <a:xfrm>
            <a:off x="5973763" y="1654175"/>
            <a:ext cx="1584325"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graphicFrame>
        <p:nvGraphicFramePr>
          <p:cNvPr id="9" name="Object 31"/>
          <p:cNvGraphicFramePr>
            <a:graphicFrameLocks noChangeAspect="1"/>
          </p:cNvGraphicFramePr>
          <p:nvPr/>
        </p:nvGraphicFramePr>
        <p:xfrm>
          <a:off x="7827963" y="1373188"/>
          <a:ext cx="900112" cy="576262"/>
        </p:xfrm>
        <a:graphic>
          <a:graphicData uri="http://schemas.openxmlformats.org/presentationml/2006/ole">
            <mc:AlternateContent xmlns:mc="http://schemas.openxmlformats.org/markup-compatibility/2006">
              <mc:Choice xmlns:v="urn:schemas-microsoft-com:vml" Requires="v">
                <p:oleObj spid="_x0000_s5144" name="Ecuación" r:id="rId7" imgW="317225" imgH="203024" progId="Equation.3">
                  <p:embed/>
                </p:oleObj>
              </mc:Choice>
              <mc:Fallback>
                <p:oleObj name="Ecuación" r:id="rId7" imgW="317225" imgH="203024"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27963" y="1373188"/>
                        <a:ext cx="900112" cy="576262"/>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AutoShape 36"/>
          <p:cNvSpPr>
            <a:spLocks noChangeArrowheads="1"/>
          </p:cNvSpPr>
          <p:nvPr/>
        </p:nvSpPr>
        <p:spPr bwMode="auto">
          <a:xfrm>
            <a:off x="78550" y="2022285"/>
            <a:ext cx="1692275" cy="647700"/>
          </a:xfrm>
          <a:prstGeom prst="downArrowCallout">
            <a:avLst>
              <a:gd name="adj1" fmla="val 65319"/>
              <a:gd name="adj2" fmla="val 65319"/>
              <a:gd name="adj3" fmla="val 16667"/>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dirty="0"/>
              <a:t>Ejemplo 2</a:t>
            </a:r>
          </a:p>
        </p:txBody>
      </p:sp>
      <p:graphicFrame>
        <p:nvGraphicFramePr>
          <p:cNvPr id="11" name="Object 6"/>
          <p:cNvGraphicFramePr>
            <a:graphicFrameLocks noChangeAspect="1"/>
          </p:cNvGraphicFramePr>
          <p:nvPr>
            <p:extLst>
              <p:ext uri="{D42A27DB-BD31-4B8C-83A1-F6EECF244321}">
                <p14:modId xmlns:p14="http://schemas.microsoft.com/office/powerpoint/2010/main" val="570180927"/>
              </p:ext>
            </p:extLst>
          </p:nvPr>
        </p:nvGraphicFramePr>
        <p:xfrm>
          <a:off x="1412304" y="2793810"/>
          <a:ext cx="1728787" cy="588963"/>
        </p:xfrm>
        <a:graphic>
          <a:graphicData uri="http://schemas.openxmlformats.org/presentationml/2006/ole">
            <mc:AlternateContent xmlns:mc="http://schemas.openxmlformats.org/markup-compatibility/2006">
              <mc:Choice xmlns:v="urn:schemas-microsoft-com:vml" Requires="v">
                <p:oleObj spid="_x0000_s5145" name="Ecuación" r:id="rId9" imgW="520700" imgH="228600" progId="Equation.3">
                  <p:embed/>
                </p:oleObj>
              </mc:Choice>
              <mc:Fallback>
                <p:oleObj name="Ecuación" r:id="rId9" imgW="5207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12304" y="2793810"/>
                        <a:ext cx="1728787" cy="588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Line 11"/>
          <p:cNvSpPr>
            <a:spLocks noChangeShapeType="1"/>
          </p:cNvSpPr>
          <p:nvPr/>
        </p:nvSpPr>
        <p:spPr bwMode="auto">
          <a:xfrm>
            <a:off x="3110643" y="3088291"/>
            <a:ext cx="935037"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graphicFrame>
        <p:nvGraphicFramePr>
          <p:cNvPr id="13" name="Object 8"/>
          <p:cNvGraphicFramePr>
            <a:graphicFrameLocks noChangeAspect="1"/>
          </p:cNvGraphicFramePr>
          <p:nvPr>
            <p:extLst>
              <p:ext uri="{D42A27DB-BD31-4B8C-83A1-F6EECF244321}">
                <p14:modId xmlns:p14="http://schemas.microsoft.com/office/powerpoint/2010/main" val="3846860396"/>
              </p:ext>
            </p:extLst>
          </p:nvPr>
        </p:nvGraphicFramePr>
        <p:xfrm>
          <a:off x="4140994" y="2349850"/>
          <a:ext cx="1076325" cy="1154112"/>
        </p:xfrm>
        <a:graphic>
          <a:graphicData uri="http://schemas.openxmlformats.org/presentationml/2006/ole">
            <mc:AlternateContent xmlns:mc="http://schemas.openxmlformats.org/markup-compatibility/2006">
              <mc:Choice xmlns:v="urn:schemas-microsoft-com:vml" Requires="v">
                <p:oleObj spid="_x0000_s5146" name="Ecuación" r:id="rId11" imgW="545863" imgH="444307" progId="Equation.3">
                  <p:embed/>
                </p:oleObj>
              </mc:Choice>
              <mc:Fallback>
                <p:oleObj name="Ecuación" r:id="rId11" imgW="545863" imgH="44430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40994" y="2349850"/>
                        <a:ext cx="1076325" cy="1154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 name="Line 12"/>
          <p:cNvSpPr>
            <a:spLocks noChangeShapeType="1"/>
          </p:cNvSpPr>
          <p:nvPr/>
        </p:nvSpPr>
        <p:spPr bwMode="auto">
          <a:xfrm>
            <a:off x="5303203" y="3024347"/>
            <a:ext cx="1584325"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graphicFrame>
        <p:nvGraphicFramePr>
          <p:cNvPr id="15" name="Object 10"/>
          <p:cNvGraphicFramePr>
            <a:graphicFrameLocks noChangeAspect="1"/>
          </p:cNvGraphicFramePr>
          <p:nvPr>
            <p:extLst>
              <p:ext uri="{D42A27DB-BD31-4B8C-83A1-F6EECF244321}">
                <p14:modId xmlns:p14="http://schemas.microsoft.com/office/powerpoint/2010/main" val="2505075340"/>
              </p:ext>
            </p:extLst>
          </p:nvPr>
        </p:nvGraphicFramePr>
        <p:xfrm>
          <a:off x="7269957" y="2669985"/>
          <a:ext cx="1008062" cy="647700"/>
        </p:xfrm>
        <a:graphic>
          <a:graphicData uri="http://schemas.openxmlformats.org/presentationml/2006/ole">
            <mc:AlternateContent xmlns:mc="http://schemas.openxmlformats.org/markup-compatibility/2006">
              <mc:Choice xmlns:v="urn:schemas-microsoft-com:vml" Requires="v">
                <p:oleObj spid="_x0000_s5147" name="Ecuación" r:id="rId13" imgW="355446" imgH="228501" progId="Equation.3">
                  <p:embed/>
                </p:oleObj>
              </mc:Choice>
              <mc:Fallback>
                <p:oleObj name="Ecuación" r:id="rId13" imgW="355446" imgH="228501"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269957" y="2669985"/>
                        <a:ext cx="1008062" cy="647700"/>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37"/>
          <p:cNvSpPr>
            <a:spLocks noChangeArrowheads="1"/>
          </p:cNvSpPr>
          <p:nvPr/>
        </p:nvSpPr>
        <p:spPr bwMode="auto">
          <a:xfrm>
            <a:off x="0" y="4076700"/>
            <a:ext cx="1692275" cy="647700"/>
          </a:xfrm>
          <a:prstGeom prst="downArrowCallout">
            <a:avLst>
              <a:gd name="adj1" fmla="val 65319"/>
              <a:gd name="adj2" fmla="val 65319"/>
              <a:gd name="adj3" fmla="val 16667"/>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dirty="0"/>
              <a:t>Ejemplo 3</a:t>
            </a:r>
          </a:p>
        </p:txBody>
      </p:sp>
      <p:graphicFrame>
        <p:nvGraphicFramePr>
          <p:cNvPr id="17" name="Object 14"/>
          <p:cNvGraphicFramePr>
            <a:graphicFrameLocks noChangeAspect="1"/>
          </p:cNvGraphicFramePr>
          <p:nvPr/>
        </p:nvGraphicFramePr>
        <p:xfrm>
          <a:off x="1436688" y="4508500"/>
          <a:ext cx="1800225" cy="588963"/>
        </p:xfrm>
        <a:graphic>
          <a:graphicData uri="http://schemas.openxmlformats.org/presentationml/2006/ole">
            <mc:AlternateContent xmlns:mc="http://schemas.openxmlformats.org/markup-compatibility/2006">
              <mc:Choice xmlns:v="urn:schemas-microsoft-com:vml" Requires="v">
                <p:oleObj spid="_x0000_s5148" name="Ecuación" r:id="rId15" imgW="723586" imgH="228501" progId="Equation.3">
                  <p:embed/>
                </p:oleObj>
              </mc:Choice>
              <mc:Fallback>
                <p:oleObj name="Ecuación" r:id="rId15" imgW="723586" imgH="22850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36688" y="4508500"/>
                        <a:ext cx="1800225" cy="588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 name="Line 15"/>
          <p:cNvSpPr>
            <a:spLocks noChangeShapeType="1"/>
          </p:cNvSpPr>
          <p:nvPr/>
        </p:nvSpPr>
        <p:spPr bwMode="auto">
          <a:xfrm>
            <a:off x="3381375" y="4797425"/>
            <a:ext cx="935038"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graphicFrame>
        <p:nvGraphicFramePr>
          <p:cNvPr id="19" name="Object 17"/>
          <p:cNvGraphicFramePr>
            <a:graphicFrameLocks noChangeAspect="1"/>
          </p:cNvGraphicFramePr>
          <p:nvPr/>
        </p:nvGraphicFramePr>
        <p:xfrm>
          <a:off x="4389438" y="4508500"/>
          <a:ext cx="1831975" cy="646113"/>
        </p:xfrm>
        <a:graphic>
          <a:graphicData uri="http://schemas.openxmlformats.org/presentationml/2006/ole">
            <mc:AlternateContent xmlns:mc="http://schemas.openxmlformats.org/markup-compatibility/2006">
              <mc:Choice xmlns:v="urn:schemas-microsoft-com:vml" Requires="v">
                <p:oleObj spid="_x0000_s5149" name="Ecuación" r:id="rId17" imgW="736600" imgH="203200" progId="Equation.3">
                  <p:embed/>
                </p:oleObj>
              </mc:Choice>
              <mc:Fallback>
                <p:oleObj name="Ecuación" r:id="rId17" imgW="736600" imgH="203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89438" y="4508500"/>
                        <a:ext cx="1831975" cy="646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 name="Line 18"/>
          <p:cNvSpPr>
            <a:spLocks noChangeShapeType="1"/>
          </p:cNvSpPr>
          <p:nvPr/>
        </p:nvSpPr>
        <p:spPr bwMode="auto">
          <a:xfrm>
            <a:off x="6334125" y="4797425"/>
            <a:ext cx="935038"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graphicFrame>
        <p:nvGraphicFramePr>
          <p:cNvPr id="21" name="Object 21"/>
          <p:cNvGraphicFramePr>
            <a:graphicFrameLocks noChangeAspect="1"/>
          </p:cNvGraphicFramePr>
          <p:nvPr>
            <p:extLst>
              <p:ext uri="{D42A27DB-BD31-4B8C-83A1-F6EECF244321}">
                <p14:modId xmlns:p14="http://schemas.microsoft.com/office/powerpoint/2010/main" val="1342132879"/>
              </p:ext>
            </p:extLst>
          </p:nvPr>
        </p:nvGraphicFramePr>
        <p:xfrm>
          <a:off x="7269163" y="4400550"/>
          <a:ext cx="1368425" cy="657225"/>
        </p:xfrm>
        <a:graphic>
          <a:graphicData uri="http://schemas.openxmlformats.org/presentationml/2006/ole">
            <mc:AlternateContent xmlns:mc="http://schemas.openxmlformats.org/markup-compatibility/2006">
              <mc:Choice xmlns:v="urn:schemas-microsoft-com:vml" Requires="v">
                <p:oleObj spid="_x0000_s5150" name="Ecuación" r:id="rId19" imgW="508000" imgH="228600" progId="Equation.3">
                  <p:embed/>
                </p:oleObj>
              </mc:Choice>
              <mc:Fallback>
                <p:oleObj name="Ecuación" r:id="rId19" imgW="50800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269163" y="4400550"/>
                        <a:ext cx="1368425" cy="65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 name="Line 22"/>
          <p:cNvSpPr>
            <a:spLocks noChangeShapeType="1"/>
          </p:cNvSpPr>
          <p:nvPr/>
        </p:nvSpPr>
        <p:spPr bwMode="auto">
          <a:xfrm>
            <a:off x="8156893" y="5057775"/>
            <a:ext cx="0" cy="64770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graphicFrame>
        <p:nvGraphicFramePr>
          <p:cNvPr id="23" name="Object 24"/>
          <p:cNvGraphicFramePr>
            <a:graphicFrameLocks noChangeAspect="1"/>
          </p:cNvGraphicFramePr>
          <p:nvPr>
            <p:extLst>
              <p:ext uri="{D42A27DB-BD31-4B8C-83A1-F6EECF244321}">
                <p14:modId xmlns:p14="http://schemas.microsoft.com/office/powerpoint/2010/main" val="4143250910"/>
              </p:ext>
            </p:extLst>
          </p:nvPr>
        </p:nvGraphicFramePr>
        <p:xfrm>
          <a:off x="7773988" y="5827902"/>
          <a:ext cx="1008063" cy="625475"/>
        </p:xfrm>
        <a:graphic>
          <a:graphicData uri="http://schemas.openxmlformats.org/presentationml/2006/ole">
            <mc:AlternateContent xmlns:mc="http://schemas.openxmlformats.org/markup-compatibility/2006">
              <mc:Choice xmlns:v="urn:schemas-microsoft-com:vml" Requires="v">
                <p:oleObj spid="_x0000_s5151" name="Ecuación" r:id="rId21" imgW="368300" imgH="228600" progId="Equation.3">
                  <p:embed/>
                </p:oleObj>
              </mc:Choice>
              <mc:Fallback>
                <p:oleObj name="Ecuación" r:id="rId21" imgW="368300" imgH="2286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3988" y="5827902"/>
                        <a:ext cx="1008063" cy="62547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9179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Right)">
                                      <p:cBhvr>
                                        <p:cTn id="17" dur="1000"/>
                                        <p:tgtEl>
                                          <p:spTgt spid="6"/>
                                        </p:tgtEl>
                                      </p:cBhvr>
                                    </p:animEffect>
                                  </p:childTnLst>
                                </p:cTn>
                              </p:par>
                            </p:childTnLst>
                          </p:cTn>
                        </p:par>
                        <p:par>
                          <p:cTn id="18" fill="hold">
                            <p:stCondLst>
                              <p:cond delay="1000"/>
                            </p:stCondLst>
                            <p:childTnLst>
                              <p:par>
                                <p:cTn id="19" presetID="2" presetClass="entr" presetSubtype="8"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1000" fill="hold"/>
                                        <p:tgtEl>
                                          <p:spTgt spid="7"/>
                                        </p:tgtEl>
                                        <p:attrNameLst>
                                          <p:attrName>ppt_x</p:attrName>
                                        </p:attrNameLst>
                                      </p:cBhvr>
                                      <p:tavLst>
                                        <p:tav tm="0">
                                          <p:val>
                                            <p:strVal val="0-#ppt_w/2"/>
                                          </p:val>
                                        </p:tav>
                                        <p:tav tm="100000">
                                          <p:val>
                                            <p:strVal val="#ppt_x"/>
                                          </p:val>
                                        </p:tav>
                                      </p:tavLst>
                                    </p:anim>
                                    <p:anim calcmode="lin" valueType="num">
                                      <p:cBhvr additive="base">
                                        <p:cTn id="22"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strips(downRight)">
                                      <p:cBhvr>
                                        <p:cTn id="27" dur="1000"/>
                                        <p:tgtEl>
                                          <p:spTgt spid="8"/>
                                        </p:tgtEl>
                                      </p:cBhvr>
                                    </p:animEffect>
                                  </p:childTnLst>
                                </p:cTn>
                              </p:par>
                            </p:childTnLst>
                          </p:cTn>
                        </p:par>
                        <p:par>
                          <p:cTn id="28" fill="hold">
                            <p:stCondLst>
                              <p:cond delay="1000"/>
                            </p:stCondLst>
                            <p:childTnLst>
                              <p:par>
                                <p:cTn id="29" presetID="2" presetClass="entr" presetSubtype="2"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1+#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strips(downRight)">
                                      <p:cBhvr>
                                        <p:cTn id="37" dur="500"/>
                                        <p:tgtEl>
                                          <p:spTgt spid="10"/>
                                        </p:tgtEl>
                                      </p:cBhvr>
                                    </p:animEffect>
                                  </p:childTnLst>
                                </p:cTn>
                              </p:par>
                            </p:childTnLst>
                          </p:cTn>
                        </p:par>
                        <p:par>
                          <p:cTn id="38" fill="hold">
                            <p:stCondLst>
                              <p:cond delay="500"/>
                            </p:stCondLst>
                            <p:childTnLst>
                              <p:par>
                                <p:cTn id="39" presetID="2" presetClass="entr" presetSubtype="8" fill="hold" nodeType="after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0-#ppt_w/2"/>
                                          </p:val>
                                        </p:tav>
                                        <p:tav tm="100000">
                                          <p:val>
                                            <p:strVal val="#ppt_x"/>
                                          </p:val>
                                        </p:tav>
                                      </p:tavLst>
                                    </p:anim>
                                    <p:anim calcmode="lin" valueType="num">
                                      <p:cBhvr additive="base">
                                        <p:cTn id="42"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strips(downRight)">
                                      <p:cBhvr>
                                        <p:cTn id="47" dur="1000"/>
                                        <p:tgtEl>
                                          <p:spTgt spid="12"/>
                                        </p:tgtEl>
                                      </p:cBhvr>
                                    </p:animEffect>
                                  </p:childTnLst>
                                </p:cTn>
                              </p:par>
                            </p:childTnLst>
                          </p:cTn>
                        </p:par>
                        <p:par>
                          <p:cTn id="48" fill="hold">
                            <p:stCondLst>
                              <p:cond delay="1000"/>
                            </p:stCondLst>
                            <p:childTnLst>
                              <p:par>
                                <p:cTn id="49" presetID="2" presetClass="entr" presetSubtype="8"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000" fill="hold"/>
                                        <p:tgtEl>
                                          <p:spTgt spid="13"/>
                                        </p:tgtEl>
                                        <p:attrNameLst>
                                          <p:attrName>ppt_x</p:attrName>
                                        </p:attrNameLst>
                                      </p:cBhvr>
                                      <p:tavLst>
                                        <p:tav tm="0">
                                          <p:val>
                                            <p:strVal val="0-#ppt_w/2"/>
                                          </p:val>
                                        </p:tav>
                                        <p:tav tm="100000">
                                          <p:val>
                                            <p:strVal val="#ppt_x"/>
                                          </p:val>
                                        </p:tav>
                                      </p:tavLst>
                                    </p:anim>
                                    <p:anim calcmode="lin" valueType="num">
                                      <p:cBhvr additive="base">
                                        <p:cTn id="52"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strips(downRight)">
                                      <p:cBhvr>
                                        <p:cTn id="57" dur="1000"/>
                                        <p:tgtEl>
                                          <p:spTgt spid="14"/>
                                        </p:tgtEl>
                                      </p:cBhvr>
                                    </p:animEffect>
                                  </p:childTnLst>
                                </p:cTn>
                              </p:par>
                            </p:childTnLst>
                          </p:cTn>
                        </p:par>
                        <p:par>
                          <p:cTn id="58" fill="hold">
                            <p:stCondLst>
                              <p:cond delay="1000"/>
                            </p:stCondLst>
                            <p:childTnLst>
                              <p:par>
                                <p:cTn id="59" presetID="2" presetClass="entr" presetSubtype="2" fill="hold" nodeType="after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1+#ppt_w/2"/>
                                          </p:val>
                                        </p:tav>
                                        <p:tav tm="100000">
                                          <p:val>
                                            <p:strVal val="#ppt_x"/>
                                          </p:val>
                                        </p:tav>
                                      </p:tavLst>
                                    </p:anim>
                                    <p:anim calcmode="lin" valueType="num">
                                      <p:cBhvr additive="base">
                                        <p:cTn id="62"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strips(downRight)">
                                      <p:cBhvr>
                                        <p:cTn id="67" dur="500"/>
                                        <p:tgtEl>
                                          <p:spTgt spid="16"/>
                                        </p:tgtEl>
                                      </p:cBhvr>
                                    </p:animEffect>
                                  </p:childTnLst>
                                </p:cTn>
                              </p:par>
                            </p:childTnLst>
                          </p:cTn>
                        </p:par>
                        <p:par>
                          <p:cTn id="68" fill="hold">
                            <p:stCondLst>
                              <p:cond delay="500"/>
                            </p:stCondLst>
                            <p:childTnLst>
                              <p:par>
                                <p:cTn id="69" presetID="1" presetClass="entr" presetSubtype="0" fill="hold" nodeType="after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8" presetClass="entr" presetSubtype="6"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strips(downRight)">
                                      <p:cBhvr>
                                        <p:cTn id="75" dur="1000"/>
                                        <p:tgtEl>
                                          <p:spTgt spid="18"/>
                                        </p:tgtEl>
                                      </p:cBhvr>
                                    </p:animEffect>
                                  </p:childTnLst>
                                </p:cTn>
                              </p:par>
                            </p:childTnLst>
                          </p:cTn>
                        </p:par>
                        <p:par>
                          <p:cTn id="76" fill="hold">
                            <p:stCondLst>
                              <p:cond delay="1000"/>
                            </p:stCondLst>
                            <p:childTnLst>
                              <p:par>
                                <p:cTn id="77" presetID="2" presetClass="entr" presetSubtype="8" fill="hold" nodeType="after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1000" fill="hold"/>
                                        <p:tgtEl>
                                          <p:spTgt spid="19"/>
                                        </p:tgtEl>
                                        <p:attrNameLst>
                                          <p:attrName>ppt_x</p:attrName>
                                        </p:attrNameLst>
                                      </p:cBhvr>
                                      <p:tavLst>
                                        <p:tav tm="0">
                                          <p:val>
                                            <p:strVal val="0-#ppt_w/2"/>
                                          </p:val>
                                        </p:tav>
                                        <p:tav tm="100000">
                                          <p:val>
                                            <p:strVal val="#ppt_x"/>
                                          </p:val>
                                        </p:tav>
                                      </p:tavLst>
                                    </p:anim>
                                    <p:anim calcmode="lin" valueType="num">
                                      <p:cBhvr additive="base">
                                        <p:cTn id="80" dur="10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8" presetClass="entr" presetSubtype="6"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strips(downRight)">
                                      <p:cBhvr>
                                        <p:cTn id="85" dur="1000"/>
                                        <p:tgtEl>
                                          <p:spTgt spid="20"/>
                                        </p:tgtEl>
                                      </p:cBhvr>
                                    </p:animEffect>
                                  </p:childTnLst>
                                </p:cTn>
                              </p:par>
                            </p:childTnLst>
                          </p:cTn>
                        </p:par>
                        <p:par>
                          <p:cTn id="86" fill="hold">
                            <p:stCondLst>
                              <p:cond delay="1000"/>
                            </p:stCondLst>
                            <p:childTnLst>
                              <p:par>
                                <p:cTn id="87" presetID="2" presetClass="entr" presetSubtype="2" fill="hold" nodeType="after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additive="base">
                                        <p:cTn id="89" dur="500" fill="hold"/>
                                        <p:tgtEl>
                                          <p:spTgt spid="21"/>
                                        </p:tgtEl>
                                        <p:attrNameLst>
                                          <p:attrName>ppt_x</p:attrName>
                                        </p:attrNameLst>
                                      </p:cBhvr>
                                      <p:tavLst>
                                        <p:tav tm="0">
                                          <p:val>
                                            <p:strVal val="1+#ppt_w/2"/>
                                          </p:val>
                                        </p:tav>
                                        <p:tav tm="100000">
                                          <p:val>
                                            <p:strVal val="#ppt_x"/>
                                          </p:val>
                                        </p:tav>
                                      </p:tavLst>
                                    </p:anim>
                                    <p:anim calcmode="lin" valueType="num">
                                      <p:cBhvr additive="base">
                                        <p:cTn id="90"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8" presetClass="entr" presetSubtype="6" fill="hold" grpId="0" nodeType="clickEffect">
                                  <p:stCondLst>
                                    <p:cond delay="0"/>
                                  </p:stCondLst>
                                  <p:childTnLst>
                                    <p:set>
                                      <p:cBhvr>
                                        <p:cTn id="94" dur="1" fill="hold">
                                          <p:stCondLst>
                                            <p:cond delay="0"/>
                                          </p:stCondLst>
                                        </p:cTn>
                                        <p:tgtEl>
                                          <p:spTgt spid="22"/>
                                        </p:tgtEl>
                                        <p:attrNameLst>
                                          <p:attrName>style.visibility</p:attrName>
                                        </p:attrNameLst>
                                      </p:cBhvr>
                                      <p:to>
                                        <p:strVal val="visible"/>
                                      </p:to>
                                    </p:set>
                                    <p:animEffect transition="in" filter="strips(downRight)">
                                      <p:cBhvr>
                                        <p:cTn id="95" dur="1000"/>
                                        <p:tgtEl>
                                          <p:spTgt spid="22"/>
                                        </p:tgtEl>
                                      </p:cBhvr>
                                    </p:animEffect>
                                  </p:childTnLst>
                                </p:cTn>
                              </p:par>
                            </p:childTnLst>
                          </p:cTn>
                        </p:par>
                        <p:par>
                          <p:cTn id="96" fill="hold">
                            <p:stCondLst>
                              <p:cond delay="1000"/>
                            </p:stCondLst>
                            <p:childTnLst>
                              <p:par>
                                <p:cTn id="97" presetID="2" presetClass="entr" presetSubtype="4" fill="hold" nodeType="afterEffect">
                                  <p:stCondLst>
                                    <p:cond delay="0"/>
                                  </p:stCondLst>
                                  <p:childTnLst>
                                    <p:set>
                                      <p:cBhvr>
                                        <p:cTn id="98" dur="1" fill="hold">
                                          <p:stCondLst>
                                            <p:cond delay="0"/>
                                          </p:stCondLst>
                                        </p:cTn>
                                        <p:tgtEl>
                                          <p:spTgt spid="23"/>
                                        </p:tgtEl>
                                        <p:attrNameLst>
                                          <p:attrName>style.visibility</p:attrName>
                                        </p:attrNameLst>
                                      </p:cBhvr>
                                      <p:to>
                                        <p:strVal val="visible"/>
                                      </p:to>
                                    </p:set>
                                    <p:anim calcmode="lin" valueType="num">
                                      <p:cBhvr additive="base">
                                        <p:cTn id="99" dur="500" fill="hold"/>
                                        <p:tgtEl>
                                          <p:spTgt spid="23"/>
                                        </p:tgtEl>
                                        <p:attrNameLst>
                                          <p:attrName>ppt_x</p:attrName>
                                        </p:attrNameLst>
                                      </p:cBhvr>
                                      <p:tavLst>
                                        <p:tav tm="0">
                                          <p:val>
                                            <p:strVal val="#ppt_x"/>
                                          </p:val>
                                        </p:tav>
                                        <p:tav tm="100000">
                                          <p:val>
                                            <p:strVal val="#ppt_x"/>
                                          </p:val>
                                        </p:tav>
                                      </p:tavLst>
                                    </p:anim>
                                    <p:anim calcmode="lin" valueType="num">
                                      <p:cBhvr additive="base">
                                        <p:cTn id="10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0" grpId="0" animBg="1"/>
      <p:bldP spid="12" grpId="0" animBg="1"/>
      <p:bldP spid="14" grpId="0" animBg="1"/>
      <p:bldP spid="16" grpId="0" animBg="1"/>
      <p:bldP spid="18" grpId="0" animBg="1"/>
      <p:bldP spid="20"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2194560" y="621792"/>
            <a:ext cx="5864352" cy="519113"/>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r" eaLnBrk="1" hangingPunct="1">
              <a:spcBef>
                <a:spcPct val="50000"/>
              </a:spcBef>
            </a:pPr>
            <a:r>
              <a:rPr lang="es-ES" altLang="es-MX" sz="2800">
                <a:solidFill>
                  <a:schemeClr val="bg1"/>
                </a:solidFill>
              </a:rPr>
              <a:t>ECUACIONES EQUIVALENTES</a:t>
            </a:r>
          </a:p>
        </p:txBody>
      </p:sp>
      <p:sp>
        <p:nvSpPr>
          <p:cNvPr id="5" name="Text Box 28"/>
          <p:cNvSpPr txBox="1">
            <a:spLocks noChangeArrowheads="1"/>
          </p:cNvSpPr>
          <p:nvPr/>
        </p:nvSpPr>
        <p:spPr bwMode="auto">
          <a:xfrm>
            <a:off x="1472184" y="1246061"/>
            <a:ext cx="730910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10000"/>
              </a:spcBef>
            </a:pPr>
            <a:r>
              <a:rPr lang="es-ES" altLang="es-MX" dirty="0"/>
              <a:t>Dos ecuaciones son </a:t>
            </a:r>
            <a:r>
              <a:rPr lang="es-ES" altLang="es-MX" sz="2000" dirty="0">
                <a:solidFill>
                  <a:schemeClr val="hlink"/>
                </a:solidFill>
              </a:rPr>
              <a:t>EQUIVALENTES</a:t>
            </a:r>
            <a:r>
              <a:rPr lang="es-ES" altLang="es-MX" dirty="0">
                <a:solidFill>
                  <a:schemeClr val="hlink"/>
                </a:solidFill>
              </a:rPr>
              <a:t> </a:t>
            </a:r>
            <a:r>
              <a:rPr lang="es-ES" altLang="es-MX" dirty="0"/>
              <a:t>si tienen las mismas soluciones</a:t>
            </a:r>
          </a:p>
        </p:txBody>
      </p:sp>
      <p:pic>
        <p:nvPicPr>
          <p:cNvPr id="6" name="Picture 35" descr="báscula_1"/>
          <p:cNvPicPr>
            <a:picLocks noChangeAspect="1" noChangeArrowheads="1"/>
          </p:cNvPicPr>
          <p:nvPr/>
        </p:nvPicPr>
        <p:blipFill>
          <a:blip r:embed="rId2">
            <a:clrChange>
              <a:clrFrom>
                <a:srgbClr val="FBFBF9"/>
              </a:clrFrom>
              <a:clrTo>
                <a:srgbClr val="FBFBF9">
                  <a:alpha val="0"/>
                </a:srgbClr>
              </a:clrTo>
            </a:clrChange>
            <a:extLst>
              <a:ext uri="{28A0092B-C50C-407E-A947-70E740481C1C}">
                <a14:useLocalDpi xmlns:a14="http://schemas.microsoft.com/office/drawing/2010/main" val="0"/>
              </a:ext>
            </a:extLst>
          </a:blip>
          <a:srcRect/>
          <a:stretch>
            <a:fillRect/>
          </a:stretch>
        </p:blipFill>
        <p:spPr bwMode="auto">
          <a:xfrm>
            <a:off x="3548507" y="1871091"/>
            <a:ext cx="2952750"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48"/>
          <p:cNvSpPr>
            <a:spLocks noChangeArrowheads="1"/>
          </p:cNvSpPr>
          <p:nvPr/>
        </p:nvSpPr>
        <p:spPr bwMode="auto">
          <a:xfrm>
            <a:off x="2407539" y="3020441"/>
            <a:ext cx="5724525" cy="4953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360000"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800" dirty="0"/>
              <a:t>Una ecuación se transforma en otra equivalente mediante estas reglas:</a:t>
            </a:r>
          </a:p>
          <a:p>
            <a:pPr algn="ctr" eaLnBrk="1" hangingPunct="1"/>
            <a:endParaRPr lang="es-ES" altLang="es-MX" sz="1800" dirty="0"/>
          </a:p>
        </p:txBody>
      </p:sp>
      <p:sp>
        <p:nvSpPr>
          <p:cNvPr id="8" name="Freeform 56"/>
          <p:cNvSpPr>
            <a:spLocks/>
          </p:cNvSpPr>
          <p:nvPr/>
        </p:nvSpPr>
        <p:spPr bwMode="auto">
          <a:xfrm rot="21465781">
            <a:off x="1323212" y="3480262"/>
            <a:ext cx="2660650" cy="431800"/>
          </a:xfrm>
          <a:custGeom>
            <a:avLst/>
            <a:gdLst>
              <a:gd name="T0" fmla="*/ 2147483646 w 2404"/>
              <a:gd name="T1" fmla="*/ 125637428 h 211"/>
              <a:gd name="T2" fmla="*/ 499766137 w 2404"/>
              <a:gd name="T3" fmla="*/ 125637428 h 211"/>
              <a:gd name="T4" fmla="*/ 0 w 2404"/>
              <a:gd name="T5" fmla="*/ 883655166 h 211"/>
              <a:gd name="T6" fmla="*/ 0 60000 65536"/>
              <a:gd name="T7" fmla="*/ 0 60000 65536"/>
              <a:gd name="T8" fmla="*/ 0 60000 65536"/>
            </a:gdLst>
            <a:ahLst/>
            <a:cxnLst>
              <a:cxn ang="T6">
                <a:pos x="T0" y="T1"/>
              </a:cxn>
              <a:cxn ang="T7">
                <a:pos x="T2" y="T3"/>
              </a:cxn>
              <a:cxn ang="T8">
                <a:pos x="T4" y="T5"/>
              </a:cxn>
            </a:cxnLst>
            <a:rect l="0" t="0" r="r" b="b"/>
            <a:pathLst>
              <a:path w="2404" h="211">
                <a:moveTo>
                  <a:pt x="2404" y="30"/>
                </a:moveTo>
                <a:cubicBezTo>
                  <a:pt x="1606" y="15"/>
                  <a:pt x="809" y="0"/>
                  <a:pt x="408" y="30"/>
                </a:cubicBezTo>
                <a:cubicBezTo>
                  <a:pt x="7" y="60"/>
                  <a:pt x="61" y="188"/>
                  <a:pt x="0" y="211"/>
                </a:cubicBezTo>
              </a:path>
            </a:pathLst>
          </a:custGeom>
          <a:noFill/>
          <a:ln w="57150" cmpd="sng">
            <a:solidFill>
              <a:schemeClr val="accent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9" name="Freeform 57"/>
          <p:cNvSpPr>
            <a:spLocks/>
          </p:cNvSpPr>
          <p:nvPr/>
        </p:nvSpPr>
        <p:spPr bwMode="auto">
          <a:xfrm rot="134219" flipH="1">
            <a:off x="6555743" y="3480263"/>
            <a:ext cx="2660650" cy="431800"/>
          </a:xfrm>
          <a:custGeom>
            <a:avLst/>
            <a:gdLst>
              <a:gd name="T0" fmla="*/ 2147483646 w 2404"/>
              <a:gd name="T1" fmla="*/ 125637428 h 211"/>
              <a:gd name="T2" fmla="*/ 499766137 w 2404"/>
              <a:gd name="T3" fmla="*/ 125637428 h 211"/>
              <a:gd name="T4" fmla="*/ 0 w 2404"/>
              <a:gd name="T5" fmla="*/ 883655166 h 211"/>
              <a:gd name="T6" fmla="*/ 0 60000 65536"/>
              <a:gd name="T7" fmla="*/ 0 60000 65536"/>
              <a:gd name="T8" fmla="*/ 0 60000 65536"/>
            </a:gdLst>
            <a:ahLst/>
            <a:cxnLst>
              <a:cxn ang="T6">
                <a:pos x="T0" y="T1"/>
              </a:cxn>
              <a:cxn ang="T7">
                <a:pos x="T2" y="T3"/>
              </a:cxn>
              <a:cxn ang="T8">
                <a:pos x="T4" y="T5"/>
              </a:cxn>
            </a:cxnLst>
            <a:rect l="0" t="0" r="r" b="b"/>
            <a:pathLst>
              <a:path w="2404" h="211">
                <a:moveTo>
                  <a:pt x="2404" y="30"/>
                </a:moveTo>
                <a:cubicBezTo>
                  <a:pt x="1606" y="15"/>
                  <a:pt x="809" y="0"/>
                  <a:pt x="408" y="30"/>
                </a:cubicBezTo>
                <a:cubicBezTo>
                  <a:pt x="7" y="60"/>
                  <a:pt x="61" y="188"/>
                  <a:pt x="0" y="211"/>
                </a:cubicBezTo>
              </a:path>
            </a:pathLst>
          </a:custGeom>
          <a:noFill/>
          <a:ln w="57150" cmpd="sng">
            <a:solidFill>
              <a:schemeClr val="accent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10" name="Text Box 31"/>
          <p:cNvSpPr txBox="1">
            <a:spLocks noChangeArrowheads="1"/>
          </p:cNvSpPr>
          <p:nvPr/>
        </p:nvSpPr>
        <p:spPr bwMode="auto">
          <a:xfrm>
            <a:off x="109728" y="3923800"/>
            <a:ext cx="3847226"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2000" dirty="0"/>
              <a:t>Sumando o restando a sus miembros un mismo número</a:t>
            </a:r>
          </a:p>
        </p:txBody>
      </p:sp>
      <p:sp>
        <p:nvSpPr>
          <p:cNvPr id="11" name="Text Box 33"/>
          <p:cNvSpPr txBox="1">
            <a:spLocks noChangeArrowheads="1"/>
          </p:cNvSpPr>
          <p:nvPr/>
        </p:nvSpPr>
        <p:spPr bwMode="auto">
          <a:xfrm>
            <a:off x="7890882" y="3923800"/>
            <a:ext cx="39243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2000" dirty="0"/>
              <a:t>Multiplicando o dividiendo sus dos miembros por un mismo número distinto de cero</a:t>
            </a:r>
          </a:p>
        </p:txBody>
      </p:sp>
      <p:pic>
        <p:nvPicPr>
          <p:cNvPr id="12" name="Picture 36" descr="báscula_suma"/>
          <p:cNvPicPr>
            <a:picLocks noChangeAspect="1" noChangeArrowheads="1"/>
          </p:cNvPicPr>
          <p:nvPr/>
        </p:nvPicPr>
        <p:blipFill>
          <a:blip r:embed="rId3">
            <a:clrChange>
              <a:clrFrom>
                <a:srgbClr val="F6F5F3"/>
              </a:clrFrom>
              <a:clrTo>
                <a:srgbClr val="F6F5F3">
                  <a:alpha val="0"/>
                </a:srgbClr>
              </a:clrTo>
            </a:clrChange>
            <a:extLst>
              <a:ext uri="{28A0092B-C50C-407E-A947-70E740481C1C}">
                <a14:useLocalDpi xmlns:a14="http://schemas.microsoft.com/office/drawing/2010/main" val="0"/>
              </a:ext>
            </a:extLst>
          </a:blip>
          <a:srcRect b="19185"/>
          <a:stretch>
            <a:fillRect/>
          </a:stretch>
        </p:blipFill>
        <p:spPr bwMode="auto">
          <a:xfrm>
            <a:off x="0" y="4559616"/>
            <a:ext cx="287972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4" descr="báscula_producto"/>
          <p:cNvPicPr>
            <a:picLocks noChangeAspect="1" noChangeArrowheads="1"/>
          </p:cNvPicPr>
          <p:nvPr/>
        </p:nvPicPr>
        <p:blipFill>
          <a:blip r:embed="rId4">
            <a:clrChange>
              <a:clrFrom>
                <a:srgbClr val="F9F8F6"/>
              </a:clrFrom>
              <a:clrTo>
                <a:srgbClr val="F9F8F6">
                  <a:alpha val="0"/>
                </a:srgbClr>
              </a:clrTo>
            </a:clrChange>
            <a:extLst>
              <a:ext uri="{28A0092B-C50C-407E-A947-70E740481C1C}">
                <a14:useLocalDpi xmlns:a14="http://schemas.microsoft.com/office/drawing/2010/main" val="0"/>
              </a:ext>
            </a:extLst>
          </a:blip>
          <a:srcRect b="27170"/>
          <a:stretch>
            <a:fillRect/>
          </a:stretch>
        </p:blipFill>
        <p:spPr bwMode="auto">
          <a:xfrm>
            <a:off x="9327769" y="5087112"/>
            <a:ext cx="23399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50"/>
          <p:cNvSpPr txBox="1">
            <a:spLocks noChangeArrowheads="1"/>
          </p:cNvSpPr>
          <p:nvPr/>
        </p:nvSpPr>
        <p:spPr bwMode="auto">
          <a:xfrm>
            <a:off x="6820261" y="4118268"/>
            <a:ext cx="1081088" cy="1014413"/>
          </a:xfrm>
          <a:prstGeom prst="rect">
            <a:avLst/>
          </a:prstGeom>
          <a:solidFill>
            <a:srgbClr val="C3E373"/>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200" dirty="0">
                <a:solidFill>
                  <a:srgbClr val="4D4D4D"/>
                </a:solidFill>
              </a:rPr>
              <a:t>Se multiplica por dos  cada miembro</a:t>
            </a:r>
          </a:p>
        </p:txBody>
      </p:sp>
      <p:sp>
        <p:nvSpPr>
          <p:cNvPr id="16" name="Text Box 39"/>
          <p:cNvSpPr txBox="1">
            <a:spLocks noChangeArrowheads="1"/>
          </p:cNvSpPr>
          <p:nvPr/>
        </p:nvSpPr>
        <p:spPr bwMode="auto">
          <a:xfrm>
            <a:off x="3850084" y="4011041"/>
            <a:ext cx="935038" cy="1014413"/>
          </a:xfrm>
          <a:prstGeom prst="rect">
            <a:avLst/>
          </a:prstGeom>
          <a:solidFill>
            <a:srgbClr val="C3E373"/>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200" dirty="0">
                <a:solidFill>
                  <a:srgbClr val="4D4D4D"/>
                </a:solidFill>
              </a:rPr>
              <a:t>Se suman dos unidades a cada miembro</a:t>
            </a:r>
          </a:p>
        </p:txBody>
      </p:sp>
      <p:sp>
        <p:nvSpPr>
          <p:cNvPr id="17" name="Text Box 38"/>
          <p:cNvSpPr txBox="1">
            <a:spLocks noChangeArrowheads="1"/>
          </p:cNvSpPr>
          <p:nvPr/>
        </p:nvSpPr>
        <p:spPr bwMode="auto">
          <a:xfrm>
            <a:off x="647699" y="5694679"/>
            <a:ext cx="1584325" cy="376237"/>
          </a:xfrm>
          <a:prstGeom prst="rect">
            <a:avLst/>
          </a:prstGeom>
          <a:solidFill>
            <a:srgbClr val="C3E373"/>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800" dirty="0">
                <a:solidFill>
                  <a:srgbClr val="808080"/>
                </a:solidFill>
              </a:rPr>
              <a:t>2x+4</a:t>
            </a:r>
            <a:r>
              <a:rPr lang="es-ES" altLang="es-MX" sz="1800" dirty="0"/>
              <a:t>+2</a:t>
            </a:r>
            <a:r>
              <a:rPr lang="es-ES" altLang="es-MX" sz="1800" dirty="0">
                <a:solidFill>
                  <a:srgbClr val="808080"/>
                </a:solidFill>
              </a:rPr>
              <a:t>= 6</a:t>
            </a:r>
            <a:r>
              <a:rPr lang="es-ES" altLang="es-MX" sz="1800" dirty="0"/>
              <a:t>+2</a:t>
            </a:r>
          </a:p>
        </p:txBody>
      </p:sp>
      <p:sp>
        <p:nvSpPr>
          <p:cNvPr id="18" name="Text Box 51"/>
          <p:cNvSpPr txBox="1">
            <a:spLocks noChangeArrowheads="1"/>
          </p:cNvSpPr>
          <p:nvPr/>
        </p:nvSpPr>
        <p:spPr bwMode="auto">
          <a:xfrm>
            <a:off x="9705593" y="6204350"/>
            <a:ext cx="1584325" cy="466725"/>
          </a:xfrm>
          <a:prstGeom prst="rect">
            <a:avLst/>
          </a:prstGeom>
          <a:solidFill>
            <a:srgbClr val="C3E373"/>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800" dirty="0">
                <a:solidFill>
                  <a:srgbClr val="808080"/>
                </a:solidFill>
              </a:rPr>
              <a:t>(2x+4)</a:t>
            </a:r>
            <a:r>
              <a:rPr lang="es-ES" altLang="es-MX" sz="1800" dirty="0"/>
              <a:t>2</a:t>
            </a:r>
            <a:r>
              <a:rPr lang="es-ES" altLang="es-MX" sz="1800" dirty="0">
                <a:solidFill>
                  <a:srgbClr val="808080"/>
                </a:solidFill>
              </a:rPr>
              <a:t>= 6</a:t>
            </a:r>
            <a:r>
              <a:rPr lang="es-ES" altLang="es-MX" sz="3600" baseline="12000" dirty="0"/>
              <a:t>.</a:t>
            </a:r>
            <a:r>
              <a:rPr lang="es-ES" altLang="es-MX" sz="1800" dirty="0"/>
              <a:t>2</a:t>
            </a:r>
          </a:p>
        </p:txBody>
      </p:sp>
      <p:pic>
        <p:nvPicPr>
          <p:cNvPr id="19" name="Picture 37" descr="báscula_resta"/>
          <p:cNvPicPr>
            <a:picLocks noChangeAspect="1" noChangeArrowheads="1"/>
          </p:cNvPicPr>
          <p:nvPr/>
        </p:nvPicPr>
        <p:blipFill>
          <a:blip r:embed="rId5">
            <a:clrChange>
              <a:clrFrom>
                <a:srgbClr val="F8F8F8"/>
              </a:clrFrom>
              <a:clrTo>
                <a:srgbClr val="F8F8F8">
                  <a:alpha val="0"/>
                </a:srgbClr>
              </a:clrTo>
            </a:clrChange>
            <a:extLst>
              <a:ext uri="{28A0092B-C50C-407E-A947-70E740481C1C}">
                <a14:useLocalDpi xmlns:a14="http://schemas.microsoft.com/office/drawing/2010/main" val="0"/>
              </a:ext>
            </a:extLst>
          </a:blip>
          <a:srcRect b="25818"/>
          <a:stretch>
            <a:fillRect/>
          </a:stretch>
        </p:blipFill>
        <p:spPr bwMode="auto">
          <a:xfrm>
            <a:off x="2971609" y="5352576"/>
            <a:ext cx="2808287"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43"/>
          <p:cNvSpPr txBox="1">
            <a:spLocks noChangeArrowheads="1"/>
          </p:cNvSpPr>
          <p:nvPr/>
        </p:nvSpPr>
        <p:spPr bwMode="auto">
          <a:xfrm>
            <a:off x="2323908" y="5851050"/>
            <a:ext cx="936625" cy="1014413"/>
          </a:xfrm>
          <a:prstGeom prst="rect">
            <a:avLst/>
          </a:prstGeom>
          <a:solidFill>
            <a:srgbClr val="C3E373"/>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200" dirty="0">
                <a:solidFill>
                  <a:srgbClr val="4D4D4D"/>
                </a:solidFill>
              </a:rPr>
              <a:t>Se restan dos unidades a cada miembro</a:t>
            </a:r>
          </a:p>
        </p:txBody>
      </p:sp>
      <p:sp>
        <p:nvSpPr>
          <p:cNvPr id="21" name="Text Box 42"/>
          <p:cNvSpPr txBox="1">
            <a:spLocks noChangeArrowheads="1"/>
          </p:cNvSpPr>
          <p:nvPr/>
        </p:nvSpPr>
        <p:spPr bwMode="auto">
          <a:xfrm>
            <a:off x="3525440" y="6486051"/>
            <a:ext cx="1584325" cy="376238"/>
          </a:xfrm>
          <a:prstGeom prst="rect">
            <a:avLst/>
          </a:prstGeom>
          <a:solidFill>
            <a:srgbClr val="C3E373"/>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800">
                <a:solidFill>
                  <a:srgbClr val="808080"/>
                </a:solidFill>
              </a:rPr>
              <a:t>2x+4</a:t>
            </a:r>
            <a:r>
              <a:rPr lang="es-ES" altLang="es-MX" sz="1800"/>
              <a:t>-2</a:t>
            </a:r>
            <a:r>
              <a:rPr lang="es-ES" altLang="es-MX" sz="1800">
                <a:solidFill>
                  <a:srgbClr val="808080"/>
                </a:solidFill>
              </a:rPr>
              <a:t>= 6</a:t>
            </a:r>
            <a:r>
              <a:rPr lang="es-ES" altLang="es-MX" sz="1800"/>
              <a:t>-2</a:t>
            </a:r>
          </a:p>
        </p:txBody>
      </p:sp>
      <p:pic>
        <p:nvPicPr>
          <p:cNvPr id="22" name="Picture 45" descr="báscula_cociente"/>
          <p:cNvPicPr>
            <a:picLocks noChangeAspect="1" noChangeArrowheads="1"/>
          </p:cNvPicPr>
          <p:nvPr/>
        </p:nvPicPr>
        <p:blipFill>
          <a:blip r:embed="rId6">
            <a:clrChange>
              <a:clrFrom>
                <a:srgbClr val="FAF8F9"/>
              </a:clrFrom>
              <a:clrTo>
                <a:srgbClr val="FAF8F9">
                  <a:alpha val="0"/>
                </a:srgbClr>
              </a:clrTo>
            </a:clrChange>
            <a:extLst>
              <a:ext uri="{28A0092B-C50C-407E-A947-70E740481C1C}">
                <a14:useLocalDpi xmlns:a14="http://schemas.microsoft.com/office/drawing/2010/main" val="0"/>
              </a:ext>
            </a:extLst>
          </a:blip>
          <a:srcRect b="27307"/>
          <a:stretch>
            <a:fillRect/>
          </a:stretch>
        </p:blipFill>
        <p:spPr bwMode="auto">
          <a:xfrm>
            <a:off x="6762370" y="5352576"/>
            <a:ext cx="2376487"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 Box 53"/>
          <p:cNvSpPr txBox="1">
            <a:spLocks noChangeArrowheads="1"/>
          </p:cNvSpPr>
          <p:nvPr/>
        </p:nvSpPr>
        <p:spPr bwMode="auto">
          <a:xfrm>
            <a:off x="7087013" y="6486052"/>
            <a:ext cx="1727200" cy="376237"/>
          </a:xfrm>
          <a:prstGeom prst="rect">
            <a:avLst/>
          </a:prstGeom>
          <a:solidFill>
            <a:srgbClr val="C3E373"/>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800" dirty="0">
                <a:solidFill>
                  <a:srgbClr val="808080"/>
                </a:solidFill>
              </a:rPr>
              <a:t>(2x+4)/</a:t>
            </a:r>
            <a:r>
              <a:rPr lang="es-ES" altLang="es-MX" sz="1800" dirty="0"/>
              <a:t>2</a:t>
            </a:r>
            <a:r>
              <a:rPr lang="es-ES" altLang="es-MX" sz="1800" dirty="0">
                <a:solidFill>
                  <a:srgbClr val="808080"/>
                </a:solidFill>
              </a:rPr>
              <a:t>= 6</a:t>
            </a:r>
            <a:r>
              <a:rPr lang="es-ES" altLang="es-MX" sz="1800" dirty="0"/>
              <a:t>/2</a:t>
            </a:r>
          </a:p>
        </p:txBody>
      </p:sp>
    </p:spTree>
    <p:extLst>
      <p:ext uri="{BB962C8B-B14F-4D97-AF65-F5344CB8AC3E}">
        <p14:creationId xmlns:p14="http://schemas.microsoft.com/office/powerpoint/2010/main" val="91172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par>
                          <p:cTn id="13" fill="hold">
                            <p:stCondLst>
                              <p:cond delay="500"/>
                            </p:stCondLst>
                            <p:childTnLst>
                              <p:par>
                                <p:cTn id="14" presetID="3" presetClass="entr" presetSubtype="5"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vertical)">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dissolv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xit" presetSubtype="0" fill="hold" grpId="1" nodeType="clickEffect">
                                  <p:stCondLst>
                                    <p:cond delay="0"/>
                                  </p:stCondLst>
                                  <p:childTnLst>
                                    <p:animEffect transition="out" filter="dissolve">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childTnLst>
                          </p:cTn>
                        </p:par>
                        <p:par>
                          <p:cTn id="27" fill="hold">
                            <p:stCondLst>
                              <p:cond delay="500"/>
                            </p:stCondLst>
                            <p:childTnLst>
                              <p:par>
                                <p:cTn id="28" presetID="18" presetClass="entr" presetSubtype="9"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strips(upLeft)">
                                      <p:cBhvr>
                                        <p:cTn id="30" dur="500"/>
                                        <p:tgtEl>
                                          <p:spTgt spid="8"/>
                                        </p:tgtEl>
                                      </p:cBhvr>
                                    </p:animEffect>
                                  </p:childTnLst>
                                </p:cTn>
                              </p:par>
                            </p:childTnLst>
                          </p:cTn>
                        </p:par>
                        <p:par>
                          <p:cTn id="31" fill="hold">
                            <p:stCondLst>
                              <p:cond delay="1000"/>
                            </p:stCondLst>
                            <p:childTnLst>
                              <p:par>
                                <p:cTn id="32" presetID="18" presetClass="entr" presetSubtype="9"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strips(upLeft)">
                                      <p:cBhvr>
                                        <p:cTn id="34" dur="500"/>
                                        <p:tgtEl>
                                          <p:spTgt spid="9"/>
                                        </p:tgtEl>
                                      </p:cBhvr>
                                    </p:animEffect>
                                  </p:childTnLst>
                                </p:cTn>
                              </p:par>
                            </p:childTnLst>
                          </p:cTn>
                        </p:par>
                        <p:par>
                          <p:cTn id="35" fill="hold">
                            <p:stCondLst>
                              <p:cond delay="1500"/>
                            </p:stCondLst>
                            <p:childTnLst>
                              <p:par>
                                <p:cTn id="36" presetID="12" presetClass="entr" presetSubtype="1"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slide(fromTop)">
                                      <p:cBhvr>
                                        <p:cTn id="38" dur="500"/>
                                        <p:tgtEl>
                                          <p:spTgt spid="10"/>
                                        </p:tgtEl>
                                      </p:cBhvr>
                                    </p:animEffect>
                                  </p:childTnLst>
                                </p:cTn>
                              </p:par>
                            </p:childTnLst>
                          </p:cTn>
                        </p:par>
                        <p:par>
                          <p:cTn id="39" fill="hold">
                            <p:stCondLst>
                              <p:cond delay="2000"/>
                            </p:stCondLst>
                            <p:childTnLst>
                              <p:par>
                                <p:cTn id="40" presetID="12" presetClass="entr" presetSubtype="1"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slide(fromTop)">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par>
                          <p:cTn id="53" fill="hold">
                            <p:stCondLst>
                              <p:cond delay="500"/>
                            </p:stCondLst>
                            <p:childTnLst>
                              <p:par>
                                <p:cTn id="54" presetID="12" presetClass="entr" presetSubtype="2"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slide(fromRight)">
                                      <p:cBhvr>
                                        <p:cTn id="56" dur="500"/>
                                        <p:tgtEl>
                                          <p:spTgt spid="15"/>
                                        </p:tgtEl>
                                      </p:cBhvr>
                                    </p:animEffect>
                                  </p:childTnLst>
                                </p:cTn>
                              </p:par>
                            </p:childTnLst>
                          </p:cTn>
                        </p:par>
                        <p:par>
                          <p:cTn id="57" fill="hold">
                            <p:stCondLst>
                              <p:cond delay="1000"/>
                            </p:stCondLst>
                            <p:childTnLst>
                              <p:par>
                                <p:cTn id="58" presetID="12" presetClass="entr" presetSubtype="8" fill="hold" grpId="0" nodeType="after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slide(fromLeft)">
                                      <p:cBhvr>
                                        <p:cTn id="60" dur="500"/>
                                        <p:tgtEl>
                                          <p:spTgt spid="16"/>
                                        </p:tgtEl>
                                      </p:cBhvr>
                                    </p:animEffect>
                                  </p:childTnLst>
                                </p:cTn>
                              </p:par>
                            </p:childTnLst>
                          </p:cTn>
                        </p:par>
                        <p:par>
                          <p:cTn id="61" fill="hold">
                            <p:stCondLst>
                              <p:cond delay="1500"/>
                            </p:stCondLst>
                            <p:childTnLst>
                              <p:par>
                                <p:cTn id="62" presetID="12" presetClass="entr" presetSubtype="1" fill="hold" grpId="0" nodeType="afterEffect">
                                  <p:stCondLst>
                                    <p:cond delay="0"/>
                                  </p:stCondLst>
                                  <p:iterate type="lt">
                                    <p:tmPct val="10000"/>
                                  </p:iterate>
                                  <p:childTnLst>
                                    <p:set>
                                      <p:cBhvr>
                                        <p:cTn id="63" dur="1" fill="hold">
                                          <p:stCondLst>
                                            <p:cond delay="0"/>
                                          </p:stCondLst>
                                        </p:cTn>
                                        <p:tgtEl>
                                          <p:spTgt spid="17"/>
                                        </p:tgtEl>
                                        <p:attrNameLst>
                                          <p:attrName>style.visibility</p:attrName>
                                        </p:attrNameLst>
                                      </p:cBhvr>
                                      <p:to>
                                        <p:strVal val="visible"/>
                                      </p:to>
                                    </p:set>
                                    <p:animEffect transition="in" filter="slide(fromTop)">
                                      <p:cBhvr>
                                        <p:cTn id="64" dur="500"/>
                                        <p:tgtEl>
                                          <p:spTgt spid="17"/>
                                        </p:tgtEl>
                                      </p:cBhvr>
                                    </p:animEffect>
                                  </p:childTnLst>
                                </p:cTn>
                              </p:par>
                            </p:childTnLst>
                          </p:cTn>
                        </p:par>
                        <p:par>
                          <p:cTn id="65" fill="hold">
                            <p:stCondLst>
                              <p:cond delay="2450"/>
                            </p:stCondLst>
                            <p:childTnLst>
                              <p:par>
                                <p:cTn id="66" presetID="12" presetClass="entr" presetSubtype="1" fill="hold" grpId="0" nodeType="afterEffect">
                                  <p:stCondLst>
                                    <p:cond delay="0"/>
                                  </p:stCondLst>
                                  <p:iterate type="lt">
                                    <p:tmPct val="10000"/>
                                  </p:iterate>
                                  <p:childTnLst>
                                    <p:set>
                                      <p:cBhvr>
                                        <p:cTn id="67" dur="1" fill="hold">
                                          <p:stCondLst>
                                            <p:cond delay="0"/>
                                          </p:stCondLst>
                                        </p:cTn>
                                        <p:tgtEl>
                                          <p:spTgt spid="18"/>
                                        </p:tgtEl>
                                        <p:attrNameLst>
                                          <p:attrName>style.visibility</p:attrName>
                                        </p:attrNameLst>
                                      </p:cBhvr>
                                      <p:to>
                                        <p:strVal val="visible"/>
                                      </p:to>
                                    </p:set>
                                    <p:animEffect transition="in" filter="slide(fromTop)">
                                      <p:cBhvr>
                                        <p:cTn id="68" dur="5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blinds(horizontal)">
                                      <p:cBhvr>
                                        <p:cTn id="73" dur="500"/>
                                        <p:tgtEl>
                                          <p:spTgt spid="19"/>
                                        </p:tgtEl>
                                      </p:cBhvr>
                                    </p:animEffect>
                                  </p:childTnLst>
                                </p:cTn>
                              </p:par>
                            </p:childTnLst>
                          </p:cTn>
                        </p:par>
                        <p:par>
                          <p:cTn id="74" fill="hold">
                            <p:stCondLst>
                              <p:cond delay="500"/>
                            </p:stCondLst>
                            <p:childTnLst>
                              <p:par>
                                <p:cTn id="75" presetID="12" presetClass="entr" presetSubtype="2" fill="hold" grpId="0" nodeType="after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slide(fromRight)">
                                      <p:cBhvr>
                                        <p:cTn id="77" dur="500"/>
                                        <p:tgtEl>
                                          <p:spTgt spid="20"/>
                                        </p:tgtEl>
                                      </p:cBhvr>
                                    </p:animEffect>
                                  </p:childTnLst>
                                </p:cTn>
                              </p:par>
                            </p:childTnLst>
                          </p:cTn>
                        </p:par>
                        <p:par>
                          <p:cTn id="78" fill="hold">
                            <p:stCondLst>
                              <p:cond delay="1000"/>
                            </p:stCondLst>
                            <p:childTnLst>
                              <p:par>
                                <p:cTn id="79" presetID="12" presetClass="entr" presetSubtype="1" fill="hold" grpId="0" nodeType="afterEffect">
                                  <p:stCondLst>
                                    <p:cond delay="0"/>
                                  </p:stCondLst>
                                  <p:iterate type="lt">
                                    <p:tmPct val="10000"/>
                                  </p:iterate>
                                  <p:childTnLst>
                                    <p:set>
                                      <p:cBhvr>
                                        <p:cTn id="80" dur="1" fill="hold">
                                          <p:stCondLst>
                                            <p:cond delay="0"/>
                                          </p:stCondLst>
                                        </p:cTn>
                                        <p:tgtEl>
                                          <p:spTgt spid="21"/>
                                        </p:tgtEl>
                                        <p:attrNameLst>
                                          <p:attrName>style.visibility</p:attrName>
                                        </p:attrNameLst>
                                      </p:cBhvr>
                                      <p:to>
                                        <p:strVal val="visible"/>
                                      </p:to>
                                    </p:set>
                                    <p:animEffect transition="in" filter="slide(fromTop)">
                                      <p:cBhvr>
                                        <p:cTn id="81" dur="500"/>
                                        <p:tgtEl>
                                          <p:spTgt spid="21"/>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nodeType="clickEffect">
                                  <p:stCondLst>
                                    <p:cond delay="0"/>
                                  </p:stCondLst>
                                  <p:childTnLst>
                                    <p:set>
                                      <p:cBhvr>
                                        <p:cTn id="85" dur="1" fill="hold">
                                          <p:stCondLst>
                                            <p:cond delay="0"/>
                                          </p:stCondLst>
                                        </p:cTn>
                                        <p:tgtEl>
                                          <p:spTgt spid="22"/>
                                        </p:tgtEl>
                                        <p:attrNameLst>
                                          <p:attrName>style.visibility</p:attrName>
                                        </p:attrNameLst>
                                      </p:cBhvr>
                                      <p:to>
                                        <p:strVal val="visible"/>
                                      </p:to>
                                    </p:set>
                                    <p:animEffect transition="in" filter="blinds(horizontal)">
                                      <p:cBhvr>
                                        <p:cTn id="86" dur="500"/>
                                        <p:tgtEl>
                                          <p:spTgt spid="22"/>
                                        </p:tgtEl>
                                      </p:cBhvr>
                                    </p:animEffect>
                                  </p:childTnLst>
                                </p:cTn>
                              </p:par>
                            </p:childTnLst>
                          </p:cTn>
                        </p:par>
                        <p:par>
                          <p:cTn id="87" fill="hold">
                            <p:stCondLst>
                              <p:cond delay="500"/>
                            </p:stCondLst>
                            <p:childTnLst>
                              <p:par>
                                <p:cTn id="88" presetID="12" presetClass="entr" presetSubtype="1" fill="hold" grpId="0" nodeType="after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slide(fromTop)">
                                      <p:cBhvr>
                                        <p:cTn id="9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P spid="7" grpId="1" animBg="1"/>
      <p:bldP spid="8" grpId="0" animBg="1"/>
      <p:bldP spid="9" grpId="0" animBg="1"/>
      <p:bldP spid="10" grpId="0"/>
      <p:bldP spid="11" grpId="0"/>
      <p:bldP spid="15" grpId="0" animBg="1"/>
      <p:bldP spid="16" grpId="0" animBg="1"/>
      <p:bldP spid="17" grpId="0" animBg="1"/>
      <p:bldP spid="18" grpId="0" animBg="1"/>
      <p:bldP spid="20" grpId="0" animBg="1"/>
      <p:bldP spid="21"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a:spLocks noChangeArrowheads="1"/>
          </p:cNvSpPr>
          <p:nvPr/>
        </p:nvSpPr>
        <p:spPr bwMode="auto">
          <a:xfrm>
            <a:off x="1926336" y="707136"/>
            <a:ext cx="6839712" cy="954107"/>
          </a:xfrm>
          <a:prstGeom prst="rect">
            <a:avLst/>
          </a:prstGeom>
          <a:solidFill>
            <a:srgbClr val="FF99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2800" dirty="0">
                <a:solidFill>
                  <a:schemeClr val="bg1"/>
                </a:solidFill>
              </a:rPr>
              <a:t>ECUACIONES DE PRIMER GRADO. PARÉNTESIS</a:t>
            </a:r>
          </a:p>
        </p:txBody>
      </p:sp>
      <p:sp>
        <p:nvSpPr>
          <p:cNvPr id="5" name="AutoShape 31"/>
          <p:cNvSpPr>
            <a:spLocks noChangeArrowheads="1"/>
          </p:cNvSpPr>
          <p:nvPr/>
        </p:nvSpPr>
        <p:spPr bwMode="auto">
          <a:xfrm>
            <a:off x="189738" y="1828673"/>
            <a:ext cx="2792413" cy="671513"/>
          </a:xfrm>
          <a:prstGeom prst="rightArrow">
            <a:avLst>
              <a:gd name="adj1" fmla="val 50000"/>
              <a:gd name="adj2" fmla="val 1071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600"/>
              <a:t>Resolver la ecuación</a:t>
            </a:r>
          </a:p>
        </p:txBody>
      </p:sp>
      <p:graphicFrame>
        <p:nvGraphicFramePr>
          <p:cNvPr id="6" name="Object 11"/>
          <p:cNvGraphicFramePr>
            <a:graphicFrameLocks noChangeAspect="1"/>
          </p:cNvGraphicFramePr>
          <p:nvPr>
            <p:extLst>
              <p:ext uri="{D42A27DB-BD31-4B8C-83A1-F6EECF244321}">
                <p14:modId xmlns:p14="http://schemas.microsoft.com/office/powerpoint/2010/main" val="3803559892"/>
              </p:ext>
            </p:extLst>
          </p:nvPr>
        </p:nvGraphicFramePr>
        <p:xfrm>
          <a:off x="3961003" y="1865186"/>
          <a:ext cx="4346575" cy="635000"/>
        </p:xfrm>
        <a:graphic>
          <a:graphicData uri="http://schemas.openxmlformats.org/presentationml/2006/ole">
            <mc:AlternateContent xmlns:mc="http://schemas.openxmlformats.org/markup-compatibility/2006">
              <mc:Choice xmlns:v="urn:schemas-microsoft-com:vml" Requires="v">
                <p:oleObj spid="_x0000_s6156" name="Ecuación" r:id="rId3" imgW="1612900" imgH="203200" progId="Equation.3">
                  <p:embed/>
                </p:oleObj>
              </mc:Choice>
              <mc:Fallback>
                <p:oleObj name="Ecuación" r:id="rId3" imgW="1612900" imgH="203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1003" y="1865186"/>
                        <a:ext cx="4346575"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 Box 26"/>
          <p:cNvSpPr txBox="1">
            <a:spLocks noChangeArrowheads="1"/>
          </p:cNvSpPr>
          <p:nvPr/>
        </p:nvSpPr>
        <p:spPr bwMode="auto">
          <a:xfrm>
            <a:off x="0" y="2500186"/>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8" name="Text Box 12"/>
          <p:cNvSpPr txBox="1">
            <a:spLocks noChangeArrowheads="1"/>
          </p:cNvSpPr>
          <p:nvPr/>
        </p:nvSpPr>
        <p:spPr bwMode="auto">
          <a:xfrm>
            <a:off x="755650" y="2607501"/>
            <a:ext cx="16557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spcBef>
                <a:spcPct val="50000"/>
              </a:spcBef>
            </a:pPr>
            <a:r>
              <a:rPr lang="es-ES" altLang="es-MX" sz="2000" dirty="0" smtClean="0"/>
              <a:t>Quitamos paréntesis</a:t>
            </a:r>
            <a:endParaRPr lang="es-ES" altLang="es-MX" sz="2000" dirty="0"/>
          </a:p>
        </p:txBody>
      </p:sp>
      <p:graphicFrame>
        <p:nvGraphicFramePr>
          <p:cNvPr id="9" name="Object 13"/>
          <p:cNvGraphicFramePr>
            <a:graphicFrameLocks noChangeAspect="1"/>
          </p:cNvGraphicFramePr>
          <p:nvPr>
            <p:extLst>
              <p:ext uri="{D42A27DB-BD31-4B8C-83A1-F6EECF244321}">
                <p14:modId xmlns:p14="http://schemas.microsoft.com/office/powerpoint/2010/main" val="305047031"/>
              </p:ext>
            </p:extLst>
          </p:nvPr>
        </p:nvGraphicFramePr>
        <p:xfrm>
          <a:off x="3961003" y="2579561"/>
          <a:ext cx="4392613" cy="622300"/>
        </p:xfrm>
        <a:graphic>
          <a:graphicData uri="http://schemas.openxmlformats.org/presentationml/2006/ole">
            <mc:AlternateContent xmlns:mc="http://schemas.openxmlformats.org/markup-compatibility/2006">
              <mc:Choice xmlns:v="urn:schemas-microsoft-com:vml" Requires="v">
                <p:oleObj spid="_x0000_s6157" name="Ecuación" r:id="rId5" imgW="1612900" imgH="228600" progId="Equation.3">
                  <p:embed/>
                </p:oleObj>
              </mc:Choice>
              <mc:Fallback>
                <p:oleObj name="Ecuación" r:id="rId5" imgW="16129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1003" y="2579561"/>
                        <a:ext cx="4392613" cy="62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27"/>
          <p:cNvSpPr txBox="1">
            <a:spLocks noChangeArrowheads="1"/>
          </p:cNvSpPr>
          <p:nvPr/>
        </p:nvSpPr>
        <p:spPr bwMode="auto">
          <a:xfrm>
            <a:off x="0" y="3806401"/>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12" name="Text Box 15"/>
          <p:cNvSpPr txBox="1">
            <a:spLocks noChangeArrowheads="1"/>
          </p:cNvSpPr>
          <p:nvPr/>
        </p:nvSpPr>
        <p:spPr bwMode="auto">
          <a:xfrm>
            <a:off x="755650" y="3589975"/>
            <a:ext cx="26638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a:t>Agrupamos las incógnitas en un miembro y los números al otro</a:t>
            </a:r>
          </a:p>
        </p:txBody>
      </p:sp>
      <p:graphicFrame>
        <p:nvGraphicFramePr>
          <p:cNvPr id="13" name="Object 17"/>
          <p:cNvGraphicFramePr>
            <a:graphicFrameLocks noChangeAspect="1"/>
          </p:cNvGraphicFramePr>
          <p:nvPr>
            <p:extLst>
              <p:ext uri="{D42A27DB-BD31-4B8C-83A1-F6EECF244321}">
                <p14:modId xmlns:p14="http://schemas.microsoft.com/office/powerpoint/2010/main" val="4293348089"/>
              </p:ext>
            </p:extLst>
          </p:nvPr>
        </p:nvGraphicFramePr>
        <p:xfrm>
          <a:off x="4148962" y="3281236"/>
          <a:ext cx="4321175" cy="588962"/>
        </p:xfrm>
        <a:graphic>
          <a:graphicData uri="http://schemas.openxmlformats.org/presentationml/2006/ole">
            <mc:AlternateContent xmlns:mc="http://schemas.openxmlformats.org/markup-compatibility/2006">
              <mc:Choice xmlns:v="urn:schemas-microsoft-com:vml" Requires="v">
                <p:oleObj spid="_x0000_s6158" name="Ecuación" r:id="rId7" imgW="1625600" imgH="228600" progId="Equation.3">
                  <p:embed/>
                </p:oleObj>
              </mc:Choice>
              <mc:Fallback>
                <p:oleObj name="Ecuación" r:id="rId7" imgW="16256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8962" y="3281236"/>
                        <a:ext cx="4321175" cy="588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 name="Text Box 28"/>
          <p:cNvSpPr txBox="1">
            <a:spLocks noChangeArrowheads="1"/>
          </p:cNvSpPr>
          <p:nvPr/>
        </p:nvSpPr>
        <p:spPr bwMode="auto">
          <a:xfrm>
            <a:off x="0" y="5047637"/>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15" name="Text Box 18"/>
          <p:cNvSpPr txBox="1">
            <a:spLocks noChangeArrowheads="1"/>
          </p:cNvSpPr>
          <p:nvPr/>
        </p:nvSpPr>
        <p:spPr bwMode="auto">
          <a:xfrm>
            <a:off x="755650" y="5110873"/>
            <a:ext cx="2376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a:t>Operamos  cada miembro por separado  </a:t>
            </a:r>
          </a:p>
        </p:txBody>
      </p:sp>
      <p:graphicFrame>
        <p:nvGraphicFramePr>
          <p:cNvPr id="17" name="Object 20"/>
          <p:cNvGraphicFramePr>
            <a:graphicFrameLocks noChangeAspect="1"/>
          </p:cNvGraphicFramePr>
          <p:nvPr>
            <p:extLst>
              <p:ext uri="{D42A27DB-BD31-4B8C-83A1-F6EECF244321}">
                <p14:modId xmlns:p14="http://schemas.microsoft.com/office/powerpoint/2010/main" val="1604868592"/>
              </p:ext>
            </p:extLst>
          </p:nvPr>
        </p:nvGraphicFramePr>
        <p:xfrm>
          <a:off x="6157309" y="4277888"/>
          <a:ext cx="1330325" cy="460375"/>
        </p:xfrm>
        <a:graphic>
          <a:graphicData uri="http://schemas.openxmlformats.org/presentationml/2006/ole">
            <mc:AlternateContent xmlns:mc="http://schemas.openxmlformats.org/markup-compatibility/2006">
              <mc:Choice xmlns:v="urn:schemas-microsoft-com:vml" Requires="v">
                <p:oleObj spid="_x0000_s6159" name="Ecuación" r:id="rId9" imgW="469800" imgH="203040" progId="Equation.3">
                  <p:embed/>
                </p:oleObj>
              </mc:Choice>
              <mc:Fallback>
                <p:oleObj name="Ecuación" r:id="rId9" imgW="469800" imgH="203040" progId="Equation.3">
                  <p:embed/>
                  <p:pic>
                    <p:nvPicPr>
                      <p:cNvPr id="0" name=""/>
                      <p:cNvPicPr>
                        <a:picLocks noChangeAspect="1" noChangeArrowheads="1"/>
                      </p:cNvPicPr>
                      <p:nvPr/>
                    </p:nvPicPr>
                    <p:blipFill>
                      <a:blip r:embed="rId10"/>
                      <a:srcRect/>
                      <a:stretch>
                        <a:fillRect/>
                      </a:stretch>
                    </p:blipFill>
                    <p:spPr bwMode="auto">
                      <a:xfrm>
                        <a:off x="6157309" y="4277888"/>
                        <a:ext cx="1330325"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33"/>
          <p:cNvGraphicFramePr>
            <a:graphicFrameLocks noChangeAspect="1"/>
          </p:cNvGraphicFramePr>
          <p:nvPr>
            <p:extLst>
              <p:ext uri="{D42A27DB-BD31-4B8C-83A1-F6EECF244321}">
                <p14:modId xmlns:p14="http://schemas.microsoft.com/office/powerpoint/2010/main" val="4206462223"/>
              </p:ext>
            </p:extLst>
          </p:nvPr>
        </p:nvGraphicFramePr>
        <p:xfrm>
          <a:off x="5770817" y="5053427"/>
          <a:ext cx="1511300" cy="936625"/>
        </p:xfrm>
        <a:graphic>
          <a:graphicData uri="http://schemas.openxmlformats.org/presentationml/2006/ole">
            <mc:AlternateContent xmlns:mc="http://schemas.openxmlformats.org/markup-compatibility/2006">
              <mc:Choice xmlns:v="urn:schemas-microsoft-com:vml" Requires="v">
                <p:oleObj spid="_x0000_s6160" name="Ecuación" r:id="rId11" imgW="469900" imgH="457200" progId="Equation.3">
                  <p:embed/>
                </p:oleObj>
              </mc:Choice>
              <mc:Fallback>
                <p:oleObj name="Ecuación" r:id="rId11" imgW="469900" imgH="457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70817" y="5053427"/>
                        <a:ext cx="1511300" cy="93662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293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par>
                          <p:cTn id="22" fill="hold">
                            <p:stCondLst>
                              <p:cond delay="2000"/>
                            </p:stCondLst>
                            <p:childTnLst>
                              <p:par>
                                <p:cTn id="23" presetID="2" presetClass="entr" presetSubtype="8"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1000" fill="hold"/>
                                        <p:tgtEl>
                                          <p:spTgt spid="8"/>
                                        </p:tgtEl>
                                        <p:attrNameLst>
                                          <p:attrName>ppt_x</p:attrName>
                                        </p:attrNameLst>
                                      </p:cBhvr>
                                      <p:tavLst>
                                        <p:tav tm="0">
                                          <p:val>
                                            <p:strVal val="0-#ppt_w/2"/>
                                          </p:val>
                                        </p:tav>
                                        <p:tav tm="100000">
                                          <p:val>
                                            <p:strVal val="#ppt_x"/>
                                          </p:val>
                                        </p:tav>
                                      </p:tavLst>
                                    </p:anim>
                                    <p:anim calcmode="lin" valueType="num">
                                      <p:cBhvr additive="base">
                                        <p:cTn id="26"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dissolv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circle(in)">
                                      <p:cBhvr>
                                        <p:cTn id="36" dur="2000"/>
                                        <p:tgtEl>
                                          <p:spTgt spid="11"/>
                                        </p:tgtEl>
                                      </p:cBhvr>
                                    </p:animEffect>
                                  </p:childTnLst>
                                </p:cTn>
                              </p:par>
                            </p:childTnLst>
                          </p:cTn>
                        </p:par>
                        <p:par>
                          <p:cTn id="37" fill="hold">
                            <p:stCondLst>
                              <p:cond delay="2000"/>
                            </p:stCondLst>
                            <p:childTnLst>
                              <p:par>
                                <p:cTn id="38" presetID="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1000" fill="hold"/>
                                        <p:tgtEl>
                                          <p:spTgt spid="12"/>
                                        </p:tgtEl>
                                        <p:attrNameLst>
                                          <p:attrName>ppt_x</p:attrName>
                                        </p:attrNameLst>
                                      </p:cBhvr>
                                      <p:tavLst>
                                        <p:tav tm="0">
                                          <p:val>
                                            <p:strVal val="0-#ppt_w/2"/>
                                          </p:val>
                                        </p:tav>
                                        <p:tav tm="100000">
                                          <p:val>
                                            <p:strVal val="#ppt_x"/>
                                          </p:val>
                                        </p:tav>
                                      </p:tavLst>
                                    </p:anim>
                                    <p:anim calcmode="lin" valueType="num">
                                      <p:cBhvr additive="base">
                                        <p:cTn id="41"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dissolve">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circle(in)">
                                      <p:cBhvr>
                                        <p:cTn id="51" dur="2000"/>
                                        <p:tgtEl>
                                          <p:spTgt spid="14"/>
                                        </p:tgtEl>
                                      </p:cBhvr>
                                    </p:animEffect>
                                  </p:childTnLst>
                                </p:cTn>
                              </p:par>
                            </p:childTnLst>
                          </p:cTn>
                        </p:par>
                        <p:par>
                          <p:cTn id="52" fill="hold">
                            <p:stCondLst>
                              <p:cond delay="2000"/>
                            </p:stCondLst>
                            <p:childTnLst>
                              <p:par>
                                <p:cTn id="53" presetID="2" presetClass="entr" presetSubtype="8"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1000" fill="hold"/>
                                        <p:tgtEl>
                                          <p:spTgt spid="15"/>
                                        </p:tgtEl>
                                        <p:attrNameLst>
                                          <p:attrName>ppt_x</p:attrName>
                                        </p:attrNameLst>
                                      </p:cBhvr>
                                      <p:tavLst>
                                        <p:tav tm="0">
                                          <p:val>
                                            <p:strVal val="0-#ppt_w/2"/>
                                          </p:val>
                                        </p:tav>
                                        <p:tav tm="100000">
                                          <p:val>
                                            <p:strVal val="#ppt_x"/>
                                          </p:val>
                                        </p:tav>
                                      </p:tavLst>
                                    </p:anim>
                                    <p:anim calcmode="lin" valueType="num">
                                      <p:cBhvr additive="base">
                                        <p:cTn id="56"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dissolve">
                                      <p:cBhvr>
                                        <p:cTn id="61" dur="500"/>
                                        <p:tgtEl>
                                          <p:spTgt spid="17"/>
                                        </p:tgtEl>
                                      </p:cBhvr>
                                    </p:animEffect>
                                  </p:childTnLst>
                                </p:cTn>
                              </p:par>
                            </p:childTnLst>
                          </p:cTn>
                        </p:par>
                      </p:childTnLst>
                    </p:cTn>
                  </p:par>
                  <p:par>
                    <p:cTn id="62" fill="hold">
                      <p:stCondLst>
                        <p:cond delay="indefinite"/>
                      </p:stCondLst>
                      <p:childTnLst>
                        <p:par>
                          <p:cTn id="63" fill="hold">
                            <p:stCondLst>
                              <p:cond delay="0"/>
                            </p:stCondLst>
                            <p:childTnLst>
                              <p:par>
                                <p:cTn id="64" presetID="18" presetClass="entr" presetSubtype="3" fill="hold" nodeType="click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strips(upRight)">
                                      <p:cBhvr>
                                        <p:cTn id="66"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P spid="11" grpId="0"/>
      <p:bldP spid="12"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CuadroTexto"/>
          <p:cNvSpPr txBox="1">
            <a:spLocks noChangeArrowheads="1"/>
          </p:cNvSpPr>
          <p:nvPr/>
        </p:nvSpPr>
        <p:spPr bwMode="auto">
          <a:xfrm>
            <a:off x="1743456" y="670560"/>
            <a:ext cx="7266432" cy="954107"/>
          </a:xfrm>
          <a:prstGeom prst="rect">
            <a:avLst/>
          </a:prstGeom>
          <a:solidFill>
            <a:srgbClr val="FF99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800" dirty="0">
                <a:solidFill>
                  <a:schemeClr val="bg1"/>
                </a:solidFill>
              </a:rPr>
              <a:t>ECUACIONES DE 1º GRADO CON DENOMINADOR</a:t>
            </a:r>
          </a:p>
        </p:txBody>
      </p:sp>
      <p:sp>
        <p:nvSpPr>
          <p:cNvPr id="6" name="AutoShape 36"/>
          <p:cNvSpPr>
            <a:spLocks noChangeArrowheads="1"/>
          </p:cNvSpPr>
          <p:nvPr/>
        </p:nvSpPr>
        <p:spPr bwMode="auto">
          <a:xfrm>
            <a:off x="151321" y="1783461"/>
            <a:ext cx="2792412" cy="671513"/>
          </a:xfrm>
          <a:prstGeom prst="rightArrow">
            <a:avLst>
              <a:gd name="adj1" fmla="val 50000"/>
              <a:gd name="adj2" fmla="val 1071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spcBef>
                <a:spcPct val="50000"/>
              </a:spcBef>
            </a:pPr>
            <a:r>
              <a:rPr lang="es-ES" altLang="es-MX" sz="1600" dirty="0"/>
              <a:t>Resolver la ecuación</a:t>
            </a:r>
          </a:p>
        </p:txBody>
      </p:sp>
      <p:graphicFrame>
        <p:nvGraphicFramePr>
          <p:cNvPr id="7" name="Object 23"/>
          <p:cNvGraphicFramePr>
            <a:graphicFrameLocks noChangeAspect="1"/>
          </p:cNvGraphicFramePr>
          <p:nvPr>
            <p:extLst>
              <p:ext uri="{D42A27DB-BD31-4B8C-83A1-F6EECF244321}">
                <p14:modId xmlns:p14="http://schemas.microsoft.com/office/powerpoint/2010/main" val="2636079544"/>
              </p:ext>
            </p:extLst>
          </p:nvPr>
        </p:nvGraphicFramePr>
        <p:xfrm>
          <a:off x="3508058" y="1783461"/>
          <a:ext cx="3960812" cy="828675"/>
        </p:xfrm>
        <a:graphic>
          <a:graphicData uri="http://schemas.openxmlformats.org/presentationml/2006/ole">
            <mc:AlternateContent xmlns:mc="http://schemas.openxmlformats.org/markup-compatibility/2006">
              <mc:Choice xmlns:v="urn:schemas-microsoft-com:vml" Requires="v">
                <p:oleObj spid="_x0000_s7177" name="Ecuación" r:id="rId3" imgW="1295400" imgH="457200" progId="Equation.3">
                  <p:embed/>
                </p:oleObj>
              </mc:Choice>
              <mc:Fallback>
                <p:oleObj name="Ecuación" r:id="rId3" imgW="12954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8058" y="1783461"/>
                        <a:ext cx="3960812"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Text Box 37"/>
          <p:cNvSpPr txBox="1">
            <a:spLocks noChangeArrowheads="1"/>
          </p:cNvSpPr>
          <p:nvPr/>
        </p:nvSpPr>
        <p:spPr bwMode="auto">
          <a:xfrm>
            <a:off x="0" y="2454974"/>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9" name="Text Box 10"/>
          <p:cNvSpPr txBox="1">
            <a:spLocks noChangeArrowheads="1"/>
          </p:cNvSpPr>
          <p:nvPr/>
        </p:nvSpPr>
        <p:spPr bwMode="auto">
          <a:xfrm>
            <a:off x="541465" y="2770930"/>
            <a:ext cx="42116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a:t>Calculamos el mínimo común múltiplo de los denominadores</a:t>
            </a:r>
          </a:p>
        </p:txBody>
      </p:sp>
      <p:sp>
        <p:nvSpPr>
          <p:cNvPr id="10" name="Text Box 32"/>
          <p:cNvSpPr txBox="1">
            <a:spLocks noChangeArrowheads="1"/>
          </p:cNvSpPr>
          <p:nvPr/>
        </p:nvSpPr>
        <p:spPr bwMode="auto">
          <a:xfrm>
            <a:off x="4753102" y="3075730"/>
            <a:ext cx="37449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err="1"/>
              <a:t>m.c.m</a:t>
            </a:r>
            <a:r>
              <a:rPr lang="es-ES" altLang="es-MX" sz="2000" dirty="0"/>
              <a:t>. (4, 9, 36)= 36</a:t>
            </a:r>
          </a:p>
        </p:txBody>
      </p:sp>
      <p:sp>
        <p:nvSpPr>
          <p:cNvPr id="11" name="Text Box 38"/>
          <p:cNvSpPr txBox="1">
            <a:spLocks noChangeArrowheads="1"/>
          </p:cNvSpPr>
          <p:nvPr/>
        </p:nvSpPr>
        <p:spPr bwMode="auto">
          <a:xfrm>
            <a:off x="0" y="3437723"/>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12" name="Text Box 33"/>
          <p:cNvSpPr txBox="1">
            <a:spLocks noChangeArrowheads="1"/>
          </p:cNvSpPr>
          <p:nvPr/>
        </p:nvSpPr>
        <p:spPr bwMode="auto">
          <a:xfrm>
            <a:off x="588519" y="3472605"/>
            <a:ext cx="2592387"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a:t>Multiplicamos los dos miembros de la ecuación por  ese número</a:t>
            </a:r>
          </a:p>
        </p:txBody>
      </p:sp>
      <p:graphicFrame>
        <p:nvGraphicFramePr>
          <p:cNvPr id="13" name="Object 13"/>
          <p:cNvGraphicFramePr>
            <a:graphicFrameLocks noChangeAspect="1"/>
          </p:cNvGraphicFramePr>
          <p:nvPr>
            <p:extLst>
              <p:ext uri="{D42A27DB-BD31-4B8C-83A1-F6EECF244321}">
                <p14:modId xmlns:p14="http://schemas.microsoft.com/office/powerpoint/2010/main" val="3408101031"/>
              </p:ext>
            </p:extLst>
          </p:nvPr>
        </p:nvGraphicFramePr>
        <p:xfrm>
          <a:off x="3378962" y="3758399"/>
          <a:ext cx="5899150" cy="908050"/>
        </p:xfrm>
        <a:graphic>
          <a:graphicData uri="http://schemas.openxmlformats.org/presentationml/2006/ole">
            <mc:AlternateContent xmlns:mc="http://schemas.openxmlformats.org/markup-compatibility/2006">
              <mc:Choice xmlns:v="urn:schemas-microsoft-com:vml" Requires="v">
                <p:oleObj spid="_x0000_s7178" name="Ecuación" r:id="rId5" imgW="1955800" imgH="393700" progId="Equation.3">
                  <p:embed/>
                </p:oleObj>
              </mc:Choice>
              <mc:Fallback>
                <p:oleObj name="Ecuación" r:id="rId5" imgW="19558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8962" y="3758399"/>
                        <a:ext cx="5899150" cy="908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 name="Text Box 39"/>
          <p:cNvSpPr txBox="1">
            <a:spLocks noChangeArrowheads="1"/>
          </p:cNvSpPr>
          <p:nvPr/>
        </p:nvSpPr>
        <p:spPr bwMode="auto">
          <a:xfrm>
            <a:off x="12638" y="4618868"/>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15" name="Text Box 14"/>
          <p:cNvSpPr txBox="1">
            <a:spLocks noChangeArrowheads="1"/>
          </p:cNvSpPr>
          <p:nvPr/>
        </p:nvSpPr>
        <p:spPr bwMode="auto">
          <a:xfrm>
            <a:off x="606172" y="4869821"/>
            <a:ext cx="30241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a:t>Realizamos las divisiones numéricas</a:t>
            </a:r>
          </a:p>
        </p:txBody>
      </p:sp>
      <p:graphicFrame>
        <p:nvGraphicFramePr>
          <p:cNvPr id="16" name="Object 34"/>
          <p:cNvGraphicFramePr>
            <a:graphicFrameLocks noChangeAspect="1"/>
          </p:cNvGraphicFramePr>
          <p:nvPr>
            <p:extLst>
              <p:ext uri="{D42A27DB-BD31-4B8C-83A1-F6EECF244321}">
                <p14:modId xmlns:p14="http://schemas.microsoft.com/office/powerpoint/2010/main" val="77024956"/>
              </p:ext>
            </p:extLst>
          </p:nvPr>
        </p:nvGraphicFramePr>
        <p:xfrm>
          <a:off x="3863340" y="4985160"/>
          <a:ext cx="4224338" cy="533400"/>
        </p:xfrm>
        <a:graphic>
          <a:graphicData uri="http://schemas.openxmlformats.org/presentationml/2006/ole">
            <mc:AlternateContent xmlns:mc="http://schemas.openxmlformats.org/markup-compatibility/2006">
              <mc:Choice xmlns:v="urn:schemas-microsoft-com:vml" Requires="v">
                <p:oleObj spid="_x0000_s7179" name="Ecuación" r:id="rId7" imgW="1612900" imgH="203200" progId="Equation.3">
                  <p:embed/>
                </p:oleObj>
              </mc:Choice>
              <mc:Fallback>
                <p:oleObj name="Ecuación" r:id="rId7" imgW="1612900" imgH="203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63340" y="4985160"/>
                        <a:ext cx="422433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 name="Text Box 40"/>
          <p:cNvSpPr txBox="1">
            <a:spLocks noChangeArrowheads="1"/>
          </p:cNvSpPr>
          <p:nvPr/>
        </p:nvSpPr>
        <p:spPr bwMode="auto">
          <a:xfrm>
            <a:off x="29847" y="5536614"/>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18" name="Text Box 35"/>
          <p:cNvSpPr txBox="1">
            <a:spLocks noChangeArrowheads="1"/>
          </p:cNvSpPr>
          <p:nvPr/>
        </p:nvSpPr>
        <p:spPr bwMode="auto">
          <a:xfrm>
            <a:off x="660465" y="5636498"/>
            <a:ext cx="30241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a:t>Operamos los paréntesis</a:t>
            </a:r>
          </a:p>
        </p:txBody>
      </p:sp>
      <p:graphicFrame>
        <p:nvGraphicFramePr>
          <p:cNvPr id="19" name="Object 26"/>
          <p:cNvGraphicFramePr>
            <a:graphicFrameLocks noChangeAspect="1"/>
          </p:cNvGraphicFramePr>
          <p:nvPr>
            <p:extLst>
              <p:ext uri="{D42A27DB-BD31-4B8C-83A1-F6EECF244321}">
                <p14:modId xmlns:p14="http://schemas.microsoft.com/office/powerpoint/2010/main" val="1145105077"/>
              </p:ext>
            </p:extLst>
          </p:nvPr>
        </p:nvGraphicFramePr>
        <p:xfrm>
          <a:off x="3910902" y="5738823"/>
          <a:ext cx="4248150" cy="484187"/>
        </p:xfrm>
        <a:graphic>
          <a:graphicData uri="http://schemas.openxmlformats.org/presentationml/2006/ole">
            <mc:AlternateContent xmlns:mc="http://schemas.openxmlformats.org/markup-compatibility/2006">
              <mc:Choice xmlns:v="urn:schemas-microsoft-com:vml" Requires="v">
                <p:oleObj spid="_x0000_s7180" name="Ecuación" r:id="rId9" imgW="1676400" imgH="190500" progId="Equation.3">
                  <p:embed/>
                </p:oleObj>
              </mc:Choice>
              <mc:Fallback>
                <p:oleObj name="Ecuación" r:id="rId9" imgW="1676400" imgH="1905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10902" y="5738823"/>
                        <a:ext cx="4248150"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 name="Text Box 41"/>
          <p:cNvSpPr txBox="1">
            <a:spLocks noChangeArrowheads="1"/>
          </p:cNvSpPr>
          <p:nvPr/>
        </p:nvSpPr>
        <p:spPr bwMode="auto">
          <a:xfrm>
            <a:off x="1124524" y="6267037"/>
            <a:ext cx="7556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4000" dirty="0">
                <a:solidFill>
                  <a:srgbClr val="FF9900"/>
                </a:solidFill>
                <a:latin typeface="SimSun" panose="02010600030101010101" pitchFamily="2" charset="-122"/>
                <a:ea typeface="SimSun" panose="02010600030101010101" pitchFamily="2" charset="-122"/>
                <a:sym typeface="Wingdings" panose="05000000000000000000" pitchFamily="2" charset="2"/>
              </a:rPr>
              <a:t></a:t>
            </a:r>
          </a:p>
        </p:txBody>
      </p:sp>
      <p:sp>
        <p:nvSpPr>
          <p:cNvPr id="21" name="Text Box 18"/>
          <p:cNvSpPr txBox="1">
            <a:spLocks noChangeArrowheads="1"/>
          </p:cNvSpPr>
          <p:nvPr/>
        </p:nvSpPr>
        <p:spPr bwMode="auto">
          <a:xfrm>
            <a:off x="1923066" y="6190707"/>
            <a:ext cx="26638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000" dirty="0"/>
              <a:t>Agrupamos las incógnitas</a:t>
            </a:r>
          </a:p>
        </p:txBody>
      </p:sp>
      <p:graphicFrame>
        <p:nvGraphicFramePr>
          <p:cNvPr id="22" name="Object 20"/>
          <p:cNvGraphicFramePr>
            <a:graphicFrameLocks noChangeAspect="1"/>
          </p:cNvGraphicFramePr>
          <p:nvPr>
            <p:extLst>
              <p:ext uri="{D42A27DB-BD31-4B8C-83A1-F6EECF244321}">
                <p14:modId xmlns:p14="http://schemas.microsoft.com/office/powerpoint/2010/main" val="2943862766"/>
              </p:ext>
            </p:extLst>
          </p:nvPr>
        </p:nvGraphicFramePr>
        <p:xfrm>
          <a:off x="4148711" y="6267037"/>
          <a:ext cx="5124450" cy="520700"/>
        </p:xfrm>
        <a:graphic>
          <a:graphicData uri="http://schemas.openxmlformats.org/presentationml/2006/ole">
            <mc:AlternateContent xmlns:mc="http://schemas.openxmlformats.org/markup-compatibility/2006">
              <mc:Choice xmlns:v="urn:schemas-microsoft-com:vml" Requires="v">
                <p:oleObj spid="_x0000_s7181" name="Ecuación" r:id="rId11" imgW="1638300" imgH="228600" progId="Equation.3">
                  <p:embed/>
                </p:oleObj>
              </mc:Choice>
              <mc:Fallback>
                <p:oleObj name="Ecuación" r:id="rId11" imgW="163830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48711" y="6267037"/>
                        <a:ext cx="512445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 name="Object 29"/>
          <p:cNvGraphicFramePr>
            <a:graphicFrameLocks noChangeAspect="1"/>
          </p:cNvGraphicFramePr>
          <p:nvPr>
            <p:extLst>
              <p:ext uri="{D42A27DB-BD31-4B8C-83A1-F6EECF244321}">
                <p14:modId xmlns:p14="http://schemas.microsoft.com/office/powerpoint/2010/main" val="1777019479"/>
              </p:ext>
            </p:extLst>
          </p:nvPr>
        </p:nvGraphicFramePr>
        <p:xfrm>
          <a:off x="9225345" y="5636498"/>
          <a:ext cx="1223963" cy="500063"/>
        </p:xfrm>
        <a:graphic>
          <a:graphicData uri="http://schemas.openxmlformats.org/presentationml/2006/ole">
            <mc:AlternateContent xmlns:mc="http://schemas.openxmlformats.org/markup-compatibility/2006">
              <mc:Choice xmlns:v="urn:schemas-microsoft-com:vml" Requires="v">
                <p:oleObj spid="_x0000_s7182" name="Ecuación" r:id="rId13" imgW="558800" imgH="228600" progId="Equation.3">
                  <p:embed/>
                </p:oleObj>
              </mc:Choice>
              <mc:Fallback>
                <p:oleObj name="Ecuación" r:id="rId13" imgW="5588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225345" y="5636498"/>
                        <a:ext cx="1223963"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 name="Object 31"/>
          <p:cNvGraphicFramePr>
            <a:graphicFrameLocks noChangeAspect="1"/>
          </p:cNvGraphicFramePr>
          <p:nvPr>
            <p:extLst>
              <p:ext uri="{D42A27DB-BD31-4B8C-83A1-F6EECF244321}">
                <p14:modId xmlns:p14="http://schemas.microsoft.com/office/powerpoint/2010/main" val="1083994650"/>
              </p:ext>
            </p:extLst>
          </p:nvPr>
        </p:nvGraphicFramePr>
        <p:xfrm>
          <a:off x="11015476" y="5582553"/>
          <a:ext cx="1039812" cy="520700"/>
        </p:xfrm>
        <a:graphic>
          <a:graphicData uri="http://schemas.openxmlformats.org/presentationml/2006/ole">
            <mc:AlternateContent xmlns:mc="http://schemas.openxmlformats.org/markup-compatibility/2006">
              <mc:Choice xmlns:v="urn:schemas-microsoft-com:vml" Requires="v">
                <p:oleObj spid="_x0000_s7183" name="Ecuación" r:id="rId15" imgW="355138" imgH="177569" progId="Equation.3">
                  <p:embed/>
                </p:oleObj>
              </mc:Choice>
              <mc:Fallback>
                <p:oleObj name="Ecuación" r:id="rId15" imgW="355138" imgH="17756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015476" y="5582553"/>
                        <a:ext cx="1039812" cy="520700"/>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 name="Line 42"/>
          <p:cNvSpPr>
            <a:spLocks noChangeShapeType="1"/>
          </p:cNvSpPr>
          <p:nvPr/>
        </p:nvSpPr>
        <p:spPr bwMode="auto">
          <a:xfrm>
            <a:off x="9657146" y="6181418"/>
            <a:ext cx="1584325"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245644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ircle(in)">
                                      <p:cBhvr>
                                        <p:cTn id="21" dur="2000"/>
                                        <p:tgtEl>
                                          <p:spTgt spid="8"/>
                                        </p:tgtEl>
                                      </p:cBhvr>
                                    </p:animEffect>
                                  </p:childTnLst>
                                </p:cTn>
                              </p:par>
                            </p:childTnLst>
                          </p:cTn>
                        </p:par>
                        <p:par>
                          <p:cTn id="22" fill="hold">
                            <p:stCondLst>
                              <p:cond delay="2000"/>
                            </p:stCondLst>
                            <p:childTnLst>
                              <p:par>
                                <p:cTn id="23" presetID="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1000" fill="hold"/>
                                        <p:tgtEl>
                                          <p:spTgt spid="9"/>
                                        </p:tgtEl>
                                        <p:attrNameLst>
                                          <p:attrName>ppt_x</p:attrName>
                                        </p:attrNameLst>
                                      </p:cBhvr>
                                      <p:tavLst>
                                        <p:tav tm="0">
                                          <p:val>
                                            <p:strVal val="0-#ppt_w/2"/>
                                          </p:val>
                                        </p:tav>
                                        <p:tav tm="100000">
                                          <p:val>
                                            <p:strVal val="#ppt_x"/>
                                          </p:val>
                                        </p:tav>
                                      </p:tavLst>
                                    </p:anim>
                                    <p:anim calcmode="lin" valueType="num">
                                      <p:cBhvr additive="base">
                                        <p:cTn id="26" dur="1000" fill="hold"/>
                                        <p:tgtEl>
                                          <p:spTgt spid="9"/>
                                        </p:tgtEl>
                                        <p:attrNameLst>
                                          <p:attrName>ppt_y</p:attrName>
                                        </p:attrNameLst>
                                      </p:cBhvr>
                                      <p:tavLst>
                                        <p:tav tm="0">
                                          <p:val>
                                            <p:strVal val="#ppt_y"/>
                                          </p:val>
                                        </p:tav>
                                        <p:tav tm="100000">
                                          <p:val>
                                            <p:strVal val="#ppt_y"/>
                                          </p:val>
                                        </p:tav>
                                      </p:tavLst>
                                    </p:anim>
                                  </p:childTnLst>
                                </p:cTn>
                              </p:par>
                            </p:childTnLst>
                          </p:cTn>
                        </p:par>
                        <p:par>
                          <p:cTn id="27" fill="hold">
                            <p:stCondLst>
                              <p:cond delay="3000"/>
                            </p:stCondLst>
                            <p:childTnLst>
                              <p:par>
                                <p:cTn id="28" presetID="2" presetClass="entr" presetSubtype="2"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2000" fill="hold"/>
                                        <p:tgtEl>
                                          <p:spTgt spid="10"/>
                                        </p:tgtEl>
                                        <p:attrNameLst>
                                          <p:attrName>ppt_x</p:attrName>
                                        </p:attrNameLst>
                                      </p:cBhvr>
                                      <p:tavLst>
                                        <p:tav tm="0">
                                          <p:val>
                                            <p:strVal val="1+#ppt_w/2"/>
                                          </p:val>
                                        </p:tav>
                                        <p:tav tm="100000">
                                          <p:val>
                                            <p:strVal val="#ppt_x"/>
                                          </p:val>
                                        </p:tav>
                                      </p:tavLst>
                                    </p:anim>
                                    <p:anim calcmode="lin" valueType="num">
                                      <p:cBhvr additive="base">
                                        <p:cTn id="31" dur="2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circle(in)">
                                      <p:cBhvr>
                                        <p:cTn id="36" dur="2000"/>
                                        <p:tgtEl>
                                          <p:spTgt spid="11"/>
                                        </p:tgtEl>
                                      </p:cBhvr>
                                    </p:animEffect>
                                  </p:childTnLst>
                                </p:cTn>
                              </p:par>
                            </p:childTnLst>
                          </p:cTn>
                        </p:par>
                        <p:par>
                          <p:cTn id="37" fill="hold">
                            <p:stCondLst>
                              <p:cond delay="2000"/>
                            </p:stCondLst>
                            <p:childTnLst>
                              <p:par>
                                <p:cTn id="38" presetID="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1000" fill="hold"/>
                                        <p:tgtEl>
                                          <p:spTgt spid="12"/>
                                        </p:tgtEl>
                                        <p:attrNameLst>
                                          <p:attrName>ppt_x</p:attrName>
                                        </p:attrNameLst>
                                      </p:cBhvr>
                                      <p:tavLst>
                                        <p:tav tm="0">
                                          <p:val>
                                            <p:strVal val="0-#ppt_w/2"/>
                                          </p:val>
                                        </p:tav>
                                        <p:tav tm="100000">
                                          <p:val>
                                            <p:strVal val="#ppt_x"/>
                                          </p:val>
                                        </p:tav>
                                      </p:tavLst>
                                    </p:anim>
                                    <p:anim calcmode="lin" valueType="num">
                                      <p:cBhvr additive="base">
                                        <p:cTn id="41"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dissolve">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circle(in)">
                                      <p:cBhvr>
                                        <p:cTn id="51" dur="2000"/>
                                        <p:tgtEl>
                                          <p:spTgt spid="14"/>
                                        </p:tgtEl>
                                      </p:cBhvr>
                                    </p:animEffect>
                                  </p:childTnLst>
                                </p:cTn>
                              </p:par>
                            </p:childTnLst>
                          </p:cTn>
                        </p:par>
                        <p:par>
                          <p:cTn id="52" fill="hold">
                            <p:stCondLst>
                              <p:cond delay="2000"/>
                            </p:stCondLst>
                            <p:childTnLst>
                              <p:par>
                                <p:cTn id="53" presetID="2" presetClass="entr" presetSubtype="8"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1000" fill="hold"/>
                                        <p:tgtEl>
                                          <p:spTgt spid="15"/>
                                        </p:tgtEl>
                                        <p:attrNameLst>
                                          <p:attrName>ppt_x</p:attrName>
                                        </p:attrNameLst>
                                      </p:cBhvr>
                                      <p:tavLst>
                                        <p:tav tm="0">
                                          <p:val>
                                            <p:strVal val="0-#ppt_w/2"/>
                                          </p:val>
                                        </p:tav>
                                        <p:tav tm="100000">
                                          <p:val>
                                            <p:strVal val="#ppt_x"/>
                                          </p:val>
                                        </p:tav>
                                      </p:tavLst>
                                    </p:anim>
                                    <p:anim calcmode="lin" valueType="num">
                                      <p:cBhvr additive="base">
                                        <p:cTn id="56"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dissolve">
                                      <p:cBhvr>
                                        <p:cTn id="61" dur="500"/>
                                        <p:tgtEl>
                                          <p:spTgt spid="16"/>
                                        </p:tgtEl>
                                      </p:cBhvr>
                                    </p:animEffect>
                                  </p:childTnLst>
                                </p:cTn>
                              </p:par>
                            </p:childTnLst>
                          </p:cTn>
                        </p:par>
                      </p:childTnLst>
                    </p:cTn>
                  </p:par>
                  <p:par>
                    <p:cTn id="62" fill="hold">
                      <p:stCondLst>
                        <p:cond delay="indefinite"/>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circle(in)">
                                      <p:cBhvr>
                                        <p:cTn id="66" dur="2000"/>
                                        <p:tgtEl>
                                          <p:spTgt spid="17"/>
                                        </p:tgtEl>
                                      </p:cBhvr>
                                    </p:animEffect>
                                  </p:childTnLst>
                                </p:cTn>
                              </p:par>
                            </p:childTnLst>
                          </p:cTn>
                        </p:par>
                        <p:par>
                          <p:cTn id="67" fill="hold">
                            <p:stCondLst>
                              <p:cond delay="2000"/>
                            </p:stCondLst>
                            <p:childTnLst>
                              <p:par>
                                <p:cTn id="68" presetID="2" presetClass="entr" presetSubtype="8"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 calcmode="lin" valueType="num">
                                      <p:cBhvr additive="base">
                                        <p:cTn id="70" dur="1000" fill="hold"/>
                                        <p:tgtEl>
                                          <p:spTgt spid="18"/>
                                        </p:tgtEl>
                                        <p:attrNameLst>
                                          <p:attrName>ppt_x</p:attrName>
                                        </p:attrNameLst>
                                      </p:cBhvr>
                                      <p:tavLst>
                                        <p:tav tm="0">
                                          <p:val>
                                            <p:strVal val="0-#ppt_w/2"/>
                                          </p:val>
                                        </p:tav>
                                        <p:tav tm="100000">
                                          <p:val>
                                            <p:strVal val="#ppt_x"/>
                                          </p:val>
                                        </p:tav>
                                      </p:tavLst>
                                    </p:anim>
                                    <p:anim calcmode="lin" valueType="num">
                                      <p:cBhvr additive="base">
                                        <p:cTn id="71"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nodeType="clickEffect">
                                  <p:stCondLst>
                                    <p:cond delay="0"/>
                                  </p:stCondLst>
                                  <p:childTnLst>
                                    <p:set>
                                      <p:cBhvr>
                                        <p:cTn id="75" dur="1" fill="hold">
                                          <p:stCondLst>
                                            <p:cond delay="0"/>
                                          </p:stCondLst>
                                        </p:cTn>
                                        <p:tgtEl>
                                          <p:spTgt spid="19"/>
                                        </p:tgtEl>
                                        <p:attrNameLst>
                                          <p:attrName>style.visibility</p:attrName>
                                        </p:attrNameLst>
                                      </p:cBhvr>
                                      <p:to>
                                        <p:strVal val="visible"/>
                                      </p:to>
                                    </p:set>
                                    <p:animEffect transition="in" filter="dissolve">
                                      <p:cBhvr>
                                        <p:cTn id="76" dur="500"/>
                                        <p:tgtEl>
                                          <p:spTgt spid="19"/>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circle(in)">
                                      <p:cBhvr>
                                        <p:cTn id="81" dur="2000"/>
                                        <p:tgtEl>
                                          <p:spTgt spid="20"/>
                                        </p:tgtEl>
                                      </p:cBhvr>
                                    </p:animEffect>
                                  </p:childTnLst>
                                </p:cTn>
                              </p:par>
                            </p:childTnLst>
                          </p:cTn>
                        </p:par>
                        <p:par>
                          <p:cTn id="82" fill="hold">
                            <p:stCondLst>
                              <p:cond delay="2000"/>
                            </p:stCondLst>
                            <p:childTnLst>
                              <p:par>
                                <p:cTn id="83" presetID="2" presetClass="entr" presetSubtype="8" fill="hold" grpId="0" nodeType="afterEffect">
                                  <p:stCondLst>
                                    <p:cond delay="0"/>
                                  </p:stCondLst>
                                  <p:childTnLst>
                                    <p:set>
                                      <p:cBhvr>
                                        <p:cTn id="84" dur="1" fill="hold">
                                          <p:stCondLst>
                                            <p:cond delay="0"/>
                                          </p:stCondLst>
                                        </p:cTn>
                                        <p:tgtEl>
                                          <p:spTgt spid="21"/>
                                        </p:tgtEl>
                                        <p:attrNameLst>
                                          <p:attrName>style.visibility</p:attrName>
                                        </p:attrNameLst>
                                      </p:cBhvr>
                                      <p:to>
                                        <p:strVal val="visible"/>
                                      </p:to>
                                    </p:set>
                                    <p:anim calcmode="lin" valueType="num">
                                      <p:cBhvr additive="base">
                                        <p:cTn id="85" dur="1000" fill="hold"/>
                                        <p:tgtEl>
                                          <p:spTgt spid="21"/>
                                        </p:tgtEl>
                                        <p:attrNameLst>
                                          <p:attrName>ppt_x</p:attrName>
                                        </p:attrNameLst>
                                      </p:cBhvr>
                                      <p:tavLst>
                                        <p:tav tm="0">
                                          <p:val>
                                            <p:strVal val="0-#ppt_w/2"/>
                                          </p:val>
                                        </p:tav>
                                        <p:tav tm="100000">
                                          <p:val>
                                            <p:strVal val="#ppt_x"/>
                                          </p:val>
                                        </p:tav>
                                      </p:tavLst>
                                    </p:anim>
                                    <p:anim calcmode="lin" valueType="num">
                                      <p:cBhvr additive="base">
                                        <p:cTn id="86" dur="10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nodeType="clickEffect">
                                  <p:stCondLst>
                                    <p:cond delay="0"/>
                                  </p:stCondLst>
                                  <p:childTnLst>
                                    <p:set>
                                      <p:cBhvr>
                                        <p:cTn id="90" dur="1" fill="hold">
                                          <p:stCondLst>
                                            <p:cond delay="0"/>
                                          </p:stCondLst>
                                        </p:cTn>
                                        <p:tgtEl>
                                          <p:spTgt spid="22"/>
                                        </p:tgtEl>
                                        <p:attrNameLst>
                                          <p:attrName>style.visibility</p:attrName>
                                        </p:attrNameLst>
                                      </p:cBhvr>
                                      <p:to>
                                        <p:strVal val="visible"/>
                                      </p:to>
                                    </p:set>
                                    <p:animEffect transition="in" filter="dissolve">
                                      <p:cBhvr>
                                        <p:cTn id="91" dur="500"/>
                                        <p:tgtEl>
                                          <p:spTgt spid="22"/>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nodeType="clickEffect">
                                  <p:stCondLst>
                                    <p:cond delay="0"/>
                                  </p:stCondLst>
                                  <p:childTnLst>
                                    <p:set>
                                      <p:cBhvr>
                                        <p:cTn id="95" dur="1" fill="hold">
                                          <p:stCondLst>
                                            <p:cond delay="0"/>
                                          </p:stCondLst>
                                        </p:cTn>
                                        <p:tgtEl>
                                          <p:spTgt spid="23"/>
                                        </p:tgtEl>
                                        <p:attrNameLst>
                                          <p:attrName>style.visibility</p:attrName>
                                        </p:attrNameLst>
                                      </p:cBhvr>
                                      <p:to>
                                        <p:strVal val="visible"/>
                                      </p:to>
                                    </p:set>
                                    <p:animEffect transition="in" filter="dissolve">
                                      <p:cBhvr>
                                        <p:cTn id="96" dur="500"/>
                                        <p:tgtEl>
                                          <p:spTgt spid="23"/>
                                        </p:tgtEl>
                                      </p:cBhvr>
                                    </p:animEffec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2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8" presetClass="entr" presetSubtype="6" fill="hold" grpId="0" nodeType="click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strips(downRight)">
                                      <p:cBhvr>
                                        <p:cTn id="10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p:bldP spid="9" grpId="0"/>
      <p:bldP spid="10" grpId="0"/>
      <p:bldP spid="11" grpId="0"/>
      <p:bldP spid="12" grpId="0"/>
      <p:bldP spid="14" grpId="0"/>
      <p:bldP spid="15" grpId="0"/>
      <p:bldP spid="17" grpId="0"/>
      <p:bldP spid="18" grpId="0"/>
      <p:bldP spid="20" grpId="0"/>
      <p:bldP spid="21" grpId="0"/>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n-US" sz="4000" u="sng" dirty="0">
                <a:latin typeface="Arial" panose="020B0604020202020204" pitchFamily="34" charset="0"/>
                <a:cs typeface="Arial" panose="020B0604020202020204" pitchFamily="34" charset="0"/>
              </a:rPr>
              <a:t/>
            </a:r>
            <a:br>
              <a:rPr lang="en-US" sz="4000" u="sng" dirty="0">
                <a:latin typeface="Arial" panose="020B0604020202020204" pitchFamily="34" charset="0"/>
                <a:cs typeface="Arial" panose="020B0604020202020204" pitchFamily="34" charset="0"/>
              </a:rPr>
            </a:br>
            <a:r>
              <a:rPr lang="en-US" sz="4000" u="sng" dirty="0">
                <a:latin typeface="Arial" panose="020B0604020202020204" pitchFamily="34" charset="0"/>
                <a:cs typeface="Arial" panose="020B0604020202020204" pitchFamily="34" charset="0"/>
              </a:rPr>
              <a:t>Abstract</a:t>
            </a:r>
            <a:br>
              <a:rPr lang="en-US" sz="4000" u="sng" dirty="0">
                <a:latin typeface="Arial" panose="020B0604020202020204" pitchFamily="34" charset="0"/>
                <a:cs typeface="Arial" panose="020B0604020202020204" pitchFamily="34" charset="0"/>
              </a:rPr>
            </a:br>
            <a:endParaRPr lang="es-MX" sz="4000" dirty="0"/>
          </a:p>
        </p:txBody>
      </p:sp>
      <p:sp>
        <p:nvSpPr>
          <p:cNvPr id="4" name="Rectangle 10"/>
          <p:cNvSpPr>
            <a:spLocks noChangeArrowheads="1"/>
          </p:cNvSpPr>
          <p:nvPr/>
        </p:nvSpPr>
        <p:spPr bwMode="auto">
          <a:xfrm>
            <a:off x="1002474" y="1690688"/>
            <a:ext cx="9507029"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a:endParaRPr lang="es-MX" altLang="es-MX" sz="2000" dirty="0"/>
          </a:p>
          <a:p>
            <a:pPr algn="ctr"/>
            <a:endParaRPr lang="es-MX" altLang="es-MX" sz="2000" dirty="0"/>
          </a:p>
          <a:p>
            <a:pPr algn="just"/>
            <a:r>
              <a:rPr lang="es-MX" altLang="es-MX" sz="2000" b="0" dirty="0"/>
              <a:t>Algebra ( </a:t>
            </a:r>
            <a:r>
              <a:rPr lang="es-MX" altLang="es-MX" sz="2000" b="0" dirty="0" err="1"/>
              <a:t>Arabic</a:t>
            </a:r>
            <a:r>
              <a:rPr lang="es-MX" altLang="es-MX" sz="2000" b="0" dirty="0"/>
              <a:t> : al- </a:t>
            </a:r>
            <a:r>
              <a:rPr lang="es-MX" altLang="es-MX" sz="2000" b="0" dirty="0" err="1"/>
              <a:t>Jabr</a:t>
            </a:r>
            <a:r>
              <a:rPr lang="es-MX" altLang="es-MX" sz="2000" b="0" dirty="0"/>
              <a:t> </a:t>
            </a:r>
            <a:r>
              <a:rPr lang="ar-SA" altLang="es-MX" sz="2000" b="0" dirty="0"/>
              <a:t>الجبر</a:t>
            </a:r>
            <a:r>
              <a:rPr lang="es-MX" altLang="es-MX" sz="2000" b="0" dirty="0"/>
              <a:t> ' </a:t>
            </a:r>
            <a:r>
              <a:rPr lang="es-MX" altLang="es-MX" sz="2000" b="0" dirty="0" err="1"/>
              <a:t>reintegration</a:t>
            </a:r>
            <a:r>
              <a:rPr lang="es-MX" altLang="es-MX" sz="2000" b="0" dirty="0"/>
              <a:t> </a:t>
            </a:r>
            <a:r>
              <a:rPr lang="es-MX" altLang="es-MX" sz="2000" b="0" dirty="0" err="1"/>
              <a:t>recomposition</a:t>
            </a:r>
            <a:r>
              <a:rPr lang="es-MX" altLang="es-MX" sz="2000" b="0" dirty="0"/>
              <a:t> ' ) </a:t>
            </a:r>
            <a:r>
              <a:rPr lang="es-MX" altLang="es-MX" sz="2000" b="0" dirty="0" err="1"/>
              <a:t>is</a:t>
            </a:r>
            <a:r>
              <a:rPr lang="es-MX" altLang="es-MX" sz="2000" b="0" dirty="0"/>
              <a:t> </a:t>
            </a:r>
            <a:r>
              <a:rPr lang="es-MX" altLang="es-MX" sz="2000" b="0" dirty="0" err="1"/>
              <a:t>the</a:t>
            </a:r>
            <a:r>
              <a:rPr lang="es-MX" altLang="es-MX" sz="2000" b="0" dirty="0"/>
              <a:t> </a:t>
            </a:r>
            <a:r>
              <a:rPr lang="es-MX" altLang="es-MX" sz="2000" b="0" dirty="0" err="1"/>
              <a:t>branch</a:t>
            </a:r>
            <a:r>
              <a:rPr lang="es-MX" altLang="es-MX" sz="2000" b="0" dirty="0"/>
              <a:t> of </a:t>
            </a:r>
            <a:r>
              <a:rPr lang="es-MX" altLang="es-MX" sz="2000" b="0" dirty="0" err="1"/>
              <a:t>mathematics</a:t>
            </a:r>
            <a:r>
              <a:rPr lang="es-MX" altLang="es-MX" sz="2000" b="0" dirty="0"/>
              <a:t> </a:t>
            </a:r>
            <a:r>
              <a:rPr lang="es-MX" altLang="es-MX" sz="2000" b="0" dirty="0" err="1"/>
              <a:t>that</a:t>
            </a:r>
            <a:r>
              <a:rPr lang="es-MX" altLang="es-MX" sz="2000" b="0" dirty="0"/>
              <a:t> </a:t>
            </a:r>
            <a:r>
              <a:rPr lang="es-MX" altLang="es-MX" sz="2000" b="0" dirty="0" err="1"/>
              <a:t>studies</a:t>
            </a:r>
            <a:r>
              <a:rPr lang="es-MX" altLang="es-MX" sz="2000" b="0" dirty="0"/>
              <a:t> </a:t>
            </a:r>
            <a:r>
              <a:rPr lang="es-MX" altLang="es-MX" sz="2000" b="0" dirty="0" err="1"/>
              <a:t>combining</a:t>
            </a:r>
            <a:r>
              <a:rPr lang="es-MX" altLang="es-MX" sz="2000" b="0" dirty="0"/>
              <a:t> </a:t>
            </a:r>
            <a:r>
              <a:rPr lang="es-MX" altLang="es-MX" sz="2000" b="0" dirty="0" err="1"/>
              <a:t>elements</a:t>
            </a:r>
            <a:r>
              <a:rPr lang="es-MX" altLang="es-MX" sz="2000" b="0" dirty="0"/>
              <a:t> of </a:t>
            </a:r>
            <a:r>
              <a:rPr lang="es-MX" altLang="es-MX" sz="2000" b="0" dirty="0" err="1"/>
              <a:t>abstract</a:t>
            </a:r>
            <a:r>
              <a:rPr lang="es-MX" altLang="es-MX" sz="2000" b="0" dirty="0"/>
              <a:t> </a:t>
            </a:r>
            <a:r>
              <a:rPr lang="es-MX" altLang="es-MX" sz="2000" b="0" dirty="0" err="1"/>
              <a:t>structures</a:t>
            </a:r>
            <a:r>
              <a:rPr lang="es-MX" altLang="es-MX" sz="2000" b="0" dirty="0"/>
              <a:t> </a:t>
            </a:r>
            <a:r>
              <a:rPr lang="es-MX" altLang="es-MX" sz="2000" b="0" dirty="0" err="1"/>
              <a:t>according</a:t>
            </a:r>
            <a:r>
              <a:rPr lang="es-MX" altLang="es-MX" sz="2000" b="0" dirty="0"/>
              <a:t> </a:t>
            </a:r>
            <a:r>
              <a:rPr lang="es-MX" altLang="es-MX" sz="2000" b="0" dirty="0" err="1"/>
              <a:t>to</a:t>
            </a:r>
            <a:r>
              <a:rPr lang="es-MX" altLang="es-MX" sz="2000" b="0" dirty="0"/>
              <a:t> </a:t>
            </a:r>
            <a:r>
              <a:rPr lang="es-MX" altLang="es-MX" sz="2000" b="0" dirty="0" err="1"/>
              <a:t>certain</a:t>
            </a:r>
            <a:r>
              <a:rPr lang="es-MX" altLang="es-MX" sz="2000" b="0" dirty="0"/>
              <a:t> rules . </a:t>
            </a:r>
            <a:r>
              <a:rPr lang="es-MX" altLang="es-MX" sz="2000" b="0" dirty="0" err="1"/>
              <a:t>An</a:t>
            </a:r>
            <a:r>
              <a:rPr lang="es-MX" altLang="es-MX" sz="2000" b="0" dirty="0"/>
              <a:t> </a:t>
            </a:r>
            <a:r>
              <a:rPr lang="es-MX" altLang="es-MX" sz="2000" b="0" dirty="0" err="1"/>
              <a:t>equation</a:t>
            </a:r>
            <a:r>
              <a:rPr lang="es-MX" altLang="es-MX" sz="2000" b="0" dirty="0"/>
              <a:t> </a:t>
            </a:r>
            <a:r>
              <a:rPr lang="es-MX" altLang="es-MX" sz="2000" b="0" dirty="0" err="1"/>
              <a:t>is</a:t>
            </a:r>
            <a:r>
              <a:rPr lang="es-MX" altLang="es-MX" sz="2000" b="0" dirty="0"/>
              <a:t> </a:t>
            </a:r>
            <a:r>
              <a:rPr lang="es-MX" altLang="es-MX" sz="2000" b="0" dirty="0" err="1"/>
              <a:t>an</a:t>
            </a:r>
            <a:r>
              <a:rPr lang="es-MX" altLang="es-MX" sz="2000" b="0" dirty="0"/>
              <a:t> </a:t>
            </a:r>
            <a:r>
              <a:rPr lang="es-MX" altLang="es-MX" sz="2000" b="0" dirty="0" err="1"/>
              <a:t>algebraic</a:t>
            </a:r>
            <a:r>
              <a:rPr lang="es-MX" altLang="es-MX" sz="2000" b="0" dirty="0"/>
              <a:t> </a:t>
            </a:r>
            <a:r>
              <a:rPr lang="es-MX" altLang="es-MX" sz="2000" b="0" dirty="0" err="1"/>
              <a:t>equality</a:t>
            </a:r>
            <a:r>
              <a:rPr lang="es-MX" altLang="es-MX" sz="2000" b="0" dirty="0"/>
              <a:t> in </a:t>
            </a:r>
            <a:r>
              <a:rPr lang="es-MX" altLang="es-MX" sz="2000" b="0" dirty="0" err="1"/>
              <a:t>appearing</a:t>
            </a:r>
            <a:r>
              <a:rPr lang="es-MX" altLang="es-MX" sz="2000" b="0" dirty="0"/>
              <a:t> </a:t>
            </a:r>
            <a:r>
              <a:rPr lang="es-MX" altLang="es-MX" sz="2000" b="0" dirty="0" err="1"/>
              <a:t>letters</a:t>
            </a:r>
            <a:r>
              <a:rPr lang="es-MX" altLang="es-MX" sz="2000" b="0" dirty="0"/>
              <a:t> ( </a:t>
            </a:r>
            <a:r>
              <a:rPr lang="es-MX" altLang="es-MX" sz="2000" b="0" dirty="0" err="1"/>
              <a:t>unknowns</a:t>
            </a:r>
            <a:r>
              <a:rPr lang="es-MX" altLang="es-MX" sz="2000" b="0" dirty="0"/>
              <a:t>) </a:t>
            </a:r>
            <a:r>
              <a:rPr lang="es-MX" altLang="es-MX" sz="2000" b="0" dirty="0" err="1"/>
              <a:t>with</a:t>
            </a:r>
            <a:r>
              <a:rPr lang="es-MX" altLang="es-MX" sz="2000" b="0" dirty="0"/>
              <a:t> </a:t>
            </a:r>
            <a:r>
              <a:rPr lang="es-MX" altLang="es-MX" sz="2000" b="0" dirty="0" err="1"/>
              <a:t>unknown</a:t>
            </a:r>
            <a:r>
              <a:rPr lang="es-MX" altLang="es-MX" sz="2000" b="0" dirty="0"/>
              <a:t> </a:t>
            </a:r>
            <a:r>
              <a:rPr lang="es-MX" altLang="es-MX" sz="2000" b="0" dirty="0" err="1"/>
              <a:t>value</a:t>
            </a:r>
            <a:r>
              <a:rPr lang="es-MX" altLang="es-MX" sz="2000" b="0" dirty="0"/>
              <a:t>. </a:t>
            </a:r>
            <a:r>
              <a:rPr lang="es-MX" altLang="es-MX" sz="2000" b="0" dirty="0" err="1"/>
              <a:t>The</a:t>
            </a:r>
            <a:r>
              <a:rPr lang="es-MX" altLang="es-MX" sz="2000" b="0" dirty="0"/>
              <a:t> </a:t>
            </a:r>
            <a:r>
              <a:rPr lang="es-MX" altLang="es-MX" sz="2000" b="0" dirty="0" err="1"/>
              <a:t>degree</a:t>
            </a:r>
            <a:r>
              <a:rPr lang="es-MX" altLang="es-MX" sz="2000" b="0" dirty="0"/>
              <a:t> of </a:t>
            </a:r>
            <a:r>
              <a:rPr lang="es-MX" altLang="es-MX" sz="2000" b="0" dirty="0" err="1"/>
              <a:t>an</a:t>
            </a:r>
            <a:r>
              <a:rPr lang="es-MX" altLang="es-MX" sz="2000" b="0" dirty="0"/>
              <a:t> </a:t>
            </a:r>
            <a:r>
              <a:rPr lang="es-MX" altLang="es-MX" sz="2000" b="0" dirty="0" err="1"/>
              <a:t>equation</a:t>
            </a:r>
            <a:r>
              <a:rPr lang="es-MX" altLang="es-MX" sz="2000" b="0" dirty="0"/>
              <a:t> </a:t>
            </a:r>
            <a:r>
              <a:rPr lang="es-MX" altLang="es-MX" sz="2000" b="0" dirty="0" err="1"/>
              <a:t>is</a:t>
            </a:r>
            <a:r>
              <a:rPr lang="es-MX" altLang="es-MX" sz="2000" b="0" dirty="0"/>
              <a:t> </a:t>
            </a:r>
            <a:r>
              <a:rPr lang="es-MX" altLang="es-MX" sz="2000" b="0" dirty="0" err="1"/>
              <a:t>given</a:t>
            </a:r>
            <a:r>
              <a:rPr lang="es-MX" altLang="es-MX" sz="2000" b="0" dirty="0"/>
              <a:t> </a:t>
            </a:r>
            <a:r>
              <a:rPr lang="es-MX" altLang="es-MX" sz="2000" b="0" dirty="0" err="1"/>
              <a:t>by</a:t>
            </a:r>
            <a:r>
              <a:rPr lang="es-MX" altLang="es-MX" sz="2000" b="0" dirty="0"/>
              <a:t> </a:t>
            </a:r>
            <a:r>
              <a:rPr lang="es-MX" altLang="es-MX" sz="2000" b="0" dirty="0" err="1"/>
              <a:t>the</a:t>
            </a:r>
            <a:r>
              <a:rPr lang="es-MX" altLang="es-MX" sz="2000" b="0" dirty="0"/>
              <a:t> </a:t>
            </a:r>
            <a:r>
              <a:rPr lang="es-MX" altLang="es-MX" sz="2000" b="0" dirty="0" err="1"/>
              <a:t>greatest</a:t>
            </a:r>
            <a:r>
              <a:rPr lang="es-MX" altLang="es-MX" sz="2000" b="0" dirty="0"/>
              <a:t> </a:t>
            </a:r>
            <a:r>
              <a:rPr lang="es-MX" altLang="es-MX" sz="2000" b="0" dirty="0" err="1"/>
              <a:t>exponent</a:t>
            </a:r>
            <a:r>
              <a:rPr lang="es-MX" altLang="es-MX" sz="2000" b="0" dirty="0"/>
              <a:t> of </a:t>
            </a:r>
            <a:r>
              <a:rPr lang="es-MX" altLang="es-MX" sz="2000" b="0" dirty="0" err="1"/>
              <a:t>the</a:t>
            </a:r>
            <a:r>
              <a:rPr lang="es-MX" altLang="es-MX" sz="2000" b="0" dirty="0"/>
              <a:t> </a:t>
            </a:r>
            <a:r>
              <a:rPr lang="es-MX" altLang="es-MX" sz="2000" b="0" dirty="0" err="1"/>
              <a:t>unknown</a:t>
            </a:r>
            <a:r>
              <a:rPr lang="es-MX" altLang="es-MX" sz="2000" b="0" dirty="0"/>
              <a:t> . </a:t>
            </a:r>
            <a:r>
              <a:rPr lang="es-MX" altLang="es-MX" sz="2000" b="0" dirty="0" err="1"/>
              <a:t>To</a:t>
            </a:r>
            <a:r>
              <a:rPr lang="es-MX" altLang="es-MX" sz="2000" b="0" dirty="0"/>
              <a:t> </a:t>
            </a:r>
            <a:r>
              <a:rPr lang="es-MX" altLang="es-MX" sz="2000" b="0" dirty="0" err="1"/>
              <a:t>solve</a:t>
            </a:r>
            <a:r>
              <a:rPr lang="es-MX" altLang="es-MX" sz="2000" b="0" dirty="0"/>
              <a:t> </a:t>
            </a:r>
            <a:r>
              <a:rPr lang="es-MX" altLang="es-MX" sz="2000" b="0" dirty="0" err="1"/>
              <a:t>an</a:t>
            </a:r>
            <a:r>
              <a:rPr lang="es-MX" altLang="es-MX" sz="2000" b="0" dirty="0"/>
              <a:t> </a:t>
            </a:r>
            <a:r>
              <a:rPr lang="es-MX" altLang="es-MX" sz="2000" b="0" dirty="0" err="1"/>
              <a:t>equation</a:t>
            </a:r>
            <a:r>
              <a:rPr lang="es-MX" altLang="es-MX" sz="2000" b="0" dirty="0"/>
              <a:t> </a:t>
            </a:r>
            <a:r>
              <a:rPr lang="es-MX" altLang="es-MX" sz="2000" b="0" dirty="0" err="1"/>
              <a:t>to</a:t>
            </a:r>
            <a:r>
              <a:rPr lang="es-MX" altLang="es-MX" sz="2000" b="0" dirty="0"/>
              <a:t> </a:t>
            </a:r>
            <a:r>
              <a:rPr lang="es-MX" altLang="es-MX" sz="2000" b="0" dirty="0" err="1"/>
              <a:t>find</a:t>
            </a:r>
            <a:r>
              <a:rPr lang="es-MX" altLang="es-MX" sz="2000" b="0" dirty="0"/>
              <a:t> </a:t>
            </a:r>
            <a:r>
              <a:rPr lang="es-MX" altLang="es-MX" sz="2000" b="0" dirty="0" err="1"/>
              <a:t>the</a:t>
            </a:r>
            <a:r>
              <a:rPr lang="es-MX" altLang="es-MX" sz="2000" b="0" dirty="0"/>
              <a:t> </a:t>
            </a:r>
            <a:r>
              <a:rPr lang="es-MX" altLang="es-MX" sz="2000" b="0" dirty="0" err="1"/>
              <a:t>value</a:t>
            </a:r>
            <a:r>
              <a:rPr lang="es-MX" altLang="es-MX" sz="2000" b="0" dirty="0"/>
              <a:t> </a:t>
            </a:r>
            <a:r>
              <a:rPr lang="es-MX" altLang="es-MX" sz="2000" b="0" dirty="0" err="1"/>
              <a:t>or</a:t>
            </a:r>
            <a:r>
              <a:rPr lang="es-MX" altLang="es-MX" sz="2000" b="0" dirty="0"/>
              <a:t> </a:t>
            </a:r>
            <a:r>
              <a:rPr lang="es-MX" altLang="es-MX" sz="2000" b="0" dirty="0" err="1"/>
              <a:t>values</a:t>
            </a:r>
            <a:r>
              <a:rPr lang="es-MX" altLang="es-MX" sz="2000" b="0" dirty="0"/>
              <a:t> ​​of </a:t>
            </a:r>
            <a:r>
              <a:rPr lang="es-MX" altLang="es-MX" sz="2000" b="0" dirty="0" err="1"/>
              <a:t>the</a:t>
            </a:r>
            <a:r>
              <a:rPr lang="es-MX" altLang="es-MX" sz="2000" b="0" dirty="0"/>
              <a:t> </a:t>
            </a:r>
            <a:r>
              <a:rPr lang="es-MX" altLang="es-MX" sz="2000" b="0" dirty="0" err="1"/>
              <a:t>unknowns</a:t>
            </a:r>
            <a:r>
              <a:rPr lang="es-MX" altLang="es-MX" sz="2000" b="0" dirty="0"/>
              <a:t> </a:t>
            </a:r>
            <a:r>
              <a:rPr lang="es-MX" altLang="es-MX" sz="2000" b="0" dirty="0" err="1"/>
              <a:t>that</a:t>
            </a:r>
            <a:r>
              <a:rPr lang="es-MX" altLang="es-MX" sz="2000" b="0" dirty="0"/>
              <a:t> </a:t>
            </a:r>
            <a:r>
              <a:rPr lang="es-MX" altLang="es-MX" sz="2000" b="0" dirty="0" err="1"/>
              <a:t>transform</a:t>
            </a:r>
            <a:r>
              <a:rPr lang="es-MX" altLang="es-MX" sz="2000" b="0" dirty="0"/>
              <a:t> </a:t>
            </a:r>
            <a:r>
              <a:rPr lang="es-MX" altLang="es-MX" sz="2000" b="0" dirty="0" err="1"/>
              <a:t>the</a:t>
            </a:r>
            <a:r>
              <a:rPr lang="es-MX" altLang="es-MX" sz="2000" b="0" dirty="0"/>
              <a:t> </a:t>
            </a:r>
            <a:r>
              <a:rPr lang="es-MX" altLang="es-MX" sz="2000" b="0" dirty="0" err="1"/>
              <a:t>equation</a:t>
            </a:r>
            <a:r>
              <a:rPr lang="es-MX" altLang="es-MX" sz="2000" b="0" dirty="0"/>
              <a:t> </a:t>
            </a:r>
            <a:r>
              <a:rPr lang="es-MX" altLang="es-MX" sz="2000" b="0" dirty="0" err="1"/>
              <a:t>into</a:t>
            </a:r>
            <a:r>
              <a:rPr lang="es-MX" altLang="es-MX" sz="2000" b="0" dirty="0"/>
              <a:t> </a:t>
            </a:r>
            <a:r>
              <a:rPr lang="es-MX" altLang="es-MX" sz="2000" b="0" dirty="0" err="1"/>
              <a:t>an</a:t>
            </a:r>
            <a:r>
              <a:rPr lang="es-MX" altLang="es-MX" sz="2000" b="0" dirty="0"/>
              <a:t> </a:t>
            </a:r>
            <a:r>
              <a:rPr lang="es-MX" altLang="es-MX" sz="2000" b="0" dirty="0" err="1"/>
              <a:t>identity</a:t>
            </a:r>
            <a:r>
              <a:rPr lang="es-MX" altLang="es-MX" sz="2000" b="0" dirty="0"/>
              <a:t>. </a:t>
            </a:r>
          </a:p>
          <a:p>
            <a:pPr algn="just"/>
            <a:r>
              <a:rPr lang="es-MX" altLang="es-MX" sz="2000" dirty="0" err="1"/>
              <a:t>Keywords</a:t>
            </a:r>
            <a:r>
              <a:rPr lang="es-MX" altLang="es-MX" sz="2000" dirty="0"/>
              <a:t> : algebra, </a:t>
            </a:r>
            <a:r>
              <a:rPr lang="es-MX" altLang="es-MX" sz="2000" dirty="0" err="1"/>
              <a:t>math</a:t>
            </a:r>
            <a:r>
              <a:rPr lang="es-MX" altLang="es-MX" sz="2000" dirty="0"/>
              <a:t>, </a:t>
            </a:r>
            <a:r>
              <a:rPr lang="es-MX" altLang="es-MX" sz="2000" dirty="0" err="1"/>
              <a:t>equation</a:t>
            </a:r>
            <a:r>
              <a:rPr lang="es-MX" altLang="es-MX" sz="2000" dirty="0"/>
              <a:t> , </a:t>
            </a:r>
            <a:r>
              <a:rPr lang="es-MX" altLang="es-MX" sz="2000" dirty="0" err="1"/>
              <a:t>identity</a:t>
            </a:r>
            <a:r>
              <a:rPr lang="es-ES" altLang="es-MX" sz="2000" dirty="0"/>
              <a:t> </a:t>
            </a:r>
          </a:p>
        </p:txBody>
      </p:sp>
    </p:spTree>
    <p:extLst>
      <p:ext uri="{BB962C8B-B14F-4D97-AF65-F5344CB8AC3E}">
        <p14:creationId xmlns:p14="http://schemas.microsoft.com/office/powerpoint/2010/main" val="342899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sz="4000" u="sng" dirty="0">
                <a:latin typeface="Arial" panose="020B0604020202020204" pitchFamily="34" charset="0"/>
                <a:cs typeface="Arial" panose="020B0604020202020204" pitchFamily="34" charset="0"/>
              </a:rPr>
              <a:t/>
            </a:r>
            <a:br>
              <a:rPr lang="es-MX" sz="4000" u="sng" dirty="0">
                <a:latin typeface="Arial" panose="020B0604020202020204" pitchFamily="34" charset="0"/>
                <a:cs typeface="Arial" panose="020B0604020202020204" pitchFamily="34" charset="0"/>
              </a:rPr>
            </a:br>
            <a:r>
              <a:rPr lang="es-MX" sz="4000" u="sng" dirty="0">
                <a:latin typeface="Arial" panose="020B0604020202020204" pitchFamily="34" charset="0"/>
                <a:cs typeface="Arial" panose="020B0604020202020204" pitchFamily="34" charset="0"/>
              </a:rPr>
              <a:t>Resumen</a:t>
            </a:r>
            <a:br>
              <a:rPr lang="es-MX" sz="4000" u="sng" dirty="0">
                <a:latin typeface="Arial" panose="020B0604020202020204" pitchFamily="34" charset="0"/>
                <a:cs typeface="Arial" panose="020B0604020202020204" pitchFamily="34" charset="0"/>
              </a:rPr>
            </a:br>
            <a:endParaRPr lang="es-MX" sz="4000" dirty="0"/>
          </a:p>
        </p:txBody>
      </p:sp>
      <p:sp>
        <p:nvSpPr>
          <p:cNvPr id="7" name="Rectángulo 1"/>
          <p:cNvSpPr>
            <a:spLocks noChangeArrowheads="1"/>
          </p:cNvSpPr>
          <p:nvPr/>
        </p:nvSpPr>
        <p:spPr bwMode="auto">
          <a:xfrm>
            <a:off x="1165098" y="1690688"/>
            <a:ext cx="9356598"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MX" altLang="es-MX" sz="2000" dirty="0" smtClean="0"/>
              <a:t> </a:t>
            </a:r>
            <a:endParaRPr lang="es-MX" altLang="es-MX" sz="2000" dirty="0"/>
          </a:p>
          <a:p>
            <a:pPr algn="ctr" eaLnBrk="1" hangingPunct="1"/>
            <a:endParaRPr lang="es-MX" altLang="es-MX" sz="2000" dirty="0"/>
          </a:p>
          <a:p>
            <a:pPr algn="just" eaLnBrk="1" hangingPunct="1"/>
            <a:r>
              <a:rPr lang="cy-GB" altLang="es-MX" sz="2000" b="0" dirty="0"/>
              <a:t>El </a:t>
            </a:r>
            <a:r>
              <a:rPr lang="cy-GB" altLang="es-MX" sz="2000" dirty="0"/>
              <a:t>álgebra</a:t>
            </a:r>
            <a:r>
              <a:rPr lang="cy-GB" altLang="es-MX" sz="2000" b="0" dirty="0"/>
              <a:t> (del árabe:</a:t>
            </a:r>
            <a:r>
              <a:rPr lang="ar-AE" altLang="es-MX" sz="2000" b="0" dirty="0"/>
              <a:t>الجبر </a:t>
            </a:r>
            <a:r>
              <a:rPr lang="cy-GB" altLang="es-MX" sz="2000" b="0" i="1" dirty="0"/>
              <a:t>al-ŷabr</a:t>
            </a:r>
            <a:r>
              <a:rPr lang="cy-GB" altLang="es-MX" sz="2000" b="0" dirty="0"/>
              <a:t> 'reintegración, recomposición' ) es la rama de la matemática que estudia la combinación de elementos de estructuras abstractas acorde a ciertas reglas. </a:t>
            </a:r>
            <a:r>
              <a:rPr lang="es-MX" altLang="es-MX" sz="2000" b="0" dirty="0"/>
              <a:t>Una ecuación es una igualdad algebraica en la que aparecen letras (incógnitas) con valor desconocido. El grado de una ecuación viene dado por el exponente mayor de la incógnita. Para dar solución a una ecuación se debe encontrar el valor o valores de las incógnitas que transforman la ecuación en una identidad. </a:t>
            </a:r>
          </a:p>
          <a:p>
            <a:pPr algn="just" eaLnBrk="1" hangingPunct="1"/>
            <a:r>
              <a:rPr lang="es-MX" altLang="es-MX" sz="2000" dirty="0"/>
              <a:t>Palabras clave: álgebra, matemáticas, ecuación, identidad</a:t>
            </a:r>
          </a:p>
        </p:txBody>
      </p:sp>
    </p:spTree>
    <p:extLst>
      <p:ext uri="{BB962C8B-B14F-4D97-AF65-F5344CB8AC3E}">
        <p14:creationId xmlns:p14="http://schemas.microsoft.com/office/powerpoint/2010/main" val="274290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dirty="0" smtClean="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sp>
        <p:nvSpPr>
          <p:cNvPr id="4" name="CuadroTexto 2"/>
          <p:cNvSpPr txBox="1">
            <a:spLocks noChangeArrowheads="1"/>
          </p:cNvSpPr>
          <p:nvPr/>
        </p:nvSpPr>
        <p:spPr bwMode="auto">
          <a:xfrm>
            <a:off x="1724216" y="1690688"/>
            <a:ext cx="38163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r>
              <a:rPr lang="es-MX" altLang="es-MX" dirty="0"/>
              <a:t>Objetivo de aprendizaje</a:t>
            </a:r>
          </a:p>
        </p:txBody>
      </p:sp>
      <p:sp>
        <p:nvSpPr>
          <p:cNvPr id="5" name="Rectángulo 4"/>
          <p:cNvSpPr/>
          <p:nvPr/>
        </p:nvSpPr>
        <p:spPr>
          <a:xfrm>
            <a:off x="1597152" y="2446496"/>
            <a:ext cx="8058912" cy="1631216"/>
          </a:xfrm>
          <a:prstGeom prst="rect">
            <a:avLst/>
          </a:prstGeom>
        </p:spPr>
        <p:txBody>
          <a:bodyPr wrap="square">
            <a:spAutoFit/>
          </a:bodyPr>
          <a:lstStyle/>
          <a:p>
            <a:pPr algn="just"/>
            <a:r>
              <a:rPr lang="es-MX" altLang="es-MX" sz="2000" dirty="0"/>
              <a:t>El estudiante conocerá y analizará desde una perspectiva global algunos de los principales elementos que intervienen en los procesos de enseñanza y aprendizaje de las matemáticas, en su rama de álgebra, además  desarrollará habilidades básicas para la solución de ecuaciones de primer grado</a:t>
            </a:r>
            <a:endParaRPr lang="es-MX" altLang="es-MX" sz="2000" dirty="0"/>
          </a:p>
        </p:txBody>
      </p:sp>
    </p:spTree>
    <p:extLst>
      <p:ext uri="{BB962C8B-B14F-4D97-AF65-F5344CB8AC3E}">
        <p14:creationId xmlns:p14="http://schemas.microsoft.com/office/powerpoint/2010/main" val="2393076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39346" y="1459706"/>
            <a:ext cx="10515600" cy="4351338"/>
          </a:xfrm>
        </p:spPr>
        <p:txBody>
          <a:bodyPr>
            <a:normAutofit/>
          </a:bodyPr>
          <a:lstStyle/>
          <a:p>
            <a:pPr marL="0" indent="0" algn="just">
              <a:buNone/>
            </a:pPr>
            <a:endParaRPr lang="es-MX" altLang="es-MX" sz="1800" dirty="0" smtClean="0">
              <a:latin typeface="Arial" panose="020B0604020202020204" pitchFamily="34" charset="0"/>
              <a:ea typeface="Batang" panose="02030600000101010101" pitchFamily="18" charset="-127"/>
              <a:cs typeface="Arial" panose="020B0604020202020204" pitchFamily="34" charset="0"/>
            </a:endParaRPr>
          </a:p>
          <a:p>
            <a:pPr marL="0" indent="0" algn="just">
              <a:buNone/>
            </a:pPr>
            <a:endParaRPr lang="es-MX" sz="1800" dirty="0">
              <a:latin typeface="Arial" panose="020B0604020202020204" pitchFamily="34" charset="0"/>
              <a:cs typeface="Arial" panose="020B0604020202020204" pitchFamily="34" charset="0"/>
            </a:endParaRPr>
          </a:p>
        </p:txBody>
      </p:sp>
      <p:sp>
        <p:nvSpPr>
          <p:cNvPr id="4" name="Rectángulo 3"/>
          <p:cNvSpPr/>
          <p:nvPr/>
        </p:nvSpPr>
        <p:spPr>
          <a:xfrm>
            <a:off x="1535938" y="1064482"/>
            <a:ext cx="7883525" cy="4478338"/>
          </a:xfrm>
          <a:prstGeom prst="rect">
            <a:avLst/>
          </a:prstGeom>
        </p:spPr>
        <p:txBody>
          <a:bodyPr>
            <a:spAutoFit/>
          </a:bodyPr>
          <a:lstStyle/>
          <a:p>
            <a:pPr algn="just" eaLnBrk="1" hangingPunct="1">
              <a:defRPr/>
            </a:pPr>
            <a:r>
              <a:rPr lang="es-MX" sz="1500" b="1" dirty="0">
                <a:solidFill>
                  <a:srgbClr val="3B3835"/>
                </a:solidFill>
                <a:latin typeface="Helvetica Neue"/>
                <a:ea typeface="+mn-ea"/>
                <a:cs typeface="+mn-cs"/>
              </a:rPr>
              <a:t>Competencias genéricas </a:t>
            </a:r>
          </a:p>
          <a:p>
            <a:pPr algn="just" eaLnBrk="1" hangingPunct="1">
              <a:defRPr/>
            </a:pPr>
            <a:endParaRPr lang="es-MX" sz="1500" b="0" dirty="0">
              <a:solidFill>
                <a:srgbClr val="008ED2"/>
              </a:solidFill>
              <a:latin typeface="Helvetica Neue"/>
              <a:ea typeface="+mn-ea"/>
              <a:cs typeface="+mn-cs"/>
            </a:endParaRP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Piensa Crítica y Reflexivamente</a:t>
            </a: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Desarrolla innovaciones y propone soluciones a problemas a partir de métodos establecidos. </a:t>
            </a: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Sigue instrucciones y procedimientos de manera reflexiva, comprendiendo como cada uno de sus pasos, contribuye al alcance de un objetivo.</a:t>
            </a: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Ordena información de acuerdo a categorías, jerarquías y relaciones.</a:t>
            </a: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Utiliza las tecnologías de la información y comunicación para procesar e interpretar información.</a:t>
            </a:r>
          </a:p>
          <a:p>
            <a:pPr algn="just" eaLnBrk="1" hangingPunct="1">
              <a:defRPr/>
            </a:pPr>
            <a:endParaRPr lang="es-MX" sz="1500" dirty="0">
              <a:solidFill>
                <a:srgbClr val="008ED2"/>
              </a:solidFill>
              <a:latin typeface="Helvetica Neue"/>
              <a:ea typeface="+mn-ea"/>
              <a:cs typeface="+mn-cs"/>
            </a:endParaRPr>
          </a:p>
          <a:p>
            <a:pPr algn="just" eaLnBrk="1" hangingPunct="1">
              <a:defRPr/>
            </a:pPr>
            <a:r>
              <a:rPr lang="es-MX" sz="1500" b="1" dirty="0">
                <a:solidFill>
                  <a:srgbClr val="3B3835"/>
                </a:solidFill>
                <a:latin typeface="Helvetica Neue"/>
                <a:ea typeface="+mn-ea"/>
                <a:cs typeface="+mn-cs"/>
              </a:rPr>
              <a:t>Competencias disciplinares</a:t>
            </a:r>
          </a:p>
          <a:p>
            <a:pPr algn="just" eaLnBrk="1" hangingPunct="1">
              <a:defRPr/>
            </a:pPr>
            <a:endParaRPr lang="es-MX" sz="1500" b="0" dirty="0">
              <a:solidFill>
                <a:srgbClr val="3B3835"/>
              </a:solidFill>
              <a:latin typeface="Helvetica Neue"/>
              <a:ea typeface="+mn-ea"/>
              <a:cs typeface="+mn-cs"/>
            </a:endParaRP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Construye e interpreta modelos matemáticos mediante la aplicación de procedimientos geométricos, para la comprensión y análisis de situaciones reales, hipotéticas o formales. </a:t>
            </a: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Interpreta del lenguaje común al algebraico en problemas cotidianos. </a:t>
            </a: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Resuelve problemas verbales por medio de expresiones algebraicas. </a:t>
            </a:r>
          </a:p>
          <a:p>
            <a:pPr marL="171450" indent="-171450" algn="just" eaLnBrk="1" hangingPunct="1">
              <a:buFont typeface="Arial" panose="020B0604020202020204" pitchFamily="34" charset="0"/>
              <a:buChar char="•"/>
              <a:defRPr/>
            </a:pPr>
            <a:r>
              <a:rPr lang="es-MX" sz="1500" b="0" dirty="0">
                <a:solidFill>
                  <a:srgbClr val="3B3835"/>
                </a:solidFill>
                <a:latin typeface="Helvetica Neue"/>
                <a:ea typeface="+mn-ea"/>
                <a:cs typeface="+mn-cs"/>
              </a:rPr>
              <a:t>Representa y resuelve situaciones utilizando ecuaciones.</a:t>
            </a:r>
          </a:p>
        </p:txBody>
      </p:sp>
    </p:spTree>
    <p:extLst>
      <p:ext uri="{BB962C8B-B14F-4D97-AF65-F5344CB8AC3E}">
        <p14:creationId xmlns:p14="http://schemas.microsoft.com/office/powerpoint/2010/main" val="362828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alguaritmi"/>
          <p:cNvPicPr>
            <a:picLocks noChangeAspect="1" noChangeArrowheads="1"/>
          </p:cNvPicPr>
          <p:nvPr/>
        </p:nvPicPr>
        <p:blipFill>
          <a:blip r:embed="rId2">
            <a:clrChange>
              <a:clrFrom>
                <a:srgbClr val="FFFFFA"/>
              </a:clrFrom>
              <a:clrTo>
                <a:srgbClr val="FFFFFA">
                  <a:alpha val="0"/>
                </a:srgbClr>
              </a:clrTo>
            </a:clrChange>
            <a:extLst>
              <a:ext uri="{28A0092B-C50C-407E-A947-70E740481C1C}">
                <a14:useLocalDpi xmlns:a14="http://schemas.microsoft.com/office/drawing/2010/main" val="0"/>
              </a:ext>
            </a:extLst>
          </a:blip>
          <a:srcRect/>
          <a:stretch>
            <a:fillRect/>
          </a:stretch>
        </p:blipFill>
        <p:spPr bwMode="auto">
          <a:xfrm>
            <a:off x="1462786" y="573024"/>
            <a:ext cx="1585913" cy="242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Rectángulo"/>
          <p:cNvSpPr>
            <a:spLocks noChangeArrowheads="1"/>
          </p:cNvSpPr>
          <p:nvPr/>
        </p:nvSpPr>
        <p:spPr bwMode="auto">
          <a:xfrm rot="10800000" flipV="1">
            <a:off x="3048699" y="573024"/>
            <a:ext cx="60880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950"/>
              </a:spcBef>
              <a:buSzPct val="100000"/>
              <a:buChar char="•"/>
              <a:defRPr sz="2700">
                <a:solidFill>
                  <a:srgbClr val="000000"/>
                </a:solidFill>
                <a:latin typeface="Helvetica Light"/>
                <a:ea typeface="Helvetica Light"/>
                <a:cs typeface="Helvetica Light"/>
                <a:sym typeface="Helvetica Light"/>
              </a:defRPr>
            </a:lvl1pPr>
            <a:lvl2pPr marL="742950" indent="-285750">
              <a:spcBef>
                <a:spcPts val="2950"/>
              </a:spcBef>
              <a:buSzPct val="100000"/>
              <a:buChar char="•"/>
              <a:defRPr sz="2700">
                <a:solidFill>
                  <a:srgbClr val="000000"/>
                </a:solidFill>
                <a:latin typeface="Helvetica Light"/>
                <a:ea typeface="Helvetica Light"/>
                <a:cs typeface="Helvetica Light"/>
                <a:sym typeface="Helvetica Light"/>
              </a:defRPr>
            </a:lvl2pPr>
            <a:lvl3pPr marL="1143000" indent="-228600">
              <a:spcBef>
                <a:spcPts val="2950"/>
              </a:spcBef>
              <a:buSzPct val="100000"/>
              <a:buChar char="•"/>
              <a:defRPr sz="2700">
                <a:solidFill>
                  <a:srgbClr val="000000"/>
                </a:solidFill>
                <a:latin typeface="Helvetica Light"/>
                <a:ea typeface="Helvetica Light"/>
                <a:cs typeface="Helvetica Light"/>
                <a:sym typeface="Helvetica Light"/>
              </a:defRPr>
            </a:lvl3pPr>
            <a:lvl4pPr marL="1600200" indent="-228600">
              <a:spcBef>
                <a:spcPts val="2950"/>
              </a:spcBef>
              <a:buSzPct val="100000"/>
              <a:buChar char="•"/>
              <a:defRPr sz="2700">
                <a:solidFill>
                  <a:srgbClr val="000000"/>
                </a:solidFill>
                <a:latin typeface="Helvetica Light"/>
                <a:ea typeface="Helvetica Light"/>
                <a:cs typeface="Helvetica Light"/>
                <a:sym typeface="Helvetica Light"/>
              </a:defRPr>
            </a:lvl4pPr>
            <a:lvl5pPr marL="2057400" indent="-228600">
              <a:spcBef>
                <a:spcPts val="2950"/>
              </a:spcBef>
              <a:buSzPct val="100000"/>
              <a:buChar char="•"/>
              <a:defRPr sz="2700">
                <a:solidFill>
                  <a:srgbClr val="000000"/>
                </a:solidFill>
                <a:latin typeface="Helvetica Light"/>
                <a:ea typeface="Helvetica Light"/>
                <a:cs typeface="Helvetica Light"/>
                <a:sym typeface="Helvetica Light"/>
              </a:defRPr>
            </a:lvl5pPr>
            <a:lvl6pPr marL="25146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6pPr>
            <a:lvl7pPr marL="29718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7pPr>
            <a:lvl8pPr marL="34290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8pPr>
            <a:lvl9pPr marL="38862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9pPr>
          </a:lstStyle>
          <a:p>
            <a:pPr algn="ctr" eaLnBrk="1" hangingPunct="1">
              <a:spcBef>
                <a:spcPct val="0"/>
              </a:spcBef>
              <a:buSzTx/>
              <a:buFontTx/>
              <a:buNone/>
            </a:pPr>
            <a:r>
              <a:rPr lang="es-ES" altLang="es-MX" sz="2000" dirty="0">
                <a:latin typeface="Arial" panose="020B0604020202020204" pitchFamily="34" charset="0"/>
              </a:rPr>
              <a:t>Existen enunciados o expresiones que resultan muy largas al expresarlas en palabras. Para hacerlas más sencillas de manejar se emplean símbolos y nuevas palabras. </a:t>
            </a:r>
          </a:p>
        </p:txBody>
      </p:sp>
      <p:sp>
        <p:nvSpPr>
          <p:cNvPr id="6" name="AutoShape 7"/>
          <p:cNvSpPr>
            <a:spLocks noChangeArrowheads="1"/>
          </p:cNvSpPr>
          <p:nvPr/>
        </p:nvSpPr>
        <p:spPr bwMode="auto">
          <a:xfrm>
            <a:off x="4487101" y="2242312"/>
            <a:ext cx="6011862" cy="1322388"/>
          </a:xfrm>
          <a:prstGeom prst="wedgeRoundRectCallout">
            <a:avLst>
              <a:gd name="adj1" fmla="val -81370"/>
              <a:gd name="adj2" fmla="val -83815"/>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sz="2100" dirty="0">
                <a:solidFill>
                  <a:srgbClr val="000000"/>
                </a:solidFill>
              </a:rPr>
              <a:t>A la parte de las matemáticas que estudia el manejo de estos símbolos se llama  </a:t>
            </a:r>
            <a:r>
              <a:rPr lang="es-ES" altLang="es-MX" sz="3200" dirty="0">
                <a:solidFill>
                  <a:srgbClr val="000000"/>
                </a:solidFill>
              </a:rPr>
              <a:t>Álgebra.</a:t>
            </a:r>
            <a:endParaRPr lang="es-ES" altLang="es-MX" sz="3200" dirty="0"/>
          </a:p>
        </p:txBody>
      </p:sp>
      <p:pic>
        <p:nvPicPr>
          <p:cNvPr id="7" name="Picture 33" descr="libro"/>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450" y="2903506"/>
            <a:ext cx="3059113" cy="156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0"/>
          <p:cNvSpPr>
            <a:spLocks noChangeArrowheads="1"/>
          </p:cNvSpPr>
          <p:nvPr/>
        </p:nvSpPr>
        <p:spPr bwMode="auto">
          <a:xfrm>
            <a:off x="46736" y="3091625"/>
            <a:ext cx="30019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a:r>
              <a:rPr lang="es-ES" altLang="es-MX" sz="2800" dirty="0">
                <a:solidFill>
                  <a:srgbClr val="000066"/>
                </a:solidFill>
              </a:rPr>
              <a:t>al-</a:t>
            </a:r>
            <a:r>
              <a:rPr lang="es-ES" altLang="es-MX" sz="2800" dirty="0" err="1">
                <a:solidFill>
                  <a:srgbClr val="000066"/>
                </a:solidFill>
              </a:rPr>
              <a:t>jebr</a:t>
            </a:r>
            <a:endParaRPr lang="es-ES" altLang="es-MX" sz="2800" dirty="0">
              <a:solidFill>
                <a:srgbClr val="000066"/>
              </a:solidFill>
            </a:endParaRPr>
          </a:p>
          <a:p>
            <a:pPr algn="ctr"/>
            <a:r>
              <a:rPr lang="es-ES" altLang="es-MX" sz="2800" dirty="0" err="1">
                <a:solidFill>
                  <a:srgbClr val="000066"/>
                </a:solidFill>
              </a:rPr>
              <a:t>w'al-muqabalah</a:t>
            </a:r>
            <a:r>
              <a:rPr lang="es-ES" altLang="es-MX" sz="2800" dirty="0">
                <a:solidFill>
                  <a:srgbClr val="000066"/>
                </a:solidFill>
              </a:rPr>
              <a:t> </a:t>
            </a:r>
          </a:p>
        </p:txBody>
      </p:sp>
      <p:sp>
        <p:nvSpPr>
          <p:cNvPr id="9" name="AutoShape 30"/>
          <p:cNvSpPr>
            <a:spLocks noChangeArrowheads="1"/>
          </p:cNvSpPr>
          <p:nvPr/>
        </p:nvSpPr>
        <p:spPr bwMode="auto">
          <a:xfrm>
            <a:off x="5578412" y="3685350"/>
            <a:ext cx="5503862" cy="995362"/>
          </a:xfrm>
          <a:prstGeom prst="wedgeEllipseCallout">
            <a:avLst>
              <a:gd name="adj1" fmla="val -79935"/>
              <a:gd name="adj2" fmla="val 12164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sz="2000">
                <a:latin typeface="Tahoma" panose="020B0604030504040204" pitchFamily="34" charset="0"/>
              </a:rPr>
              <a:t>Las letras m</a:t>
            </a:r>
            <a:r>
              <a:rPr lang="es-ES" altLang="es-MX" sz="2000"/>
              <a:t>á</a:t>
            </a:r>
            <a:r>
              <a:rPr lang="es-ES" altLang="es-MX" sz="2000">
                <a:latin typeface="Tahoma" panose="020B0604030504040204" pitchFamily="34" charset="0"/>
              </a:rPr>
              <a:t>s utilizadas son : x, y, z, a, b, c, d</a:t>
            </a:r>
            <a:r>
              <a:rPr lang="es-ES" altLang="es-MX" sz="2000"/>
              <a:t>…</a:t>
            </a:r>
            <a:endParaRPr lang="es-ES" altLang="es-MX" sz="2000">
              <a:latin typeface="Tahoma" panose="020B0604030504040204" pitchFamily="34" charset="0"/>
            </a:endParaRPr>
          </a:p>
        </p:txBody>
      </p:sp>
      <p:pic>
        <p:nvPicPr>
          <p:cNvPr id="10" name="Picture 15" descr="letras_álgebra"/>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62786" y="3716337"/>
            <a:ext cx="3135313" cy="314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582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grpId="0" nodeType="clickEffect">
                                  <p:stCondLst>
                                    <p:cond delay="0"/>
                                  </p:stCondLst>
                                  <p:iterate type="wd">
                                    <p:tmPct val="10000"/>
                                  </p:iterate>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7" presetClass="entr" presetSubtype="1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5"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vertical)">
                                      <p:cBhvr>
                                        <p:cTn id="33" dur="1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dissolve">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a:spLocks noChangeArrowheads="1"/>
          </p:cNvSpPr>
          <p:nvPr/>
        </p:nvSpPr>
        <p:spPr bwMode="auto">
          <a:xfrm>
            <a:off x="1597152" y="682752"/>
            <a:ext cx="7802880" cy="579438"/>
          </a:xfrm>
          <a:prstGeom prst="rect">
            <a:avLst/>
          </a:prstGeom>
          <a:gradFill rotWithShape="1">
            <a:gsLst>
              <a:gs pos="0">
                <a:srgbClr val="FFFFCC"/>
              </a:gs>
              <a:gs pos="100000">
                <a:schemeClr val="accent1"/>
              </a:gs>
            </a:gsLst>
            <a:path path="shape">
              <a:fillToRect l="50000" t="50000" r="50000" b="50000"/>
            </a:path>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ts val="2950"/>
              </a:spcBef>
              <a:buSzPct val="100000"/>
              <a:buChar char="•"/>
              <a:defRPr sz="2700">
                <a:solidFill>
                  <a:srgbClr val="000000"/>
                </a:solidFill>
                <a:latin typeface="Helvetica Light"/>
                <a:ea typeface="Helvetica Light"/>
                <a:cs typeface="Helvetica Light"/>
                <a:sym typeface="Helvetica Light"/>
              </a:defRPr>
            </a:lvl1pPr>
            <a:lvl2pPr marL="742950" indent="-285750">
              <a:spcBef>
                <a:spcPts val="2950"/>
              </a:spcBef>
              <a:buSzPct val="100000"/>
              <a:buChar char="•"/>
              <a:defRPr sz="2700">
                <a:solidFill>
                  <a:srgbClr val="000000"/>
                </a:solidFill>
                <a:latin typeface="Helvetica Light"/>
                <a:ea typeface="Helvetica Light"/>
                <a:cs typeface="Helvetica Light"/>
                <a:sym typeface="Helvetica Light"/>
              </a:defRPr>
            </a:lvl2pPr>
            <a:lvl3pPr marL="1143000" indent="-228600">
              <a:spcBef>
                <a:spcPts val="2950"/>
              </a:spcBef>
              <a:buSzPct val="100000"/>
              <a:buChar char="•"/>
              <a:defRPr sz="2700">
                <a:solidFill>
                  <a:srgbClr val="000000"/>
                </a:solidFill>
                <a:latin typeface="Helvetica Light"/>
                <a:ea typeface="Helvetica Light"/>
                <a:cs typeface="Helvetica Light"/>
                <a:sym typeface="Helvetica Light"/>
              </a:defRPr>
            </a:lvl3pPr>
            <a:lvl4pPr marL="1600200" indent="-228600">
              <a:spcBef>
                <a:spcPts val="2950"/>
              </a:spcBef>
              <a:buSzPct val="100000"/>
              <a:buChar char="•"/>
              <a:defRPr sz="2700">
                <a:solidFill>
                  <a:srgbClr val="000000"/>
                </a:solidFill>
                <a:latin typeface="Helvetica Light"/>
                <a:ea typeface="Helvetica Light"/>
                <a:cs typeface="Helvetica Light"/>
                <a:sym typeface="Helvetica Light"/>
              </a:defRPr>
            </a:lvl4pPr>
            <a:lvl5pPr marL="2057400" indent="-228600">
              <a:spcBef>
                <a:spcPts val="2950"/>
              </a:spcBef>
              <a:buSzPct val="100000"/>
              <a:buChar char="•"/>
              <a:defRPr sz="2700">
                <a:solidFill>
                  <a:srgbClr val="000000"/>
                </a:solidFill>
                <a:latin typeface="Helvetica Light"/>
                <a:ea typeface="Helvetica Light"/>
                <a:cs typeface="Helvetica Light"/>
                <a:sym typeface="Helvetica Light"/>
              </a:defRPr>
            </a:lvl5pPr>
            <a:lvl6pPr marL="25146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6pPr>
            <a:lvl7pPr marL="29718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7pPr>
            <a:lvl8pPr marL="34290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8pPr>
            <a:lvl9pPr marL="38862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9pPr>
          </a:lstStyle>
          <a:p>
            <a:pPr algn="ctr" eaLnBrk="1" hangingPunct="1">
              <a:spcBef>
                <a:spcPct val="0"/>
              </a:spcBef>
              <a:buSzTx/>
              <a:buFontTx/>
              <a:buNone/>
            </a:pPr>
            <a:r>
              <a:rPr lang="es-ES" altLang="es-MX" sz="3200" dirty="0">
                <a:solidFill>
                  <a:srgbClr val="663300"/>
                </a:solidFill>
                <a:latin typeface="Tahoma" panose="020B0604030504040204" pitchFamily="34" charset="0"/>
              </a:rPr>
              <a:t>EXPRESIONES ALGEBRAICAS</a:t>
            </a:r>
          </a:p>
        </p:txBody>
      </p:sp>
      <p:sp>
        <p:nvSpPr>
          <p:cNvPr id="5" name="Text Box 7"/>
          <p:cNvSpPr txBox="1">
            <a:spLocks noChangeArrowheads="1"/>
          </p:cNvSpPr>
          <p:nvPr/>
        </p:nvSpPr>
        <p:spPr bwMode="auto">
          <a:xfrm>
            <a:off x="1055180" y="1414907"/>
            <a:ext cx="770413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r" eaLnBrk="1" hangingPunct="1">
              <a:spcBef>
                <a:spcPct val="50000"/>
              </a:spcBef>
            </a:pPr>
            <a:r>
              <a:rPr lang="es-ES" altLang="es-MX" dirty="0">
                <a:solidFill>
                  <a:srgbClr val="663300"/>
                </a:solidFill>
              </a:rPr>
              <a:t>Son el resultado de expresar en lenguaje matemático un enunciado en el que aparecen datos desconocidos y que expresamos con letras</a:t>
            </a:r>
          </a:p>
        </p:txBody>
      </p:sp>
      <p:graphicFrame>
        <p:nvGraphicFramePr>
          <p:cNvPr id="6" name="Group 156"/>
          <p:cNvGraphicFramePr>
            <a:graphicFrameLocks noGrp="1"/>
          </p:cNvGraphicFramePr>
          <p:nvPr>
            <p:extLst>
              <p:ext uri="{D42A27DB-BD31-4B8C-83A1-F6EECF244321}">
                <p14:modId xmlns:p14="http://schemas.microsoft.com/office/powerpoint/2010/main" val="2223831798"/>
              </p:ext>
            </p:extLst>
          </p:nvPr>
        </p:nvGraphicFramePr>
        <p:xfrm>
          <a:off x="1999488" y="2755074"/>
          <a:ext cx="7900416" cy="3645420"/>
        </p:xfrm>
        <a:graphic>
          <a:graphicData uri="http://schemas.openxmlformats.org/drawingml/2006/table">
            <a:tbl>
              <a:tblPr/>
              <a:tblGrid>
                <a:gridCol w="4701934"/>
                <a:gridCol w="3198482"/>
              </a:tblGrid>
              <a:tr h="982909">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r>
                        <a:rPr kumimoji="0" lang="es-ES" altLang="es-MX" sz="3200" b="1" i="0" u="none" strike="noStrike" cap="none" normalizeH="0" baseline="0" dirty="0" smtClean="0">
                          <a:ln>
                            <a:noFill/>
                          </a:ln>
                          <a:solidFill>
                            <a:srgbClr val="663300"/>
                          </a:solidFill>
                          <a:effectLst/>
                          <a:latin typeface="Arial" panose="020B0604020202020204" pitchFamily="34" charset="0"/>
                        </a:rPr>
                        <a:t>ENUNCIADOS</a:t>
                      </a:r>
                    </a:p>
                  </a:txBody>
                  <a:tcPr marT="45716" marB="45716" anchor="ctr" horzOverflow="overflow">
                    <a:lnL w="57150" cap="flat" cmpd="sng" algn="ctr">
                      <a:solidFill>
                        <a:srgbClr val="663300"/>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rgbClr val="6633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CC"/>
                        </a:gs>
                        <a:gs pos="100000">
                          <a:schemeClr val="accent1">
                            <a:alpha val="50000"/>
                          </a:schemeClr>
                        </a:gs>
                      </a:gsLst>
                      <a:path path="shape">
                        <a:fillToRect l="50000" t="50000" r="50000" b="50000"/>
                      </a:path>
                    </a:grad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r>
                        <a:rPr kumimoji="0" lang="es-ES" altLang="es-MX" sz="3200" b="1" i="0" u="none" strike="noStrike" cap="none" normalizeH="0" baseline="0" dirty="0" smtClean="0">
                          <a:ln>
                            <a:noFill/>
                          </a:ln>
                          <a:solidFill>
                            <a:srgbClr val="663300"/>
                          </a:solidFill>
                          <a:effectLst/>
                          <a:latin typeface="Arial" panose="020B0604020202020204" pitchFamily="34" charset="0"/>
                        </a:rPr>
                        <a:t>EXPRESI</a:t>
                      </a:r>
                      <a:r>
                        <a:rPr kumimoji="0" lang="es-ES" altLang="es-MX" sz="3200" b="1" i="0" u="none" strike="noStrike" cap="none" normalizeH="0" baseline="0" dirty="0" smtClean="0">
                          <a:ln>
                            <a:noFill/>
                          </a:ln>
                          <a:solidFill>
                            <a:srgbClr val="663300"/>
                          </a:solidFill>
                          <a:effectLst/>
                          <a:latin typeface="Franklin Gothic Book" panose="020B0503020102020204" pitchFamily="34" charset="0"/>
                        </a:rPr>
                        <a:t>Ó</a:t>
                      </a:r>
                      <a:r>
                        <a:rPr kumimoji="0" lang="es-ES" altLang="es-MX" sz="3200" b="1" i="0" u="none" strike="noStrike" cap="none" normalizeH="0" baseline="0" dirty="0" smtClean="0">
                          <a:ln>
                            <a:noFill/>
                          </a:ln>
                          <a:solidFill>
                            <a:srgbClr val="663300"/>
                          </a:solidFill>
                          <a:effectLst/>
                          <a:latin typeface="Arial" panose="020B0604020202020204" pitchFamily="34" charset="0"/>
                        </a:rPr>
                        <a:t>N ALGEBRAICA</a:t>
                      </a:r>
                    </a:p>
                  </a:txBody>
                  <a:tcPr marT="45716" marB="45716" anchor="ctr" horzOverflow="overflow">
                    <a:lnL w="12700" cap="flat" cmpd="sng" algn="ctr">
                      <a:solidFill>
                        <a:schemeClr val="tx1"/>
                      </a:solidFill>
                      <a:prstDash val="solid"/>
                      <a:round/>
                      <a:headEnd type="none" w="med" len="med"/>
                      <a:tailEnd type="none" w="med" len="med"/>
                    </a:lnL>
                    <a:lnR w="57150" cap="flat" cmpd="sng" algn="ctr">
                      <a:solidFill>
                        <a:srgbClr val="663300"/>
                      </a:solidFill>
                      <a:prstDash val="solid"/>
                      <a:round/>
                      <a:headEnd type="none" w="med" len="med"/>
                      <a:tailEnd type="none" w="med" len="med"/>
                    </a:lnR>
                    <a:lnT w="57150" cap="flat" cmpd="sng" algn="ctr">
                      <a:solidFill>
                        <a:srgbClr val="6633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CC"/>
                        </a:gs>
                        <a:gs pos="100000">
                          <a:schemeClr val="accent1">
                            <a:alpha val="50000"/>
                          </a:schemeClr>
                        </a:gs>
                      </a:gsLst>
                      <a:path path="shape">
                        <a:fillToRect l="50000" t="50000" r="50000" b="50000"/>
                      </a:path>
                    </a:gradFill>
                  </a:tcPr>
                </a:tc>
              </a:tr>
              <a:tr h="381761">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r>
                        <a:rPr kumimoji="0" lang="es-ES" altLang="es-MX" sz="2800" b="1" i="0" u="none" strike="noStrike" cap="none" normalizeH="0" baseline="0" dirty="0" smtClean="0">
                          <a:ln>
                            <a:noFill/>
                          </a:ln>
                          <a:solidFill>
                            <a:srgbClr val="663300"/>
                          </a:solidFill>
                          <a:effectLst/>
                          <a:latin typeface="Arial" panose="020B0604020202020204" pitchFamily="34" charset="0"/>
                        </a:rPr>
                        <a:t>El doble de un n</a:t>
                      </a:r>
                      <a:r>
                        <a:rPr kumimoji="0" lang="es-ES" altLang="es-MX" sz="2800" b="1" i="0" u="none" strike="noStrike" cap="none" normalizeH="0" baseline="0" dirty="0" smtClean="0">
                          <a:ln>
                            <a:noFill/>
                          </a:ln>
                          <a:solidFill>
                            <a:srgbClr val="663300"/>
                          </a:solidFill>
                          <a:effectLst/>
                          <a:latin typeface="Franklin Gothic Book" panose="020B0503020102020204" pitchFamily="34" charset="0"/>
                        </a:rPr>
                        <a:t>ú</a:t>
                      </a:r>
                      <a:r>
                        <a:rPr kumimoji="0" lang="es-ES" altLang="es-MX" sz="2800" b="1" i="0" u="none" strike="noStrike" cap="none" normalizeH="0" baseline="0" dirty="0" smtClean="0">
                          <a:ln>
                            <a:noFill/>
                          </a:ln>
                          <a:solidFill>
                            <a:srgbClr val="663300"/>
                          </a:solidFill>
                          <a:effectLst/>
                          <a:latin typeface="Arial" panose="020B0604020202020204" pitchFamily="34" charset="0"/>
                        </a:rPr>
                        <a:t>mero</a:t>
                      </a:r>
                    </a:p>
                  </a:txBody>
                  <a:tcPr marT="45716" marB="45716" anchor="ctr" horzOverflow="overflow">
                    <a:lnL w="57150" cap="flat" cmpd="sng" algn="ctr">
                      <a:solidFill>
                        <a:srgbClr val="6633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1" i="0" u="none" strike="noStrike" cap="none" normalizeH="0" baseline="0" dirty="0" smtClean="0">
                        <a:ln>
                          <a:noFill/>
                        </a:ln>
                        <a:solidFill>
                          <a:srgbClr val="663300"/>
                        </a:solidFill>
                        <a:effectLst/>
                        <a:latin typeface="Arial" panose="020B0604020202020204" pitchFamily="34" charset="0"/>
                      </a:endParaRPr>
                    </a:p>
                  </a:txBody>
                  <a:tcPr marT="45716" marB="45716" anchor="ctr" horzOverflow="overflow">
                    <a:lnL w="12700" cap="flat" cmpd="sng" algn="ctr">
                      <a:solidFill>
                        <a:schemeClr val="tx1"/>
                      </a:solidFill>
                      <a:prstDash val="solid"/>
                      <a:round/>
                      <a:headEnd type="none" w="med" len="med"/>
                      <a:tailEnd type="none" w="med" len="med"/>
                    </a:lnL>
                    <a:lnR w="57150" cap="flat" cmpd="sng" algn="ctr">
                      <a:solidFill>
                        <a:srgbClr val="6633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1850">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r>
                        <a:rPr kumimoji="0" lang="es-ES" altLang="es-MX" sz="2800" b="1" i="0" u="none" strike="noStrike" cap="none" normalizeH="0" baseline="0" dirty="0" smtClean="0">
                          <a:ln>
                            <a:noFill/>
                          </a:ln>
                          <a:solidFill>
                            <a:srgbClr val="663300"/>
                          </a:solidFill>
                          <a:effectLst/>
                          <a:latin typeface="Arial" panose="020B0604020202020204" pitchFamily="34" charset="0"/>
                        </a:rPr>
                        <a:t>Un n</a:t>
                      </a:r>
                      <a:r>
                        <a:rPr kumimoji="0" lang="es-ES" altLang="es-MX" sz="2800" b="1" i="0" u="none" strike="noStrike" cap="none" normalizeH="0" baseline="0" dirty="0" smtClean="0">
                          <a:ln>
                            <a:noFill/>
                          </a:ln>
                          <a:solidFill>
                            <a:srgbClr val="663300"/>
                          </a:solidFill>
                          <a:effectLst/>
                          <a:latin typeface="Franklin Gothic Book" panose="020B0503020102020204" pitchFamily="34" charset="0"/>
                        </a:rPr>
                        <a:t>ú</a:t>
                      </a:r>
                      <a:r>
                        <a:rPr kumimoji="0" lang="es-ES" altLang="es-MX" sz="2800" b="1" i="0" u="none" strike="noStrike" cap="none" normalizeH="0" baseline="0" dirty="0" smtClean="0">
                          <a:ln>
                            <a:noFill/>
                          </a:ln>
                          <a:solidFill>
                            <a:srgbClr val="663300"/>
                          </a:solidFill>
                          <a:effectLst/>
                          <a:latin typeface="Arial" panose="020B0604020202020204" pitchFamily="34" charset="0"/>
                        </a:rPr>
                        <a:t>mero impar</a:t>
                      </a:r>
                    </a:p>
                  </a:txBody>
                  <a:tcPr marT="45716" marB="45716" anchor="ctr" horzOverflow="overflow">
                    <a:lnL w="57150" cap="flat" cmpd="sng" algn="ctr">
                      <a:solidFill>
                        <a:srgbClr val="6633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1" i="0" u="none" strike="noStrike" cap="none" normalizeH="0" baseline="0" dirty="0" smtClean="0">
                        <a:ln>
                          <a:noFill/>
                        </a:ln>
                        <a:solidFill>
                          <a:srgbClr val="663300"/>
                        </a:solidFill>
                        <a:effectLst/>
                        <a:latin typeface="Arial" panose="020B0604020202020204" pitchFamily="34" charset="0"/>
                      </a:endParaRPr>
                    </a:p>
                  </a:txBody>
                  <a:tcPr marT="45716" marB="45716" anchor="ctr" horzOverflow="overflow">
                    <a:lnL w="12700" cap="flat" cmpd="sng" algn="ctr">
                      <a:solidFill>
                        <a:schemeClr val="tx1"/>
                      </a:solidFill>
                      <a:prstDash val="solid"/>
                      <a:round/>
                      <a:headEnd type="none" w="med" len="med"/>
                      <a:tailEnd type="none" w="med" len="med"/>
                    </a:lnL>
                    <a:lnR w="57150" cap="flat" cmpd="sng" algn="ctr">
                      <a:solidFill>
                        <a:srgbClr val="6633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7452">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r>
                        <a:rPr kumimoji="0" lang="es-ES" altLang="es-MX" sz="2800" b="1" i="0" u="none" strike="noStrike" cap="none" normalizeH="0" baseline="0" dirty="0" smtClean="0">
                          <a:ln>
                            <a:noFill/>
                          </a:ln>
                          <a:solidFill>
                            <a:srgbClr val="663300"/>
                          </a:solidFill>
                          <a:effectLst/>
                          <a:latin typeface="Arial" panose="020B0604020202020204" pitchFamily="34" charset="0"/>
                        </a:rPr>
                        <a:t>La tercera parte de un n</a:t>
                      </a:r>
                      <a:r>
                        <a:rPr kumimoji="0" lang="es-ES" altLang="es-MX" sz="2800" b="1" i="0" u="none" strike="noStrike" cap="none" normalizeH="0" baseline="0" dirty="0" smtClean="0">
                          <a:ln>
                            <a:noFill/>
                          </a:ln>
                          <a:solidFill>
                            <a:srgbClr val="663300"/>
                          </a:solidFill>
                          <a:effectLst/>
                          <a:latin typeface="Franklin Gothic Book" panose="020B0503020102020204" pitchFamily="34" charset="0"/>
                        </a:rPr>
                        <a:t>ú</a:t>
                      </a:r>
                      <a:r>
                        <a:rPr kumimoji="0" lang="es-ES" altLang="es-MX" sz="2800" b="1" i="0" u="none" strike="noStrike" cap="none" normalizeH="0" baseline="0" dirty="0" smtClean="0">
                          <a:ln>
                            <a:noFill/>
                          </a:ln>
                          <a:solidFill>
                            <a:srgbClr val="663300"/>
                          </a:solidFill>
                          <a:effectLst/>
                          <a:latin typeface="Arial" panose="020B0604020202020204" pitchFamily="34" charset="0"/>
                        </a:rPr>
                        <a:t>mero</a:t>
                      </a:r>
                    </a:p>
                  </a:txBody>
                  <a:tcPr marT="45716" marB="45716" anchor="ctr" horzOverflow="overflow">
                    <a:lnL w="57150" cap="flat" cmpd="sng" algn="ctr">
                      <a:solidFill>
                        <a:srgbClr val="6633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1" i="0" u="none" strike="noStrike" cap="none" normalizeH="0" baseline="0" dirty="0" smtClean="0">
                        <a:ln>
                          <a:noFill/>
                        </a:ln>
                        <a:solidFill>
                          <a:srgbClr val="663300"/>
                        </a:solidFill>
                        <a:effectLst/>
                        <a:latin typeface="Arial" panose="020B0604020202020204" pitchFamily="34" charset="0"/>
                      </a:endParaRPr>
                    </a:p>
                  </a:txBody>
                  <a:tcPr marT="45716" marB="45716" anchor="ctr" horzOverflow="overflow">
                    <a:lnL w="12700" cap="flat" cmpd="sng" algn="ctr">
                      <a:solidFill>
                        <a:schemeClr val="tx1"/>
                      </a:solidFill>
                      <a:prstDash val="solid"/>
                      <a:round/>
                      <a:headEnd type="none" w="med" len="med"/>
                      <a:tailEnd type="none" w="med" len="med"/>
                    </a:lnL>
                    <a:lnR w="57150" cap="flat" cmpd="sng" algn="ctr">
                      <a:solidFill>
                        <a:srgbClr val="6633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7452">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r>
                        <a:rPr kumimoji="0" lang="es-ES" altLang="es-MX" sz="2800" b="1" i="0" u="none" strike="noStrike" cap="none" normalizeH="0" baseline="0" dirty="0" smtClean="0">
                          <a:ln>
                            <a:noFill/>
                          </a:ln>
                          <a:solidFill>
                            <a:srgbClr val="663300"/>
                          </a:solidFill>
                          <a:effectLst/>
                          <a:latin typeface="Arial" panose="020B0604020202020204" pitchFamily="34" charset="0"/>
                        </a:rPr>
                        <a:t>El cuadrado de un n</a:t>
                      </a:r>
                      <a:r>
                        <a:rPr kumimoji="0" lang="es-ES" altLang="es-MX" sz="2800" b="1" i="0" u="none" strike="noStrike" cap="none" normalizeH="0" baseline="0" dirty="0" smtClean="0">
                          <a:ln>
                            <a:noFill/>
                          </a:ln>
                          <a:solidFill>
                            <a:srgbClr val="663300"/>
                          </a:solidFill>
                          <a:effectLst/>
                          <a:latin typeface="Franklin Gothic Book" panose="020B0503020102020204" pitchFamily="34" charset="0"/>
                        </a:rPr>
                        <a:t>ú</a:t>
                      </a:r>
                      <a:r>
                        <a:rPr kumimoji="0" lang="es-ES" altLang="es-MX" sz="2800" b="1" i="0" u="none" strike="noStrike" cap="none" normalizeH="0" baseline="0" dirty="0" smtClean="0">
                          <a:ln>
                            <a:noFill/>
                          </a:ln>
                          <a:solidFill>
                            <a:srgbClr val="663300"/>
                          </a:solidFill>
                          <a:effectLst/>
                          <a:latin typeface="Arial" panose="020B0604020202020204" pitchFamily="34" charset="0"/>
                        </a:rPr>
                        <a:t>mero</a:t>
                      </a:r>
                    </a:p>
                  </a:txBody>
                  <a:tcPr marT="45716" marB="45716" anchor="ctr" horzOverflow="overflow">
                    <a:lnL w="57150" cap="flat" cmpd="sng" algn="ctr">
                      <a:solidFill>
                        <a:srgbClr val="6633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rgbClr val="6633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1" i="0" u="none" strike="noStrike" cap="none" normalizeH="0" baseline="0" dirty="0" smtClean="0">
                        <a:ln>
                          <a:noFill/>
                        </a:ln>
                        <a:solidFill>
                          <a:srgbClr val="663300"/>
                        </a:solidFill>
                        <a:effectLst/>
                        <a:latin typeface="Arial" panose="020B0604020202020204" pitchFamily="34" charset="0"/>
                      </a:endParaRPr>
                    </a:p>
                  </a:txBody>
                  <a:tcPr marT="45716" marB="45716" anchor="ctr" horzOverflow="overflow">
                    <a:lnL w="12700" cap="flat" cmpd="sng" algn="ctr">
                      <a:solidFill>
                        <a:schemeClr val="tx1"/>
                      </a:solidFill>
                      <a:prstDash val="solid"/>
                      <a:round/>
                      <a:headEnd type="none" w="med" len="med"/>
                      <a:tailEnd type="none" w="med" len="med"/>
                    </a:lnL>
                    <a:lnR w="57150" cap="flat" cmpd="sng" algn="ctr">
                      <a:solidFill>
                        <a:srgbClr val="663300"/>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rgbClr val="663300"/>
                      </a:solidFill>
                      <a:prstDash val="solid"/>
                      <a:round/>
                      <a:headEnd type="none" w="med" len="med"/>
                      <a:tailEnd type="none" w="med" len="med"/>
                    </a:lnB>
                    <a:lnTlToBr>
                      <a:noFill/>
                    </a:lnTlToBr>
                    <a:lnBlToTr>
                      <a:noFill/>
                    </a:lnBlToTr>
                    <a:noFill/>
                  </a:tcPr>
                </a:tc>
              </a:tr>
            </a:tbl>
          </a:graphicData>
        </a:graphic>
      </p:graphicFrame>
      <p:sp>
        <p:nvSpPr>
          <p:cNvPr id="7" name="AutoShape 10"/>
          <p:cNvSpPr>
            <a:spLocks noChangeArrowheads="1"/>
          </p:cNvSpPr>
          <p:nvPr/>
        </p:nvSpPr>
        <p:spPr bwMode="auto">
          <a:xfrm rot="16200000">
            <a:off x="-1792795" y="3839337"/>
            <a:ext cx="4868862" cy="827088"/>
          </a:xfrm>
          <a:prstGeom prst="downArrowCallout">
            <a:avLst>
              <a:gd name="adj1" fmla="val 146733"/>
              <a:gd name="adj2" fmla="val 216502"/>
              <a:gd name="adj3" fmla="val 31556"/>
              <a:gd name="adj4" fmla="val 549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a:t>Piensa con qué se corresponde</a:t>
            </a:r>
          </a:p>
        </p:txBody>
      </p:sp>
    </p:spTree>
    <p:extLst>
      <p:ext uri="{BB962C8B-B14F-4D97-AF65-F5344CB8AC3E}">
        <p14:creationId xmlns:p14="http://schemas.microsoft.com/office/powerpoint/2010/main" val="124627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iterate type="wd">
                                    <p:tmPct val="10000"/>
                                  </p:iterate>
                                  <p:childTnLst>
                                    <p:set>
                                      <p:cBhvr>
                                        <p:cTn id="11" dur="1" fill="hold">
                                          <p:stCondLst>
                                            <p:cond delay="0"/>
                                          </p:stCondLst>
                                        </p:cTn>
                                        <p:tgtEl>
                                          <p:spTgt spid="5"/>
                                        </p:tgtEl>
                                        <p:attrNameLst>
                                          <p:attrName>style.visibility</p:attrName>
                                        </p:attrNameLst>
                                      </p:cBhvr>
                                      <p:to>
                                        <p:strVal val="visible"/>
                                      </p:to>
                                    </p:set>
                                    <p:animEffect transition="in" filter="slide(fromTop)">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Top)">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1473264" y="390144"/>
            <a:ext cx="7129462" cy="173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endParaRPr lang="es-ES" altLang="es-MX" sz="2800" dirty="0">
              <a:solidFill>
                <a:srgbClr val="000000"/>
              </a:solidFill>
            </a:endParaRPr>
          </a:p>
          <a:p>
            <a:pPr algn="ctr" eaLnBrk="1" hangingPunct="1"/>
            <a:r>
              <a:rPr lang="es-ES" altLang="es-MX" dirty="0">
                <a:solidFill>
                  <a:srgbClr val="000000"/>
                </a:solidFill>
              </a:rPr>
              <a:t>Las expresiones algebraicas formadas por productos de números y letras se llaman</a:t>
            </a:r>
            <a:r>
              <a:rPr lang="es-ES" altLang="es-MX" sz="2800" dirty="0">
                <a:solidFill>
                  <a:srgbClr val="000000"/>
                </a:solidFill>
              </a:rPr>
              <a:t> </a:t>
            </a:r>
          </a:p>
          <a:p>
            <a:pPr eaLnBrk="1" hangingPunct="1"/>
            <a:r>
              <a:rPr lang="es-ES" altLang="es-MX" sz="2800" dirty="0">
                <a:solidFill>
                  <a:srgbClr val="000000"/>
                </a:solidFill>
              </a:rPr>
              <a:t>				</a:t>
            </a:r>
            <a:r>
              <a:rPr lang="es-ES" altLang="es-MX" sz="2800" dirty="0">
                <a:solidFill>
                  <a:srgbClr val="FF0000"/>
                </a:solidFill>
              </a:rPr>
              <a:t>MONOMIOS</a:t>
            </a:r>
            <a:endParaRPr lang="es-ES" altLang="es-MX" sz="2800" dirty="0"/>
          </a:p>
        </p:txBody>
      </p:sp>
      <p:sp>
        <p:nvSpPr>
          <p:cNvPr id="5" name="Text Box 18"/>
          <p:cNvSpPr txBox="1">
            <a:spLocks noChangeArrowheads="1"/>
          </p:cNvSpPr>
          <p:nvPr/>
        </p:nvSpPr>
        <p:spPr bwMode="auto">
          <a:xfrm>
            <a:off x="2773140" y="2332151"/>
            <a:ext cx="4895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dirty="0"/>
              <a:t>EJEMPLOS</a:t>
            </a:r>
            <a:endParaRPr lang="es-ES" altLang="es-MX" b="0" dirty="0">
              <a:solidFill>
                <a:schemeClr val="hlink"/>
              </a:solidFill>
            </a:endParaRPr>
          </a:p>
        </p:txBody>
      </p:sp>
      <p:graphicFrame>
        <p:nvGraphicFramePr>
          <p:cNvPr id="6" name="Object 22"/>
          <p:cNvGraphicFramePr>
            <a:graphicFrameLocks noChangeAspect="1"/>
          </p:cNvGraphicFramePr>
          <p:nvPr>
            <p:extLst>
              <p:ext uri="{D42A27DB-BD31-4B8C-83A1-F6EECF244321}">
                <p14:modId xmlns:p14="http://schemas.microsoft.com/office/powerpoint/2010/main" val="742835584"/>
              </p:ext>
            </p:extLst>
          </p:nvPr>
        </p:nvGraphicFramePr>
        <p:xfrm>
          <a:off x="5543550" y="2571295"/>
          <a:ext cx="1368425" cy="811212"/>
        </p:xfrm>
        <a:graphic>
          <a:graphicData uri="http://schemas.openxmlformats.org/presentationml/2006/ole">
            <mc:AlternateContent xmlns:mc="http://schemas.openxmlformats.org/markup-compatibility/2006">
              <mc:Choice xmlns:v="urn:schemas-microsoft-com:vml" Requires="v">
                <p:oleObj spid="_x0000_s1030" name="Ecuación" r:id="rId3" imgW="323985" imgH="180885" progId="Equation.3">
                  <p:embed/>
                </p:oleObj>
              </mc:Choice>
              <mc:Fallback>
                <p:oleObj name="Ecuación" r:id="rId3" imgW="323985" imgH="18088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3550" y="2571295"/>
                        <a:ext cx="1368425" cy="811212"/>
                      </a:xfrm>
                      <a:prstGeom prst="rect">
                        <a:avLst/>
                      </a:prstGeom>
                      <a:noFill/>
                      <a:ln>
                        <a:noFill/>
                      </a:ln>
                      <a:effectLst/>
                      <a:extLst>
                        <a:ext uri="{909E8E84-426E-40DD-AFC4-6F175D3DCCD1}">
                          <a14:hiddenFill xmlns:a14="http://schemas.microsoft.com/office/drawing/2010/main">
                            <a:solidFill>
                              <a:srgbClr val="99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23"/>
          <p:cNvGraphicFramePr>
            <a:graphicFrameLocks noChangeAspect="1"/>
          </p:cNvGraphicFramePr>
          <p:nvPr>
            <p:extLst>
              <p:ext uri="{D42A27DB-BD31-4B8C-83A1-F6EECF244321}">
                <p14:modId xmlns:p14="http://schemas.microsoft.com/office/powerpoint/2010/main" val="3722143688"/>
              </p:ext>
            </p:extLst>
          </p:nvPr>
        </p:nvGraphicFramePr>
        <p:xfrm>
          <a:off x="7487794" y="2578950"/>
          <a:ext cx="1368425" cy="782637"/>
        </p:xfrm>
        <a:graphic>
          <a:graphicData uri="http://schemas.openxmlformats.org/presentationml/2006/ole">
            <mc:AlternateContent xmlns:mc="http://schemas.openxmlformats.org/markup-compatibility/2006">
              <mc:Choice xmlns:v="urn:schemas-microsoft-com:vml" Requires="v">
                <p:oleObj spid="_x0000_s1031" name="Ecuación" r:id="rId5" imgW="333443" imgH="180885" progId="Equation.3">
                  <p:embed/>
                </p:oleObj>
              </mc:Choice>
              <mc:Fallback>
                <p:oleObj name="Ecuación" r:id="rId5" imgW="333443" imgH="18088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87794" y="2578950"/>
                        <a:ext cx="1368425" cy="782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Text Box 20"/>
          <p:cNvSpPr txBox="1">
            <a:spLocks noChangeArrowheads="1"/>
          </p:cNvSpPr>
          <p:nvPr/>
        </p:nvSpPr>
        <p:spPr bwMode="auto">
          <a:xfrm>
            <a:off x="827088" y="3933825"/>
            <a:ext cx="540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dirty="0">
                <a:solidFill>
                  <a:srgbClr val="000000"/>
                </a:solidFill>
              </a:rPr>
              <a:t>Al número se le llama</a:t>
            </a:r>
          </a:p>
        </p:txBody>
      </p:sp>
      <p:sp>
        <p:nvSpPr>
          <p:cNvPr id="9" name="Text Box 21"/>
          <p:cNvSpPr txBox="1">
            <a:spLocks noChangeArrowheads="1"/>
          </p:cNvSpPr>
          <p:nvPr/>
        </p:nvSpPr>
        <p:spPr bwMode="auto">
          <a:xfrm>
            <a:off x="4311206" y="3861087"/>
            <a:ext cx="4391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spcBef>
                <a:spcPct val="50000"/>
              </a:spcBef>
            </a:pPr>
            <a:r>
              <a:rPr lang="es-ES" altLang="es-MX" sz="2800" dirty="0">
                <a:solidFill>
                  <a:srgbClr val="3333FF"/>
                </a:solidFill>
              </a:rPr>
              <a:t>COEFICIENTE</a:t>
            </a:r>
          </a:p>
        </p:txBody>
      </p:sp>
      <p:sp>
        <p:nvSpPr>
          <p:cNvPr id="10" name="Rectangle 24"/>
          <p:cNvSpPr>
            <a:spLocks noChangeArrowheads="1"/>
          </p:cNvSpPr>
          <p:nvPr/>
        </p:nvSpPr>
        <p:spPr bwMode="auto">
          <a:xfrm>
            <a:off x="1765872" y="5133975"/>
            <a:ext cx="2014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r>
              <a:rPr lang="es-ES" altLang="es-MX" dirty="0">
                <a:solidFill>
                  <a:srgbClr val="000000"/>
                </a:solidFill>
              </a:rPr>
              <a:t>y a las letras</a:t>
            </a:r>
          </a:p>
        </p:txBody>
      </p:sp>
      <p:sp>
        <p:nvSpPr>
          <p:cNvPr id="11" name="Rectangle 25"/>
          <p:cNvSpPr>
            <a:spLocks noChangeArrowheads="1"/>
          </p:cNvSpPr>
          <p:nvPr/>
        </p:nvSpPr>
        <p:spPr bwMode="auto">
          <a:xfrm>
            <a:off x="4311206" y="5133975"/>
            <a:ext cx="31765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eaLnBrk="1" hangingPunct="1"/>
            <a:r>
              <a:rPr lang="es-ES" altLang="es-MX" sz="2800" dirty="0">
                <a:solidFill>
                  <a:srgbClr val="3333FF"/>
                </a:solidFill>
              </a:rPr>
              <a:t>PARTE LITERAL</a:t>
            </a:r>
          </a:p>
        </p:txBody>
      </p:sp>
    </p:spTree>
    <p:extLst>
      <p:ext uri="{BB962C8B-B14F-4D97-AF65-F5344CB8AC3E}">
        <p14:creationId xmlns:p14="http://schemas.microsoft.com/office/powerpoint/2010/main" val="423010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0.7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Effect transition="in" filter="fade">
                                      <p:cBhvr>
                                        <p:cTn id="9" dur="2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linds(horizontal)">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strVal val="#ppt_w*0.70"/>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Effect transition="in" filter="fade">
                                      <p:cBhvr>
                                        <p:cTn id="21" dur="1000"/>
                                        <p:tgtEl>
                                          <p:spTgt spid="6"/>
                                        </p:tgtEl>
                                      </p:cBhvr>
                                    </p:animEffect>
                                  </p:childTnLst>
                                </p:cTn>
                              </p:par>
                            </p:childTnLst>
                          </p:cTn>
                        </p:par>
                        <p:par>
                          <p:cTn id="22" fill="hold">
                            <p:stCondLst>
                              <p:cond delay="1000"/>
                            </p:stCondLst>
                            <p:childTnLst>
                              <p:par>
                                <p:cTn id="23" presetID="55"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strVal val="#ppt_w*0.70"/>
                                          </p:val>
                                        </p:tav>
                                        <p:tav tm="100000">
                                          <p:val>
                                            <p:strVal val="#ppt_w"/>
                                          </p:val>
                                        </p:tav>
                                      </p:tavLst>
                                    </p:anim>
                                    <p:anim calcmode="lin" valueType="num">
                                      <p:cBhvr>
                                        <p:cTn id="26" dur="1000" fill="hold"/>
                                        <p:tgtEl>
                                          <p:spTgt spid="7"/>
                                        </p:tgtEl>
                                        <p:attrNameLst>
                                          <p:attrName>ppt_h</p:attrName>
                                        </p:attrNameLst>
                                      </p:cBhvr>
                                      <p:tavLst>
                                        <p:tav tm="0">
                                          <p:val>
                                            <p:strVal val="#ppt_h"/>
                                          </p:val>
                                        </p:tav>
                                        <p:tav tm="100000">
                                          <p:val>
                                            <p:strVal val="#ppt_h"/>
                                          </p:val>
                                        </p:tav>
                                      </p:tavLst>
                                    </p:anim>
                                    <p:animEffect transition="in" filter="fade">
                                      <p:cBhvr>
                                        <p:cTn id="27" dur="1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0-#ppt_w/2"/>
                                          </p:val>
                                        </p:tav>
                                        <p:tav tm="100000">
                                          <p:val>
                                            <p:strVal val="#ppt_x"/>
                                          </p:val>
                                        </p:tav>
                                      </p:tavLst>
                                    </p:anim>
                                    <p:anim calcmode="lin" valueType="num">
                                      <p:cBhvr additive="base">
                                        <p:cTn id="33"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9">
                                            <p:txEl>
                                              <p:pRg st="0" end="0"/>
                                            </p:txEl>
                                          </p:spTgt>
                                        </p:tgtEl>
                                        <p:attrNameLst>
                                          <p:attrName>style.visibility</p:attrName>
                                        </p:attrNameLst>
                                      </p:cBhvr>
                                      <p:to>
                                        <p:strVal val="visible"/>
                                      </p:to>
                                    </p:set>
                                    <p:anim calcmode="lin" valueType="num">
                                      <p:cBhvr additive="base">
                                        <p:cTn id="38"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500" fill="hold"/>
                                        <p:tgtEl>
                                          <p:spTgt spid="10"/>
                                        </p:tgtEl>
                                        <p:attrNameLst>
                                          <p:attrName>ppt_x</p:attrName>
                                        </p:attrNameLst>
                                      </p:cBhvr>
                                      <p:tavLst>
                                        <p:tav tm="0">
                                          <p:val>
                                            <p:strVal val="0-#ppt_w/2"/>
                                          </p:val>
                                        </p:tav>
                                        <p:tav tm="100000">
                                          <p:val>
                                            <p:strVal val="#ppt_x"/>
                                          </p:val>
                                        </p:tav>
                                      </p:tavLst>
                                    </p:anim>
                                    <p:anim calcmode="lin" valueType="num">
                                      <p:cBhvr additive="base">
                                        <p:cTn id="45"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additive="base">
                                        <p:cTn id="50" dur="500" fill="hold"/>
                                        <p:tgtEl>
                                          <p:spTgt spid="11"/>
                                        </p:tgtEl>
                                        <p:attrNameLst>
                                          <p:attrName>ppt_x</p:attrName>
                                        </p:attrNameLst>
                                      </p:cBhvr>
                                      <p:tavLst>
                                        <p:tav tm="0">
                                          <p:val>
                                            <p:strVal val="1+#ppt_w/2"/>
                                          </p:val>
                                        </p:tav>
                                        <p:tav tm="100000">
                                          <p:val>
                                            <p:strVal val="#ppt_x"/>
                                          </p:val>
                                        </p:tav>
                                      </p:tavLst>
                                    </p:anim>
                                    <p:anim calcmode="lin" valueType="num">
                                      <p:cBhvr additive="base">
                                        <p:cTn id="5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a:spLocks noChangeArrowheads="1"/>
          </p:cNvSpPr>
          <p:nvPr/>
        </p:nvSpPr>
        <p:spPr bwMode="auto">
          <a:xfrm>
            <a:off x="2145792" y="804672"/>
            <a:ext cx="6620256" cy="579438"/>
          </a:xfrm>
          <a:prstGeom prst="rect">
            <a:avLst/>
          </a:prstGeom>
          <a:gradFill rotWithShape="1">
            <a:gsLst>
              <a:gs pos="0">
                <a:srgbClr val="FFFFCC"/>
              </a:gs>
              <a:gs pos="100000">
                <a:schemeClr val="accent1"/>
              </a:gs>
            </a:gsLst>
            <a:path path="shape">
              <a:fillToRect l="50000" t="50000" r="50000" b="50000"/>
            </a:path>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ts val="2950"/>
              </a:spcBef>
              <a:buSzPct val="100000"/>
              <a:buChar char="•"/>
              <a:defRPr sz="2700">
                <a:solidFill>
                  <a:srgbClr val="000000"/>
                </a:solidFill>
                <a:latin typeface="Helvetica Light"/>
                <a:ea typeface="Helvetica Light"/>
                <a:cs typeface="Helvetica Light"/>
                <a:sym typeface="Helvetica Light"/>
              </a:defRPr>
            </a:lvl1pPr>
            <a:lvl2pPr marL="742950" indent="-285750">
              <a:spcBef>
                <a:spcPts val="2950"/>
              </a:spcBef>
              <a:buSzPct val="100000"/>
              <a:buChar char="•"/>
              <a:defRPr sz="2700">
                <a:solidFill>
                  <a:srgbClr val="000000"/>
                </a:solidFill>
                <a:latin typeface="Helvetica Light"/>
                <a:ea typeface="Helvetica Light"/>
                <a:cs typeface="Helvetica Light"/>
                <a:sym typeface="Helvetica Light"/>
              </a:defRPr>
            </a:lvl2pPr>
            <a:lvl3pPr marL="1143000" indent="-228600">
              <a:spcBef>
                <a:spcPts val="2950"/>
              </a:spcBef>
              <a:buSzPct val="100000"/>
              <a:buChar char="•"/>
              <a:defRPr sz="2700">
                <a:solidFill>
                  <a:srgbClr val="000000"/>
                </a:solidFill>
                <a:latin typeface="Helvetica Light"/>
                <a:ea typeface="Helvetica Light"/>
                <a:cs typeface="Helvetica Light"/>
                <a:sym typeface="Helvetica Light"/>
              </a:defRPr>
            </a:lvl3pPr>
            <a:lvl4pPr marL="1600200" indent="-228600">
              <a:spcBef>
                <a:spcPts val="2950"/>
              </a:spcBef>
              <a:buSzPct val="100000"/>
              <a:buChar char="•"/>
              <a:defRPr sz="2700">
                <a:solidFill>
                  <a:srgbClr val="000000"/>
                </a:solidFill>
                <a:latin typeface="Helvetica Light"/>
                <a:ea typeface="Helvetica Light"/>
                <a:cs typeface="Helvetica Light"/>
                <a:sym typeface="Helvetica Light"/>
              </a:defRPr>
            </a:lvl4pPr>
            <a:lvl5pPr marL="2057400" indent="-228600">
              <a:spcBef>
                <a:spcPts val="2950"/>
              </a:spcBef>
              <a:buSzPct val="100000"/>
              <a:buChar char="•"/>
              <a:defRPr sz="2700">
                <a:solidFill>
                  <a:srgbClr val="000000"/>
                </a:solidFill>
                <a:latin typeface="Helvetica Light"/>
                <a:ea typeface="Helvetica Light"/>
                <a:cs typeface="Helvetica Light"/>
                <a:sym typeface="Helvetica Light"/>
              </a:defRPr>
            </a:lvl5pPr>
            <a:lvl6pPr marL="25146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6pPr>
            <a:lvl7pPr marL="29718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7pPr>
            <a:lvl8pPr marL="34290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8pPr>
            <a:lvl9pPr marL="38862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9pPr>
          </a:lstStyle>
          <a:p>
            <a:pPr algn="ctr" eaLnBrk="1" hangingPunct="1">
              <a:spcBef>
                <a:spcPct val="0"/>
              </a:spcBef>
              <a:buSzTx/>
              <a:buFontTx/>
              <a:buNone/>
            </a:pPr>
            <a:r>
              <a:rPr lang="es-ES" altLang="es-MX" sz="3200" dirty="0">
                <a:solidFill>
                  <a:srgbClr val="663300"/>
                </a:solidFill>
                <a:latin typeface="Tahoma" panose="020B0604030504040204" pitchFamily="34" charset="0"/>
              </a:rPr>
              <a:t>IDENTIDADES</a:t>
            </a:r>
          </a:p>
        </p:txBody>
      </p:sp>
      <p:sp>
        <p:nvSpPr>
          <p:cNvPr id="5" name="2 Rectángulo"/>
          <p:cNvSpPr>
            <a:spLocks noChangeArrowheads="1"/>
          </p:cNvSpPr>
          <p:nvPr/>
        </p:nvSpPr>
        <p:spPr bwMode="auto">
          <a:xfrm>
            <a:off x="1102297" y="1384110"/>
            <a:ext cx="8286750" cy="180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ts val="2950"/>
              </a:spcBef>
              <a:buSzPct val="100000"/>
              <a:buChar char="•"/>
              <a:defRPr sz="2700">
                <a:solidFill>
                  <a:srgbClr val="000000"/>
                </a:solidFill>
                <a:latin typeface="Helvetica Light"/>
                <a:ea typeface="Helvetica Light"/>
                <a:cs typeface="Helvetica Light"/>
                <a:sym typeface="Helvetica Light"/>
              </a:defRPr>
            </a:lvl1pPr>
            <a:lvl2pPr marL="742950" indent="-285750">
              <a:spcBef>
                <a:spcPts val="2950"/>
              </a:spcBef>
              <a:buSzPct val="100000"/>
              <a:buChar char="•"/>
              <a:defRPr sz="2700">
                <a:solidFill>
                  <a:srgbClr val="000000"/>
                </a:solidFill>
                <a:latin typeface="Helvetica Light"/>
                <a:ea typeface="Helvetica Light"/>
                <a:cs typeface="Helvetica Light"/>
                <a:sym typeface="Helvetica Light"/>
              </a:defRPr>
            </a:lvl2pPr>
            <a:lvl3pPr marL="1143000" indent="-228600">
              <a:spcBef>
                <a:spcPts val="2950"/>
              </a:spcBef>
              <a:buSzPct val="100000"/>
              <a:buChar char="•"/>
              <a:defRPr sz="2700">
                <a:solidFill>
                  <a:srgbClr val="000000"/>
                </a:solidFill>
                <a:latin typeface="Helvetica Light"/>
                <a:ea typeface="Helvetica Light"/>
                <a:cs typeface="Helvetica Light"/>
                <a:sym typeface="Helvetica Light"/>
              </a:defRPr>
            </a:lvl3pPr>
            <a:lvl4pPr marL="1600200" indent="-228600">
              <a:spcBef>
                <a:spcPts val="2950"/>
              </a:spcBef>
              <a:buSzPct val="100000"/>
              <a:buChar char="•"/>
              <a:defRPr sz="2700">
                <a:solidFill>
                  <a:srgbClr val="000000"/>
                </a:solidFill>
                <a:latin typeface="Helvetica Light"/>
                <a:ea typeface="Helvetica Light"/>
                <a:cs typeface="Helvetica Light"/>
                <a:sym typeface="Helvetica Light"/>
              </a:defRPr>
            </a:lvl4pPr>
            <a:lvl5pPr marL="2057400" indent="-228600">
              <a:spcBef>
                <a:spcPts val="2950"/>
              </a:spcBef>
              <a:buSzPct val="100000"/>
              <a:buChar char="•"/>
              <a:defRPr sz="2700">
                <a:solidFill>
                  <a:srgbClr val="000000"/>
                </a:solidFill>
                <a:latin typeface="Helvetica Light"/>
                <a:ea typeface="Helvetica Light"/>
                <a:cs typeface="Helvetica Light"/>
                <a:sym typeface="Helvetica Light"/>
              </a:defRPr>
            </a:lvl5pPr>
            <a:lvl6pPr marL="25146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6pPr>
            <a:lvl7pPr marL="29718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7pPr>
            <a:lvl8pPr marL="34290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8pPr>
            <a:lvl9pPr marL="3886200" indent="-228600" eaLnBrk="0" fontAlgn="base" hangingPunct="0">
              <a:spcBef>
                <a:spcPts val="2950"/>
              </a:spcBef>
              <a:spcAft>
                <a:spcPct val="0"/>
              </a:spcAft>
              <a:buSzPct val="100000"/>
              <a:buChar char="•"/>
              <a:defRPr sz="2700">
                <a:solidFill>
                  <a:srgbClr val="000000"/>
                </a:solidFill>
                <a:latin typeface="Helvetica Light"/>
                <a:ea typeface="Helvetica Light"/>
                <a:cs typeface="Helvetica Light"/>
                <a:sym typeface="Helvetica Light"/>
              </a:defRPr>
            </a:lvl9pPr>
          </a:lstStyle>
          <a:p>
            <a:pPr algn="ctr" eaLnBrk="1" hangingPunct="1">
              <a:spcBef>
                <a:spcPct val="0"/>
              </a:spcBef>
              <a:buSzTx/>
              <a:buFontTx/>
              <a:buNone/>
            </a:pPr>
            <a:r>
              <a:rPr lang="es-ES" altLang="es-MX" sz="2800" dirty="0">
                <a:latin typeface="Arial" panose="020B0604020202020204" pitchFamily="34" charset="0"/>
              </a:rPr>
              <a:t>Son expresiones algebraicas que se cumplen </a:t>
            </a:r>
            <a:r>
              <a:rPr lang="es-ES" altLang="es-MX" sz="2800" dirty="0">
                <a:solidFill>
                  <a:srgbClr val="FF0000"/>
                </a:solidFill>
                <a:latin typeface="Arial" panose="020B0604020202020204" pitchFamily="34" charset="0"/>
              </a:rPr>
              <a:t>siempre</a:t>
            </a:r>
            <a:r>
              <a:rPr lang="es-ES" altLang="es-MX" sz="2800" dirty="0">
                <a:latin typeface="Arial" panose="020B0604020202020204" pitchFamily="34" charset="0"/>
              </a:rPr>
              <a:t> para </a:t>
            </a:r>
            <a:r>
              <a:rPr lang="es-ES" altLang="es-MX" sz="2800" dirty="0">
                <a:solidFill>
                  <a:srgbClr val="FF0000"/>
                </a:solidFill>
                <a:latin typeface="Arial" panose="020B0604020202020204" pitchFamily="34" charset="0"/>
              </a:rPr>
              <a:t>cualesquiera </a:t>
            </a:r>
            <a:r>
              <a:rPr lang="es-ES" altLang="es-MX" sz="2800" dirty="0">
                <a:latin typeface="Arial" panose="020B0604020202020204" pitchFamily="34" charset="0"/>
              </a:rPr>
              <a:t>que</a:t>
            </a:r>
          </a:p>
          <a:p>
            <a:pPr algn="ctr" eaLnBrk="1" hangingPunct="1">
              <a:spcBef>
                <a:spcPct val="0"/>
              </a:spcBef>
              <a:buSzTx/>
              <a:buFontTx/>
              <a:buNone/>
            </a:pPr>
            <a:r>
              <a:rPr lang="es-ES" altLang="es-MX" sz="2800" dirty="0">
                <a:latin typeface="Arial" panose="020B0604020202020204" pitchFamily="34" charset="0"/>
              </a:rPr>
              <a:t>sean los valores de sus letras</a:t>
            </a:r>
          </a:p>
          <a:p>
            <a:pPr algn="ctr" eaLnBrk="1" hangingPunct="1">
              <a:spcBef>
                <a:spcPct val="0"/>
              </a:spcBef>
              <a:buSzTx/>
              <a:buFontTx/>
              <a:buNone/>
            </a:pPr>
            <a:endParaRPr lang="es-ES" altLang="es-MX" sz="2800" dirty="0">
              <a:latin typeface="Arial" panose="020B0604020202020204" pitchFamily="34" charset="0"/>
            </a:endParaRPr>
          </a:p>
        </p:txBody>
      </p:sp>
      <p:graphicFrame>
        <p:nvGraphicFramePr>
          <p:cNvPr id="6" name="Object 7"/>
          <p:cNvGraphicFramePr>
            <a:graphicFrameLocks noChangeAspect="1"/>
          </p:cNvGraphicFramePr>
          <p:nvPr>
            <p:extLst>
              <p:ext uri="{D42A27DB-BD31-4B8C-83A1-F6EECF244321}">
                <p14:modId xmlns:p14="http://schemas.microsoft.com/office/powerpoint/2010/main" val="528332540"/>
              </p:ext>
            </p:extLst>
          </p:nvPr>
        </p:nvGraphicFramePr>
        <p:xfrm>
          <a:off x="3852990" y="2746185"/>
          <a:ext cx="3022600" cy="1017588"/>
        </p:xfrm>
        <a:graphic>
          <a:graphicData uri="http://schemas.openxmlformats.org/presentationml/2006/ole">
            <mc:AlternateContent xmlns:mc="http://schemas.openxmlformats.org/markup-compatibility/2006">
              <mc:Choice xmlns:v="urn:schemas-microsoft-com:vml" Requires="v">
                <p:oleObj spid="_x0000_s2074" name="Ecuación" r:id="rId3" imgW="799753" imgH="203112" progId="Equation.3">
                  <p:embed/>
                </p:oleObj>
              </mc:Choice>
              <mc:Fallback>
                <p:oleObj name="Ecuación" r:id="rId3" imgW="799753" imgH="20311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2990" y="2746185"/>
                        <a:ext cx="3022600" cy="1017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AutoShape 45"/>
          <p:cNvSpPr>
            <a:spLocks noChangeArrowheads="1"/>
          </p:cNvSpPr>
          <p:nvPr/>
        </p:nvSpPr>
        <p:spPr bwMode="auto">
          <a:xfrm>
            <a:off x="0" y="3284538"/>
            <a:ext cx="1835150" cy="2879725"/>
          </a:xfrm>
          <a:prstGeom prst="rightArrowCallout">
            <a:avLst>
              <a:gd name="adj1" fmla="val 39230"/>
              <a:gd name="adj2" fmla="val 39230"/>
              <a:gd name="adj3" fmla="val 16667"/>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400" b="1">
                <a:solidFill>
                  <a:schemeClr val="tx1"/>
                </a:solidFill>
                <a:latin typeface="Arial" panose="020B0604020202020204" pitchFamily="34" charset="0"/>
                <a:ea typeface="Helvetica Light"/>
                <a:cs typeface="Helvetica Light"/>
              </a:defRPr>
            </a:lvl1pPr>
            <a:lvl2pPr marL="742950" indent="-285750">
              <a:defRPr sz="2400" b="1">
                <a:solidFill>
                  <a:schemeClr val="tx1"/>
                </a:solidFill>
                <a:latin typeface="Arial" panose="020B0604020202020204" pitchFamily="34" charset="0"/>
                <a:ea typeface="Helvetica Light"/>
                <a:cs typeface="Helvetica Light"/>
              </a:defRPr>
            </a:lvl2pPr>
            <a:lvl3pPr marL="1143000" indent="-228600">
              <a:defRPr sz="2400" b="1">
                <a:solidFill>
                  <a:schemeClr val="tx1"/>
                </a:solidFill>
                <a:latin typeface="Arial" panose="020B0604020202020204" pitchFamily="34" charset="0"/>
                <a:ea typeface="Helvetica Light"/>
                <a:cs typeface="Helvetica Light"/>
              </a:defRPr>
            </a:lvl3pPr>
            <a:lvl4pPr marL="1600200" indent="-228600">
              <a:defRPr sz="2400" b="1">
                <a:solidFill>
                  <a:schemeClr val="tx1"/>
                </a:solidFill>
                <a:latin typeface="Arial" panose="020B0604020202020204" pitchFamily="34" charset="0"/>
                <a:ea typeface="Helvetica Light"/>
                <a:cs typeface="Helvetica Light"/>
              </a:defRPr>
            </a:lvl4pPr>
            <a:lvl5pPr marL="2057400" indent="-228600">
              <a:defRPr sz="2400" b="1">
                <a:solidFill>
                  <a:schemeClr val="tx1"/>
                </a:solidFill>
                <a:latin typeface="Arial" panose="020B0604020202020204" pitchFamily="34" charset="0"/>
                <a:ea typeface="Helvetica Light"/>
                <a:cs typeface="Helvetica Light"/>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Helvetica Light"/>
                <a:cs typeface="Helvetica Light"/>
              </a:defRPr>
            </a:lvl9pPr>
          </a:lstStyle>
          <a:p>
            <a:pPr algn="ctr" eaLnBrk="1" hangingPunct="1"/>
            <a:r>
              <a:rPr lang="es-ES" altLang="es-MX" sz="3600" b="0"/>
              <a:t>ejemplo</a:t>
            </a:r>
          </a:p>
        </p:txBody>
      </p:sp>
      <p:graphicFrame>
        <p:nvGraphicFramePr>
          <p:cNvPr id="8" name="Group 43"/>
          <p:cNvGraphicFramePr>
            <a:graphicFrameLocks noGrp="1"/>
          </p:cNvGraphicFramePr>
          <p:nvPr/>
        </p:nvGraphicFramePr>
        <p:xfrm>
          <a:off x="2124075" y="3717925"/>
          <a:ext cx="5688013" cy="2447926"/>
        </p:xfrm>
        <a:graphic>
          <a:graphicData uri="http://schemas.openxmlformats.org/drawingml/2006/table">
            <a:tbl>
              <a:tblPr/>
              <a:tblGrid>
                <a:gridCol w="1895475"/>
                <a:gridCol w="1897063"/>
                <a:gridCol w="1895475"/>
              </a:tblGrid>
              <a:tr h="612775">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1188">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1188">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2" panose="05020102010507070707" pitchFamily="18" charset="2"/>
                        <a:defRPr sz="2800">
                          <a:solidFill>
                            <a:schemeClr val="tx2"/>
                          </a:solidFill>
                          <a:latin typeface="Franklin Gothic Book" panose="020B0503020102020204" pitchFamily="34" charset="0"/>
                        </a:defRPr>
                      </a:lvl1pPr>
                      <a:lvl2pPr eaLnBrk="0" hangingPunct="0">
                        <a:spcBef>
                          <a:spcPct val="20000"/>
                        </a:spcBef>
                        <a:buClr>
                          <a:schemeClr val="accent1"/>
                        </a:buClr>
                        <a:buSzPct val="70000"/>
                        <a:buFont typeface="Wingdings 2" panose="05020102010507070707" pitchFamily="18" charset="2"/>
                        <a:defRPr sz="2400">
                          <a:solidFill>
                            <a:schemeClr val="tx2"/>
                          </a:solidFill>
                          <a:latin typeface="Franklin Gothic Book" panose="020B0503020102020204" pitchFamily="34" charset="0"/>
                        </a:defRPr>
                      </a:lvl2pPr>
                      <a:lvl3pPr eaLnBrk="0" hangingPunct="0">
                        <a:spcBef>
                          <a:spcPct val="20000"/>
                        </a:spcBef>
                        <a:buClr>
                          <a:schemeClr val="accent1"/>
                        </a:buClr>
                        <a:buSzPct val="70000"/>
                        <a:buFont typeface="Wingdings 2" panose="05020102010507070707" pitchFamily="18" charset="2"/>
                        <a:defRPr sz="2000">
                          <a:solidFill>
                            <a:schemeClr val="tx2"/>
                          </a:solidFill>
                          <a:latin typeface="Franklin Gothic Book" panose="020B0503020102020204" pitchFamily="34" charset="0"/>
                        </a:defRPr>
                      </a:lvl3pPr>
                      <a:lvl4pPr eaLnBrk="0" hangingPunct="0">
                        <a:spcBef>
                          <a:spcPct val="20000"/>
                        </a:spcBef>
                        <a:buClr>
                          <a:schemeClr val="accent1"/>
                        </a:buClr>
                        <a:buSzPct val="70000"/>
                        <a:buFont typeface="Wingdings 2" panose="05020102010507070707" pitchFamily="18" charset="2"/>
                        <a:defRPr>
                          <a:solidFill>
                            <a:schemeClr val="tx2"/>
                          </a:solidFill>
                          <a:latin typeface="Franklin Gothic Book" panose="020B0503020102020204" pitchFamily="34" charset="0"/>
                        </a:defRPr>
                      </a:lvl4pPr>
                      <a:lvl5pPr eaLnBrk="0" hangingPunct="0">
                        <a:spcBef>
                          <a:spcPct val="20000"/>
                        </a:spcBef>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5pPr>
                      <a:lvl6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6pPr>
                      <a:lvl7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7pPr>
                      <a:lvl8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8pPr>
                      <a:lvl9pPr eaLnBrk="0" fontAlgn="base" hangingPunct="0">
                        <a:spcBef>
                          <a:spcPct val="20000"/>
                        </a:spcBef>
                        <a:spcAft>
                          <a:spcPct val="0"/>
                        </a:spcAft>
                        <a:buClr>
                          <a:schemeClr val="accent1"/>
                        </a:buClr>
                        <a:buSzPct val="60000"/>
                        <a:buFont typeface="Wingdings 2" panose="05020102010507070707" pitchFamily="18" charset="2"/>
                        <a:defRPr sz="1600">
                          <a:solidFill>
                            <a:schemeClr val="tx2"/>
                          </a:solidFill>
                          <a:latin typeface="Franklin Gothic Book" panose="020B05030201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tabLst/>
                      </a:pPr>
                      <a:endParaRPr kumimoji="0" lang="es-MX" altLang="es-MX" sz="2800" b="0" i="0" u="none" strike="noStrike" cap="none" normalizeH="0" baseline="0" dirty="0" smtClean="0">
                        <a:ln>
                          <a:noFill/>
                        </a:ln>
                        <a:solidFill>
                          <a:schemeClr val="tx2"/>
                        </a:solidFill>
                        <a:effectLst/>
                        <a:latin typeface="Franklin Gothic Book" panose="020B05030201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 name="Object 33"/>
          <p:cNvGraphicFramePr>
            <a:graphicFrameLocks noChangeAspect="1"/>
          </p:cNvGraphicFramePr>
          <p:nvPr/>
        </p:nvGraphicFramePr>
        <p:xfrm>
          <a:off x="2460625" y="4362450"/>
          <a:ext cx="790575" cy="550863"/>
        </p:xfrm>
        <a:graphic>
          <a:graphicData uri="http://schemas.openxmlformats.org/presentationml/2006/ole">
            <mc:AlternateContent xmlns:mc="http://schemas.openxmlformats.org/markup-compatibility/2006">
              <mc:Choice xmlns:v="urn:schemas-microsoft-com:vml" Requires="v">
                <p:oleObj spid="_x0000_s2075" name="Ecuación" r:id="rId5" imgW="291973" imgH="203112" progId="Equation.3">
                  <p:embed/>
                </p:oleObj>
              </mc:Choice>
              <mc:Fallback>
                <p:oleObj name="Ecuación" r:id="rId5" imgW="291973" imgH="20311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0625" y="4362450"/>
                        <a:ext cx="790575"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34"/>
          <p:cNvGraphicFramePr>
            <a:graphicFrameLocks noChangeAspect="1"/>
          </p:cNvGraphicFramePr>
          <p:nvPr/>
        </p:nvGraphicFramePr>
        <p:xfrm>
          <a:off x="2411413" y="5013325"/>
          <a:ext cx="893762" cy="550863"/>
        </p:xfrm>
        <a:graphic>
          <a:graphicData uri="http://schemas.openxmlformats.org/presentationml/2006/ole">
            <mc:AlternateContent xmlns:mc="http://schemas.openxmlformats.org/markup-compatibility/2006">
              <mc:Choice xmlns:v="urn:schemas-microsoft-com:vml" Requires="v">
                <p:oleObj spid="_x0000_s2076" name="Ecuación" r:id="rId7" imgW="330057" imgH="203112" progId="Equation.3">
                  <p:embed/>
                </p:oleObj>
              </mc:Choice>
              <mc:Fallback>
                <p:oleObj name="Ecuación" r:id="rId7" imgW="330057"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413" y="5013325"/>
                        <a:ext cx="893762"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36"/>
          <p:cNvGraphicFramePr>
            <a:graphicFrameLocks noChangeAspect="1"/>
          </p:cNvGraphicFramePr>
          <p:nvPr/>
        </p:nvGraphicFramePr>
        <p:xfrm>
          <a:off x="4619625" y="4365625"/>
          <a:ext cx="792163" cy="550863"/>
        </p:xfrm>
        <a:graphic>
          <a:graphicData uri="http://schemas.openxmlformats.org/presentationml/2006/ole">
            <mc:AlternateContent xmlns:mc="http://schemas.openxmlformats.org/markup-compatibility/2006">
              <mc:Choice xmlns:v="urn:schemas-microsoft-com:vml" Requires="v">
                <p:oleObj spid="_x0000_s2077" name="Ecuación" r:id="rId9" imgW="291973" imgH="203112" progId="Equation.3">
                  <p:embed/>
                </p:oleObj>
              </mc:Choice>
              <mc:Fallback>
                <p:oleObj name="Ecuación" r:id="rId9" imgW="291973" imgH="203112"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19625" y="4365625"/>
                        <a:ext cx="792163"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37"/>
          <p:cNvGraphicFramePr>
            <a:graphicFrameLocks noChangeAspect="1"/>
          </p:cNvGraphicFramePr>
          <p:nvPr/>
        </p:nvGraphicFramePr>
        <p:xfrm>
          <a:off x="4572000" y="5013325"/>
          <a:ext cx="860425" cy="550863"/>
        </p:xfrm>
        <a:graphic>
          <a:graphicData uri="http://schemas.openxmlformats.org/presentationml/2006/ole">
            <mc:AlternateContent xmlns:mc="http://schemas.openxmlformats.org/markup-compatibility/2006">
              <mc:Choice xmlns:v="urn:schemas-microsoft-com:vml" Requires="v">
                <p:oleObj spid="_x0000_s2078" name="Ecuación" r:id="rId11" imgW="317225" imgH="203024" progId="Equation.3">
                  <p:embed/>
                </p:oleObj>
              </mc:Choice>
              <mc:Fallback>
                <p:oleObj name="Ecuación" r:id="rId11" imgW="317225" imgH="2030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0" y="5013325"/>
                        <a:ext cx="860425"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41"/>
          <p:cNvGraphicFramePr>
            <a:graphicFrameLocks noChangeAspect="1"/>
          </p:cNvGraphicFramePr>
          <p:nvPr/>
        </p:nvGraphicFramePr>
        <p:xfrm>
          <a:off x="6599238" y="4221163"/>
          <a:ext cx="498475" cy="720725"/>
        </p:xfrm>
        <a:graphic>
          <a:graphicData uri="http://schemas.openxmlformats.org/presentationml/2006/ole">
            <mc:AlternateContent xmlns:mc="http://schemas.openxmlformats.org/markup-compatibility/2006">
              <mc:Choice xmlns:v="urn:schemas-microsoft-com:vml" Requires="v">
                <p:oleObj spid="_x0000_s2079" name="Ecuación" r:id="rId13" imgW="126780" imgH="164814" progId="Equation.3">
                  <p:embed/>
                </p:oleObj>
              </mc:Choice>
              <mc:Fallback>
                <p:oleObj name="Ecuación" r:id="rId13" imgW="126780" imgH="164814"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99238" y="4221163"/>
                        <a:ext cx="498475"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42"/>
          <p:cNvGraphicFramePr>
            <a:graphicFrameLocks noChangeAspect="1"/>
          </p:cNvGraphicFramePr>
          <p:nvPr/>
        </p:nvGraphicFramePr>
        <p:xfrm>
          <a:off x="6588125" y="4868863"/>
          <a:ext cx="649288" cy="720725"/>
        </p:xfrm>
        <a:graphic>
          <a:graphicData uri="http://schemas.openxmlformats.org/presentationml/2006/ole">
            <mc:AlternateContent xmlns:mc="http://schemas.openxmlformats.org/markup-compatibility/2006">
              <mc:Choice xmlns:v="urn:schemas-microsoft-com:vml" Requires="v">
                <p:oleObj spid="_x0000_s2080" name="Ecuación" r:id="rId15" imgW="114102" imgH="177492" progId="Equation.3">
                  <p:embed/>
                </p:oleObj>
              </mc:Choice>
              <mc:Fallback>
                <p:oleObj name="Ecuación" r:id="rId15" imgW="114102" imgH="177492"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88125" y="4868863"/>
                        <a:ext cx="649288"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35"/>
          <p:cNvGraphicFramePr>
            <a:graphicFrameLocks noChangeAspect="1"/>
          </p:cNvGraphicFramePr>
          <p:nvPr/>
        </p:nvGraphicFramePr>
        <p:xfrm>
          <a:off x="2411413" y="5589588"/>
          <a:ext cx="1100137" cy="550862"/>
        </p:xfrm>
        <a:graphic>
          <a:graphicData uri="http://schemas.openxmlformats.org/presentationml/2006/ole">
            <mc:AlternateContent xmlns:mc="http://schemas.openxmlformats.org/markup-compatibility/2006">
              <mc:Choice xmlns:v="urn:schemas-microsoft-com:vml" Requires="v">
                <p:oleObj spid="_x0000_s2081" name="Ecuación" r:id="rId17" imgW="406048" imgH="203024" progId="Equation.3">
                  <p:embed/>
                </p:oleObj>
              </mc:Choice>
              <mc:Fallback>
                <p:oleObj name="Ecuación" r:id="rId17" imgW="406048" imgH="203024"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11413" y="5589588"/>
                        <a:ext cx="1100137" cy="550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38"/>
          <p:cNvGraphicFramePr>
            <a:graphicFrameLocks noChangeAspect="1"/>
          </p:cNvGraphicFramePr>
          <p:nvPr/>
        </p:nvGraphicFramePr>
        <p:xfrm>
          <a:off x="4356100" y="5589588"/>
          <a:ext cx="1068388" cy="550862"/>
        </p:xfrm>
        <a:graphic>
          <a:graphicData uri="http://schemas.openxmlformats.org/presentationml/2006/ole">
            <mc:AlternateContent xmlns:mc="http://schemas.openxmlformats.org/markup-compatibility/2006">
              <mc:Choice xmlns:v="urn:schemas-microsoft-com:vml" Requires="v">
                <p:oleObj spid="_x0000_s2082" name="Ecuación" r:id="rId19" imgW="393529" imgH="203112" progId="Equation.3">
                  <p:embed/>
                </p:oleObj>
              </mc:Choice>
              <mc:Fallback>
                <p:oleObj name="Ecuación" r:id="rId19" imgW="393529" imgH="203112"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356100" y="5589588"/>
                        <a:ext cx="1068388" cy="550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44"/>
          <p:cNvGraphicFramePr>
            <a:graphicFrameLocks noChangeAspect="1"/>
          </p:cNvGraphicFramePr>
          <p:nvPr/>
        </p:nvGraphicFramePr>
        <p:xfrm>
          <a:off x="6156325" y="5445125"/>
          <a:ext cx="896938" cy="720725"/>
        </p:xfrm>
        <a:graphic>
          <a:graphicData uri="http://schemas.openxmlformats.org/presentationml/2006/ole">
            <mc:AlternateContent xmlns:mc="http://schemas.openxmlformats.org/markup-compatibility/2006">
              <mc:Choice xmlns:v="urn:schemas-microsoft-com:vml" Requires="v">
                <p:oleObj spid="_x0000_s2083" name="Ecuación" r:id="rId21" imgW="228501" imgH="165028" progId="Equation.3">
                  <p:embed/>
                </p:oleObj>
              </mc:Choice>
              <mc:Fallback>
                <p:oleObj name="Ecuación" r:id="rId21" imgW="228501" imgH="165028"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156325" y="5445125"/>
                        <a:ext cx="896938"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Object 32"/>
          <p:cNvGraphicFramePr>
            <a:graphicFrameLocks noChangeAspect="1"/>
          </p:cNvGraphicFramePr>
          <p:nvPr/>
        </p:nvGraphicFramePr>
        <p:xfrm>
          <a:off x="4259263" y="3717925"/>
          <a:ext cx="1584325" cy="576263"/>
        </p:xfrm>
        <a:graphic>
          <a:graphicData uri="http://schemas.openxmlformats.org/presentationml/2006/ole">
            <mc:AlternateContent xmlns:mc="http://schemas.openxmlformats.org/markup-compatibility/2006">
              <mc:Choice xmlns:v="urn:schemas-microsoft-com:vml" Requires="v">
                <p:oleObj spid="_x0000_s2084" name="Ecuación" r:id="rId23" imgW="799753" imgH="203112" progId="Equation.3">
                  <p:embed/>
                </p:oleObj>
              </mc:Choice>
              <mc:Fallback>
                <p:oleObj name="Ecuación" r:id="rId23" imgW="799753" imgH="203112"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t="14197" r="47585" b="29173"/>
                      <a:stretch>
                        <a:fillRect/>
                      </a:stretch>
                    </p:blipFill>
                    <p:spPr bwMode="auto">
                      <a:xfrm>
                        <a:off x="4259263" y="3717925"/>
                        <a:ext cx="1584325"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 name="Object 40"/>
          <p:cNvGraphicFramePr>
            <a:graphicFrameLocks noChangeAspect="1"/>
          </p:cNvGraphicFramePr>
          <p:nvPr/>
        </p:nvGraphicFramePr>
        <p:xfrm>
          <a:off x="6348413" y="3717925"/>
          <a:ext cx="792162" cy="576263"/>
        </p:xfrm>
        <a:graphic>
          <a:graphicData uri="http://schemas.openxmlformats.org/presentationml/2006/ole">
            <mc:AlternateContent xmlns:mc="http://schemas.openxmlformats.org/markup-compatibility/2006">
              <mc:Choice xmlns:v="urn:schemas-microsoft-com:vml" Requires="v">
                <p:oleObj spid="_x0000_s2085" name="Ecuación" r:id="rId25" imgW="799753" imgH="203112" progId="Equation.3">
                  <p:embed/>
                </p:oleObj>
              </mc:Choice>
              <mc:Fallback>
                <p:oleObj name="Ecuación" r:id="rId25" imgW="799753" imgH="203112"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l="73845" t="14197" r="-52" b="29173"/>
                      <a:stretch>
                        <a:fillRect/>
                      </a:stretch>
                    </p:blipFill>
                    <p:spPr bwMode="auto">
                      <a:xfrm>
                        <a:off x="6348413" y="3717925"/>
                        <a:ext cx="792162"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2195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strips(downRight)">
                                      <p:cBhvr>
                                        <p:cTn id="23" dur="1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trips(downRight)">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strips(downRight)">
                                      <p:cBhvr>
                                        <p:cTn id="33" dur="1000"/>
                                        <p:tgtEl>
                                          <p:spTgt spid="9"/>
                                        </p:tgtEl>
                                      </p:cBhvr>
                                    </p:animEffect>
                                  </p:childTnLst>
                                </p:cTn>
                              </p:par>
                            </p:childTnLst>
                          </p:cTn>
                        </p:par>
                        <p:par>
                          <p:cTn id="34" fill="hold">
                            <p:stCondLst>
                              <p:cond delay="1000"/>
                            </p:stCondLst>
                            <p:childTnLst>
                              <p:par>
                                <p:cTn id="35" presetID="18" presetClass="entr" presetSubtype="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strips(downRight)">
                                      <p:cBhvr>
                                        <p:cTn id="37" dur="1000"/>
                                        <p:tgtEl>
                                          <p:spTgt spid="11"/>
                                        </p:tgtEl>
                                      </p:cBhvr>
                                    </p:animEffect>
                                  </p:childTnLst>
                                </p:cTn>
                              </p:par>
                            </p:childTnLst>
                          </p:cTn>
                        </p:par>
                        <p:par>
                          <p:cTn id="38" fill="hold">
                            <p:stCondLst>
                              <p:cond delay="2000"/>
                            </p:stCondLst>
                            <p:childTnLst>
                              <p:par>
                                <p:cTn id="39" presetID="18" presetClass="entr" presetSubtype="6"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strips(downRight)">
                                      <p:cBhvr>
                                        <p:cTn id="41" dur="10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6"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strips(downRight)">
                                      <p:cBhvr>
                                        <p:cTn id="46" dur="1000"/>
                                        <p:tgtEl>
                                          <p:spTgt spid="10"/>
                                        </p:tgtEl>
                                      </p:cBhvr>
                                    </p:animEffect>
                                  </p:childTnLst>
                                </p:cTn>
                              </p:par>
                            </p:childTnLst>
                          </p:cTn>
                        </p:par>
                        <p:par>
                          <p:cTn id="47" fill="hold">
                            <p:stCondLst>
                              <p:cond delay="1000"/>
                            </p:stCondLst>
                            <p:childTnLst>
                              <p:par>
                                <p:cTn id="48" presetID="18" presetClass="entr" presetSubtype="6" fill="hold"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strips(downRight)">
                                      <p:cBhvr>
                                        <p:cTn id="50" dur="1000"/>
                                        <p:tgtEl>
                                          <p:spTgt spid="12"/>
                                        </p:tgtEl>
                                      </p:cBhvr>
                                    </p:animEffect>
                                  </p:childTnLst>
                                </p:cTn>
                              </p:par>
                            </p:childTnLst>
                          </p:cTn>
                        </p:par>
                        <p:par>
                          <p:cTn id="51" fill="hold">
                            <p:stCondLst>
                              <p:cond delay="2000"/>
                            </p:stCondLst>
                            <p:childTnLst>
                              <p:par>
                                <p:cTn id="52" presetID="18" presetClass="entr" presetSubtype="6"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strips(downRight)">
                                      <p:cBhvr>
                                        <p:cTn id="54" dur="10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strips(downRight)">
                                      <p:cBhvr>
                                        <p:cTn id="59" dur="1000"/>
                                        <p:tgtEl>
                                          <p:spTgt spid="17"/>
                                        </p:tgtEl>
                                      </p:cBhvr>
                                    </p:animEffect>
                                  </p:childTnLst>
                                </p:cTn>
                              </p:par>
                            </p:childTnLst>
                          </p:cTn>
                        </p:par>
                        <p:par>
                          <p:cTn id="60" fill="hold">
                            <p:stCondLst>
                              <p:cond delay="1000"/>
                            </p:stCondLst>
                            <p:childTnLst>
                              <p:par>
                                <p:cTn id="61" presetID="18" presetClass="entr" presetSubtype="6" fill="hold"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strips(downRight)">
                                      <p:cBhvr>
                                        <p:cTn id="63" dur="1000"/>
                                        <p:tgtEl>
                                          <p:spTgt spid="18"/>
                                        </p:tgtEl>
                                      </p:cBhvr>
                                    </p:animEffect>
                                  </p:childTnLst>
                                </p:cTn>
                              </p:par>
                            </p:childTnLst>
                          </p:cTn>
                        </p:par>
                        <p:par>
                          <p:cTn id="64" fill="hold">
                            <p:stCondLst>
                              <p:cond delay="2000"/>
                            </p:stCondLst>
                            <p:childTnLst>
                              <p:par>
                                <p:cTn id="65" presetID="18" presetClass="entr" presetSubtype="6" fill="hold"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strips(downRight)">
                                      <p:cBhvr>
                                        <p:cTn id="67" dur="10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dissolve">
                                      <p:cBhvr>
                                        <p:cTn id="72" dur="10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dissolve">
                                      <p:cBhvr>
                                        <p:cTn id="77"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Lst>
  </p:timing>
</p:sld>
</file>

<file path=ppt/theme/theme1.xml><?xml version="1.0" encoding="utf-8"?>
<a:theme xmlns:a="http://schemas.openxmlformats.org/drawingml/2006/main" name="FORMATO 2017 SW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MATO 2017 SWI" id="{90933D86-4078-42B8-B462-118261F2218E}" vid="{A5207847-7DCF-4A40-AE9E-7F6F8AE07E16}"/>
    </a:ext>
  </a:extLst>
</a:theme>
</file>

<file path=docProps/app.xml><?xml version="1.0" encoding="utf-8"?>
<Properties xmlns="http://schemas.openxmlformats.org/officeDocument/2006/extended-properties" xmlns:vt="http://schemas.openxmlformats.org/officeDocument/2006/docPropsVTypes">
  <Template>FORMATO 2017 SWI</Template>
  <TotalTime>315</TotalTime>
  <Words>676</Words>
  <Application>Microsoft Office PowerPoint</Application>
  <PresentationFormat>Panorámica</PresentationFormat>
  <Paragraphs>114</Paragraphs>
  <Slides>15</Slides>
  <Notes>0</Notes>
  <HiddenSlides>0</HiddenSlides>
  <MMClips>0</MMClips>
  <ScaleCrop>false</ScaleCrop>
  <HeadingPairs>
    <vt:vector size="8" baseType="variant">
      <vt:variant>
        <vt:lpstr>Fuentes usadas</vt:lpstr>
      </vt:variant>
      <vt:variant>
        <vt:i4>13</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30" baseType="lpstr">
      <vt:lpstr>Batang</vt:lpstr>
      <vt:lpstr>SimSun</vt:lpstr>
      <vt:lpstr>Arial</vt:lpstr>
      <vt:lpstr>Calibri</vt:lpstr>
      <vt:lpstr>Calibri Light</vt:lpstr>
      <vt:lpstr>Century Gothic</vt:lpstr>
      <vt:lpstr>Franklin Gothic Book</vt:lpstr>
      <vt:lpstr>Helvetica</vt:lpstr>
      <vt:lpstr>Helvetica Light</vt:lpstr>
      <vt:lpstr>Helvetica Neue</vt:lpstr>
      <vt:lpstr>Tahoma</vt:lpstr>
      <vt:lpstr>Wingdings</vt:lpstr>
      <vt:lpstr>Wingdings 2</vt:lpstr>
      <vt:lpstr>FORMATO 2017 SWI</vt:lpstr>
      <vt:lpstr>Microsoft Editor de ecuaciones 3.0</vt:lpstr>
      <vt:lpstr>ESCUELA PREPARATORIA No.3 </vt:lpstr>
      <vt:lpstr> Abstract </vt:lpstr>
      <vt:lpstr> Resumen </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SAUCEDO A</dc:creator>
  <cp:lastModifiedBy>ANGEL SAUCEDO A</cp:lastModifiedBy>
  <cp:revision>27</cp:revision>
  <dcterms:created xsi:type="dcterms:W3CDTF">2016-04-14T17:39:31Z</dcterms:created>
  <dcterms:modified xsi:type="dcterms:W3CDTF">2017-03-29T19:41:51Z</dcterms:modified>
</cp:coreProperties>
</file>