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sldIdLst>
    <p:sldId id="256" r:id="rId2"/>
    <p:sldId id="263" r:id="rId3"/>
    <p:sldId id="258" r:id="rId4"/>
    <p:sldId id="257" r:id="rId5"/>
    <p:sldId id="260" r:id="rId6"/>
    <p:sldId id="261" r:id="rId7"/>
    <p:sldId id="262"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5A057A8F-2303-479E-92B0-E3888ECA3F0C}"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0237DBA-BDB8-4D8D-A7D2-78E52C3303A5}" type="slidenum">
              <a:rPr lang="es-MX" smtClean="0"/>
              <a:t>‹Nº›</a:t>
            </a:fld>
            <a:endParaRPr lang="es-MX"/>
          </a:p>
        </p:txBody>
      </p:sp>
    </p:spTree>
    <p:extLst>
      <p:ext uri="{BB962C8B-B14F-4D97-AF65-F5344CB8AC3E}">
        <p14:creationId xmlns:p14="http://schemas.microsoft.com/office/powerpoint/2010/main" val="1276738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5A057A8F-2303-479E-92B0-E3888ECA3F0C}"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0237DBA-BDB8-4D8D-A7D2-78E52C3303A5}" type="slidenum">
              <a:rPr lang="es-MX" smtClean="0"/>
              <a:t>‹Nº›</a:t>
            </a:fld>
            <a:endParaRPr lang="es-MX"/>
          </a:p>
        </p:txBody>
      </p:sp>
    </p:spTree>
    <p:extLst>
      <p:ext uri="{BB962C8B-B14F-4D97-AF65-F5344CB8AC3E}">
        <p14:creationId xmlns:p14="http://schemas.microsoft.com/office/powerpoint/2010/main" val="686905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5A057A8F-2303-479E-92B0-E3888ECA3F0C}"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0237DBA-BDB8-4D8D-A7D2-78E52C3303A5}" type="slidenum">
              <a:rPr lang="es-MX" smtClean="0"/>
              <a:t>‹Nº›</a:t>
            </a:fld>
            <a:endParaRPr lang="es-MX"/>
          </a:p>
        </p:txBody>
      </p:sp>
    </p:spTree>
    <p:extLst>
      <p:ext uri="{BB962C8B-B14F-4D97-AF65-F5344CB8AC3E}">
        <p14:creationId xmlns:p14="http://schemas.microsoft.com/office/powerpoint/2010/main" val="21024797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Media">
  <p:cSld name="Título, texto y clip multimedia">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p>
            <a:r>
              <a:rPr lang="es-ES" smtClean="0"/>
              <a:t>Haga clic para modificar el estilo de título del patrón</a:t>
            </a:r>
            <a:endParaRPr lang="es-MX"/>
          </a:p>
        </p:txBody>
      </p:sp>
      <p:sp>
        <p:nvSpPr>
          <p:cNvPr id="3" name="2 Marcador de texto"/>
          <p:cNvSpPr>
            <a:spLocks noGrp="1"/>
          </p:cNvSpPr>
          <p:nvPr>
            <p:ph type="body" sz="half" idx="1"/>
          </p:nvPr>
        </p:nvSpPr>
        <p:spPr>
          <a:xfrm>
            <a:off x="609600" y="1600201"/>
            <a:ext cx="53848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medios"/>
          <p:cNvSpPr>
            <a:spLocks noGrp="1"/>
          </p:cNvSpPr>
          <p:nvPr>
            <p:ph type="media" sz="half" idx="2"/>
          </p:nvPr>
        </p:nvSpPr>
        <p:spPr>
          <a:xfrm>
            <a:off x="6197600" y="1600201"/>
            <a:ext cx="5384800" cy="4525963"/>
          </a:xfrm>
        </p:spPr>
        <p:txBody>
          <a:bodyPr/>
          <a:lstStyle/>
          <a:p>
            <a:pPr lvl="0"/>
            <a:endParaRPr lang="es-MX"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fld id="{0D4F7F2A-1A53-453C-A714-E4FA01309B63}" type="slidenum">
              <a:rPr lang="es-ES"/>
              <a:pPr/>
              <a:t>‹Nº›</a:t>
            </a:fld>
            <a:endParaRPr lang="es-ES"/>
          </a:p>
        </p:txBody>
      </p:sp>
    </p:spTree>
    <p:extLst>
      <p:ext uri="{BB962C8B-B14F-4D97-AF65-F5344CB8AC3E}">
        <p14:creationId xmlns:p14="http://schemas.microsoft.com/office/powerpoint/2010/main" val="1955767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5A057A8F-2303-479E-92B0-E3888ECA3F0C}"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0237DBA-BDB8-4D8D-A7D2-78E52C3303A5}" type="slidenum">
              <a:rPr lang="es-MX" smtClean="0"/>
              <a:t>‹Nº›</a:t>
            </a:fld>
            <a:endParaRPr lang="es-MX"/>
          </a:p>
        </p:txBody>
      </p:sp>
    </p:spTree>
    <p:extLst>
      <p:ext uri="{BB962C8B-B14F-4D97-AF65-F5344CB8AC3E}">
        <p14:creationId xmlns:p14="http://schemas.microsoft.com/office/powerpoint/2010/main" val="1068438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5A057A8F-2303-479E-92B0-E3888ECA3F0C}"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0237DBA-BDB8-4D8D-A7D2-78E52C3303A5}" type="slidenum">
              <a:rPr lang="es-MX" smtClean="0"/>
              <a:t>‹Nº›</a:t>
            </a:fld>
            <a:endParaRPr lang="es-MX"/>
          </a:p>
        </p:txBody>
      </p:sp>
    </p:spTree>
    <p:extLst>
      <p:ext uri="{BB962C8B-B14F-4D97-AF65-F5344CB8AC3E}">
        <p14:creationId xmlns:p14="http://schemas.microsoft.com/office/powerpoint/2010/main" val="1315529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5A057A8F-2303-479E-92B0-E3888ECA3F0C}" type="datetimeFigureOut">
              <a:rPr lang="es-MX" smtClean="0"/>
              <a:t>29/03/2017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0237DBA-BDB8-4D8D-A7D2-78E52C3303A5}" type="slidenum">
              <a:rPr lang="es-MX" smtClean="0"/>
              <a:t>‹Nº›</a:t>
            </a:fld>
            <a:endParaRPr lang="es-MX"/>
          </a:p>
        </p:txBody>
      </p:sp>
    </p:spTree>
    <p:extLst>
      <p:ext uri="{BB962C8B-B14F-4D97-AF65-F5344CB8AC3E}">
        <p14:creationId xmlns:p14="http://schemas.microsoft.com/office/powerpoint/2010/main" val="1796258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5A057A8F-2303-479E-92B0-E3888ECA3F0C}" type="datetimeFigureOut">
              <a:rPr lang="es-MX" smtClean="0"/>
              <a:t>29/03/2017</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30237DBA-BDB8-4D8D-A7D2-78E52C3303A5}" type="slidenum">
              <a:rPr lang="es-MX" smtClean="0"/>
              <a:t>‹Nº›</a:t>
            </a:fld>
            <a:endParaRPr lang="es-MX"/>
          </a:p>
        </p:txBody>
      </p:sp>
    </p:spTree>
    <p:extLst>
      <p:ext uri="{BB962C8B-B14F-4D97-AF65-F5344CB8AC3E}">
        <p14:creationId xmlns:p14="http://schemas.microsoft.com/office/powerpoint/2010/main" val="2007124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5A057A8F-2303-479E-92B0-E3888ECA3F0C}" type="datetimeFigureOut">
              <a:rPr lang="es-MX" smtClean="0"/>
              <a:t>29/03/2017</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30237DBA-BDB8-4D8D-A7D2-78E52C3303A5}" type="slidenum">
              <a:rPr lang="es-MX" smtClean="0"/>
              <a:t>‹Nº›</a:t>
            </a:fld>
            <a:endParaRPr lang="es-MX"/>
          </a:p>
        </p:txBody>
      </p:sp>
    </p:spTree>
    <p:extLst>
      <p:ext uri="{BB962C8B-B14F-4D97-AF65-F5344CB8AC3E}">
        <p14:creationId xmlns:p14="http://schemas.microsoft.com/office/powerpoint/2010/main" val="1802101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A057A8F-2303-479E-92B0-E3888ECA3F0C}" type="datetimeFigureOut">
              <a:rPr lang="es-MX" smtClean="0"/>
              <a:t>29/03/2017</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30237DBA-BDB8-4D8D-A7D2-78E52C3303A5}" type="slidenum">
              <a:rPr lang="es-MX" smtClean="0"/>
              <a:t>‹Nº›</a:t>
            </a:fld>
            <a:endParaRPr lang="es-MX"/>
          </a:p>
        </p:txBody>
      </p:sp>
    </p:spTree>
    <p:extLst>
      <p:ext uri="{BB962C8B-B14F-4D97-AF65-F5344CB8AC3E}">
        <p14:creationId xmlns:p14="http://schemas.microsoft.com/office/powerpoint/2010/main" val="1282185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A057A8F-2303-479E-92B0-E3888ECA3F0C}" type="datetimeFigureOut">
              <a:rPr lang="es-MX" smtClean="0"/>
              <a:t>29/03/2017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0237DBA-BDB8-4D8D-A7D2-78E52C3303A5}" type="slidenum">
              <a:rPr lang="es-MX" smtClean="0"/>
              <a:t>‹Nº›</a:t>
            </a:fld>
            <a:endParaRPr lang="es-MX"/>
          </a:p>
        </p:txBody>
      </p:sp>
    </p:spTree>
    <p:extLst>
      <p:ext uri="{BB962C8B-B14F-4D97-AF65-F5344CB8AC3E}">
        <p14:creationId xmlns:p14="http://schemas.microsoft.com/office/powerpoint/2010/main" val="1182692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A057A8F-2303-479E-92B0-E3888ECA3F0C}" type="datetimeFigureOut">
              <a:rPr lang="es-MX" smtClean="0"/>
              <a:t>29/03/2017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0237DBA-BDB8-4D8D-A7D2-78E52C3303A5}" type="slidenum">
              <a:rPr lang="es-MX" smtClean="0"/>
              <a:t>‹Nº›</a:t>
            </a:fld>
            <a:endParaRPr lang="es-MX"/>
          </a:p>
        </p:txBody>
      </p:sp>
    </p:spTree>
    <p:extLst>
      <p:ext uri="{BB962C8B-B14F-4D97-AF65-F5344CB8AC3E}">
        <p14:creationId xmlns:p14="http://schemas.microsoft.com/office/powerpoint/2010/main" val="988777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057A8F-2303-479E-92B0-E3888ECA3F0C}" type="datetimeFigureOut">
              <a:rPr lang="es-MX" smtClean="0"/>
              <a:t>29/03/2017</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237DBA-BDB8-4D8D-A7D2-78E52C3303A5}" type="slidenum">
              <a:rPr lang="es-MX" smtClean="0"/>
              <a:t>‹Nº›</a:t>
            </a:fld>
            <a:endParaRPr lang="es-MX"/>
          </a:p>
        </p:txBody>
      </p:sp>
    </p:spTree>
    <p:extLst>
      <p:ext uri="{BB962C8B-B14F-4D97-AF65-F5344CB8AC3E}">
        <p14:creationId xmlns:p14="http://schemas.microsoft.com/office/powerpoint/2010/main" val="3756242571"/>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gif"/><Relationship Id="rId2" Type="http://schemas.openxmlformats.org/officeDocument/2006/relationships/slideLayout" Target="../slideLayouts/slideLayout12.xml"/><Relationship Id="rId1" Type="http://schemas.openxmlformats.org/officeDocument/2006/relationships/video" Target="file:///C:\2006%20Encarta%20Contents\E06EDXRC\DSV\18352.wmv" TargetMode="External"/><Relationship Id="rId6" Type="http://schemas.openxmlformats.org/officeDocument/2006/relationships/image" Target="../media/image5.png"/><Relationship Id="rId5" Type="http://schemas.openxmlformats.org/officeDocument/2006/relationships/image" Target="../media/image4.gif"/><Relationship Id="rId4" Type="http://schemas.openxmlformats.org/officeDocument/2006/relationships/image" Target="../media/image3.gif"/><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video" Target="file:///C:\Documents%20and%20Settings\Propietario\Mis%20documentos\IRMA%20GARCIA\S2QUI.AVI" TargetMode="External"/><Relationship Id="rId6" Type="http://schemas.openxmlformats.org/officeDocument/2006/relationships/image" Target="../media/image12.gif"/><Relationship Id="rId11" Type="http://schemas.openxmlformats.org/officeDocument/2006/relationships/image" Target="../media/image7.png"/><Relationship Id="rId5" Type="http://schemas.openxmlformats.org/officeDocument/2006/relationships/image" Target="../media/image11.gif"/><Relationship Id="rId10" Type="http://schemas.openxmlformats.org/officeDocument/2006/relationships/image" Target="../media/image16.gif"/><Relationship Id="rId4" Type="http://schemas.openxmlformats.org/officeDocument/2006/relationships/image" Target="../media/image10.gif"/><Relationship Id="rId9" Type="http://schemas.openxmlformats.org/officeDocument/2006/relationships/image" Target="../media/image15.gif"/></Relationships>
</file>

<file path=ppt/slides/_rels/slide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MX" sz="3000" b="1" dirty="0" smtClean="0">
                <a:latin typeface="Century Gothic" panose="020B0502020202020204" pitchFamily="34" charset="0"/>
              </a:rPr>
              <a:t>Universidad Autónoma del Estado de Hidalgo.</a:t>
            </a:r>
            <a:endParaRPr lang="es-MX" sz="3000" b="1" dirty="0">
              <a:latin typeface="Century Gothic" panose="020B0502020202020204" pitchFamily="34" charset="0"/>
            </a:endParaRPr>
          </a:p>
        </p:txBody>
      </p:sp>
      <p:sp>
        <p:nvSpPr>
          <p:cNvPr id="3" name="Subtítulo 2"/>
          <p:cNvSpPr>
            <a:spLocks noGrp="1"/>
          </p:cNvSpPr>
          <p:nvPr>
            <p:ph type="subTitle" idx="1"/>
          </p:nvPr>
        </p:nvSpPr>
        <p:spPr/>
        <p:txBody>
          <a:bodyPr>
            <a:normAutofit/>
          </a:bodyPr>
          <a:lstStyle/>
          <a:p>
            <a:r>
              <a:rPr lang="es-MX" sz="2000" dirty="0" smtClean="0">
                <a:latin typeface="Century Gothic" panose="020B0502020202020204" pitchFamily="34" charset="0"/>
              </a:rPr>
              <a:t>Escuela Preparatoria Número Tres</a:t>
            </a:r>
          </a:p>
          <a:p>
            <a:r>
              <a:rPr lang="es-MX" sz="2000" dirty="0" smtClean="0">
                <a:latin typeface="Century Gothic" panose="020B0502020202020204" pitchFamily="34" charset="0"/>
              </a:rPr>
              <a:t>María de Jesús Olguín Meza</a:t>
            </a:r>
          </a:p>
          <a:p>
            <a:r>
              <a:rPr lang="es-MX" sz="2000" dirty="0" smtClean="0">
                <a:latin typeface="Century Gothic" panose="020B0502020202020204" pitchFamily="34" charset="0"/>
              </a:rPr>
              <a:t>Electricidad Y Magnetismo</a:t>
            </a:r>
            <a:endParaRPr lang="es-MX" sz="2000" dirty="0">
              <a:latin typeface="Century Gothic" panose="020B0502020202020204" pitchFamily="34" charset="0"/>
            </a:endParaRPr>
          </a:p>
        </p:txBody>
      </p:sp>
    </p:spTree>
    <p:extLst>
      <p:ext uri="{BB962C8B-B14F-4D97-AF65-F5344CB8AC3E}">
        <p14:creationId xmlns:p14="http://schemas.microsoft.com/office/powerpoint/2010/main" val="695023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600171" y="1053068"/>
            <a:ext cx="1380499" cy="400110"/>
          </a:xfrm>
          <a:prstGeom prst="rect">
            <a:avLst/>
          </a:prstGeom>
        </p:spPr>
        <p:txBody>
          <a:bodyPr wrap="square">
            <a:spAutoFit/>
          </a:bodyPr>
          <a:lstStyle/>
          <a:p>
            <a:r>
              <a:rPr lang="en-US" sz="2000" u="sng" dirty="0">
                <a:latin typeface="Century Gothic" panose="020B0502020202020204" pitchFamily="34" charset="0"/>
                <a:cs typeface="Arial" panose="020B0604020202020204" pitchFamily="34" charset="0"/>
              </a:rPr>
              <a:t>Abstract</a:t>
            </a:r>
            <a:endParaRPr lang="es-MX" sz="2000" dirty="0">
              <a:latin typeface="Century Gothic" panose="020B0502020202020204" pitchFamily="34" charset="0"/>
            </a:endParaRPr>
          </a:p>
        </p:txBody>
      </p:sp>
      <p:sp>
        <p:nvSpPr>
          <p:cNvPr id="5" name="Rectángulo 4"/>
          <p:cNvSpPr/>
          <p:nvPr/>
        </p:nvSpPr>
        <p:spPr>
          <a:xfrm>
            <a:off x="1219199" y="1990120"/>
            <a:ext cx="8995719" cy="1323439"/>
          </a:xfrm>
          <a:prstGeom prst="rect">
            <a:avLst/>
          </a:prstGeom>
        </p:spPr>
        <p:txBody>
          <a:bodyPr wrap="square">
            <a:spAutoFit/>
          </a:bodyPr>
          <a:lstStyle/>
          <a:p>
            <a:pPr algn="just"/>
            <a:r>
              <a:rPr lang="es-MX" sz="2000" dirty="0" err="1">
                <a:latin typeface="Century Gothic" panose="020B0502020202020204" pitchFamily="34" charset="0"/>
              </a:rPr>
              <a:t>Electricity</a:t>
            </a:r>
            <a:r>
              <a:rPr lang="es-MX" sz="2000" dirty="0">
                <a:latin typeface="Century Gothic" panose="020B0502020202020204" pitchFamily="34" charset="0"/>
              </a:rPr>
              <a:t> as a </a:t>
            </a:r>
            <a:r>
              <a:rPr lang="es-MX" sz="2000" dirty="0" err="1">
                <a:latin typeface="Century Gothic" panose="020B0502020202020204" pitchFamily="34" charset="0"/>
              </a:rPr>
              <a:t>part</a:t>
            </a:r>
            <a:r>
              <a:rPr lang="es-MX" sz="2000" dirty="0">
                <a:latin typeface="Century Gothic" panose="020B0502020202020204" pitchFamily="34" charset="0"/>
              </a:rPr>
              <a:t> of </a:t>
            </a:r>
            <a:r>
              <a:rPr lang="es-MX" sz="2000" dirty="0" err="1">
                <a:latin typeface="Century Gothic" panose="020B0502020202020204" pitchFamily="34" charset="0"/>
              </a:rPr>
              <a:t>physics</a:t>
            </a:r>
            <a:r>
              <a:rPr lang="es-MX" sz="2000" dirty="0">
                <a:latin typeface="Century Gothic" panose="020B0502020202020204" pitchFamily="34" charset="0"/>
              </a:rPr>
              <a:t> </a:t>
            </a:r>
            <a:r>
              <a:rPr lang="es-MX" sz="2000" dirty="0" err="1">
                <a:latin typeface="Century Gothic" panose="020B0502020202020204" pitchFamily="34" charset="0"/>
              </a:rPr>
              <a:t>courses</a:t>
            </a:r>
            <a:r>
              <a:rPr lang="es-MX" sz="2000" dirty="0">
                <a:latin typeface="Century Gothic" panose="020B0502020202020204" pitchFamily="34" charset="0"/>
              </a:rPr>
              <a:t>, </a:t>
            </a:r>
            <a:r>
              <a:rPr lang="es-MX" sz="2000" dirty="0" err="1">
                <a:latin typeface="Century Gothic" panose="020B0502020202020204" pitchFamily="34" charset="0"/>
              </a:rPr>
              <a:t>it</a:t>
            </a:r>
            <a:r>
              <a:rPr lang="es-MX" sz="2000" dirty="0">
                <a:latin typeface="Century Gothic" panose="020B0502020202020204" pitchFamily="34" charset="0"/>
              </a:rPr>
              <a:t> </a:t>
            </a:r>
            <a:r>
              <a:rPr lang="es-MX" sz="2000" dirty="0" err="1">
                <a:latin typeface="Century Gothic" panose="020B0502020202020204" pitchFamily="34" charset="0"/>
              </a:rPr>
              <a:t>is</a:t>
            </a:r>
            <a:r>
              <a:rPr lang="es-MX" sz="2000" dirty="0">
                <a:latin typeface="Century Gothic" panose="020B0502020202020204" pitchFamily="34" charset="0"/>
              </a:rPr>
              <a:t> </a:t>
            </a:r>
            <a:r>
              <a:rPr lang="es-MX" sz="2000" dirty="0" err="1">
                <a:latin typeface="Century Gothic" panose="020B0502020202020204" pitchFamily="34" charset="0"/>
              </a:rPr>
              <a:t>important</a:t>
            </a:r>
            <a:r>
              <a:rPr lang="es-MX" sz="2000" dirty="0">
                <a:latin typeface="Century Gothic" panose="020B0502020202020204" pitchFamily="34" charset="0"/>
              </a:rPr>
              <a:t> </a:t>
            </a:r>
            <a:r>
              <a:rPr lang="es-MX" sz="2000" dirty="0" err="1">
                <a:latin typeface="Century Gothic" panose="020B0502020202020204" pitchFamily="34" charset="0"/>
              </a:rPr>
              <a:t>to</a:t>
            </a:r>
            <a:r>
              <a:rPr lang="es-MX" sz="2000" dirty="0">
                <a:latin typeface="Century Gothic" panose="020B0502020202020204" pitchFamily="34" charset="0"/>
              </a:rPr>
              <a:t> </a:t>
            </a:r>
            <a:r>
              <a:rPr lang="es-MX" sz="2000" dirty="0" err="1">
                <a:latin typeface="Century Gothic" panose="020B0502020202020204" pitchFamily="34" charset="0"/>
              </a:rPr>
              <a:t>understand</a:t>
            </a:r>
            <a:r>
              <a:rPr lang="es-MX" sz="2000" dirty="0">
                <a:latin typeface="Century Gothic" panose="020B0502020202020204" pitchFamily="34" charset="0"/>
              </a:rPr>
              <a:t> </a:t>
            </a:r>
            <a:r>
              <a:rPr lang="es-MX" sz="2000" dirty="0" err="1">
                <a:latin typeface="Century Gothic" panose="020B0502020202020204" pitchFamily="34" charset="0"/>
              </a:rPr>
              <a:t>electrical</a:t>
            </a:r>
            <a:r>
              <a:rPr lang="es-MX" sz="2000" dirty="0">
                <a:latin typeface="Century Gothic" panose="020B0502020202020204" pitchFamily="34" charset="0"/>
              </a:rPr>
              <a:t> </a:t>
            </a:r>
            <a:r>
              <a:rPr lang="es-MX" sz="2000" dirty="0" err="1">
                <a:latin typeface="Century Gothic" panose="020B0502020202020204" pitchFamily="34" charset="0"/>
              </a:rPr>
              <a:t>phenomena</a:t>
            </a:r>
            <a:r>
              <a:rPr lang="es-MX" sz="2000" dirty="0">
                <a:latin typeface="Century Gothic" panose="020B0502020202020204" pitchFamily="34" charset="0"/>
              </a:rPr>
              <a:t> </a:t>
            </a:r>
            <a:r>
              <a:rPr lang="es-MX" sz="2000" dirty="0" err="1">
                <a:latin typeface="Century Gothic" panose="020B0502020202020204" pitchFamily="34" charset="0"/>
              </a:rPr>
              <a:t>such</a:t>
            </a:r>
            <a:r>
              <a:rPr lang="es-MX" sz="2000" dirty="0">
                <a:latin typeface="Century Gothic" panose="020B0502020202020204" pitchFamily="34" charset="0"/>
              </a:rPr>
              <a:t> as, </a:t>
            </a:r>
            <a:r>
              <a:rPr lang="es-MX" sz="2000" dirty="0" err="1">
                <a:latin typeface="Century Gothic" panose="020B0502020202020204" pitchFamily="34" charset="0"/>
              </a:rPr>
              <a:t>for</a:t>
            </a:r>
            <a:r>
              <a:rPr lang="es-MX" sz="2000" dirty="0">
                <a:latin typeface="Century Gothic" panose="020B0502020202020204" pitchFamily="34" charset="0"/>
              </a:rPr>
              <a:t> </a:t>
            </a:r>
            <a:r>
              <a:rPr lang="es-MX" sz="2000" dirty="0" err="1">
                <a:latin typeface="Century Gothic" panose="020B0502020202020204" pitchFamily="34" charset="0"/>
              </a:rPr>
              <a:t>example</a:t>
            </a:r>
            <a:r>
              <a:rPr lang="es-MX" sz="2000" dirty="0">
                <a:latin typeface="Century Gothic" panose="020B0502020202020204" pitchFamily="34" charset="0"/>
              </a:rPr>
              <a:t>, </a:t>
            </a:r>
            <a:r>
              <a:rPr lang="es-MX" sz="2000" dirty="0" err="1">
                <a:latin typeface="Century Gothic" panose="020B0502020202020204" pitchFamily="34" charset="0"/>
              </a:rPr>
              <a:t>lightning</a:t>
            </a:r>
            <a:r>
              <a:rPr lang="es-MX" sz="2000" dirty="0">
                <a:latin typeface="Century Gothic" panose="020B0502020202020204" pitchFamily="34" charset="0"/>
              </a:rPr>
              <a:t> </a:t>
            </a:r>
            <a:r>
              <a:rPr lang="es-MX" sz="2000" dirty="0" err="1">
                <a:latin typeface="Century Gothic" panose="020B0502020202020204" pitchFamily="34" charset="0"/>
              </a:rPr>
              <a:t>telecommunication</a:t>
            </a:r>
            <a:r>
              <a:rPr lang="es-MX" sz="2000" dirty="0">
                <a:latin typeface="Century Gothic" panose="020B0502020202020204" pitchFamily="34" charset="0"/>
              </a:rPr>
              <a:t> </a:t>
            </a:r>
            <a:r>
              <a:rPr lang="es-MX" sz="2000" dirty="0" err="1">
                <a:latin typeface="Century Gothic" panose="020B0502020202020204" pitchFamily="34" charset="0"/>
              </a:rPr>
              <a:t>routes</a:t>
            </a:r>
            <a:r>
              <a:rPr lang="es-MX" sz="2000" dirty="0">
                <a:latin typeface="Century Gothic" panose="020B0502020202020204" pitchFamily="34" charset="0"/>
              </a:rPr>
              <a:t>, </a:t>
            </a:r>
            <a:r>
              <a:rPr lang="es-MX" sz="2000" dirty="0" err="1">
                <a:latin typeface="Century Gothic" panose="020B0502020202020204" pitchFamily="34" charset="0"/>
              </a:rPr>
              <a:t>the</a:t>
            </a:r>
            <a:r>
              <a:rPr lang="es-MX" sz="2000" dirty="0">
                <a:latin typeface="Century Gothic" panose="020B0502020202020204" pitchFamily="34" charset="0"/>
              </a:rPr>
              <a:t> </a:t>
            </a:r>
            <a:r>
              <a:rPr lang="es-MX" sz="2000" dirty="0" err="1">
                <a:latin typeface="Century Gothic" panose="020B0502020202020204" pitchFamily="34" charset="0"/>
              </a:rPr>
              <a:t>operation</a:t>
            </a:r>
            <a:r>
              <a:rPr lang="es-MX" sz="2000" dirty="0">
                <a:latin typeface="Century Gothic" panose="020B0502020202020204" pitchFamily="34" charset="0"/>
              </a:rPr>
              <a:t> of </a:t>
            </a:r>
            <a:r>
              <a:rPr lang="es-MX" sz="2000" dirty="0" err="1">
                <a:latin typeface="Century Gothic" panose="020B0502020202020204" pitchFamily="34" charset="0"/>
              </a:rPr>
              <a:t>any</a:t>
            </a:r>
            <a:r>
              <a:rPr lang="es-MX" sz="2000" dirty="0">
                <a:latin typeface="Century Gothic" panose="020B0502020202020204" pitchFamily="34" charset="0"/>
              </a:rPr>
              <a:t> </a:t>
            </a:r>
            <a:r>
              <a:rPr lang="es-MX" sz="2000" dirty="0" err="1">
                <a:latin typeface="Century Gothic" panose="020B0502020202020204" pitchFamily="34" charset="0"/>
              </a:rPr>
              <a:t>electrical</a:t>
            </a:r>
            <a:r>
              <a:rPr lang="es-MX" sz="2000" dirty="0">
                <a:latin typeface="Century Gothic" panose="020B0502020202020204" pitchFamily="34" charset="0"/>
              </a:rPr>
              <a:t> </a:t>
            </a:r>
            <a:r>
              <a:rPr lang="es-MX" sz="2000" dirty="0" err="1">
                <a:latin typeface="Century Gothic" panose="020B0502020202020204" pitchFamily="34" charset="0"/>
              </a:rPr>
              <a:t>apparatus</a:t>
            </a:r>
            <a:r>
              <a:rPr lang="es-MX" sz="2000" dirty="0">
                <a:latin typeface="Century Gothic" panose="020B0502020202020204" pitchFamily="34" charset="0"/>
              </a:rPr>
              <a:t>, </a:t>
            </a:r>
            <a:r>
              <a:rPr lang="es-MX" sz="2000" dirty="0" err="1">
                <a:latin typeface="Century Gothic" panose="020B0502020202020204" pitchFamily="34" charset="0"/>
              </a:rPr>
              <a:t>electric</a:t>
            </a:r>
            <a:r>
              <a:rPr lang="es-MX" sz="2000" dirty="0">
                <a:latin typeface="Century Gothic" panose="020B0502020202020204" pitchFamily="34" charset="0"/>
              </a:rPr>
              <a:t> </a:t>
            </a:r>
            <a:r>
              <a:rPr lang="es-MX" sz="2000" dirty="0" err="1">
                <a:latin typeface="Century Gothic" panose="020B0502020202020204" pitchFamily="34" charset="0"/>
              </a:rPr>
              <a:t>motors</a:t>
            </a:r>
            <a:r>
              <a:rPr lang="es-MX" sz="2000" dirty="0">
                <a:latin typeface="Century Gothic" panose="020B0502020202020204" pitchFamily="34" charset="0"/>
              </a:rPr>
              <a:t>, </a:t>
            </a:r>
            <a:r>
              <a:rPr lang="es-MX" sz="2000" dirty="0" err="1">
                <a:latin typeface="Century Gothic" panose="020B0502020202020204" pitchFamily="34" charset="0"/>
              </a:rPr>
              <a:t>magnetic</a:t>
            </a:r>
            <a:r>
              <a:rPr lang="es-MX" sz="2000" dirty="0">
                <a:latin typeface="Century Gothic" panose="020B0502020202020204" pitchFamily="34" charset="0"/>
              </a:rPr>
              <a:t> </a:t>
            </a:r>
            <a:r>
              <a:rPr lang="es-MX" sz="2000" dirty="0" err="1">
                <a:latin typeface="Century Gothic" panose="020B0502020202020204" pitchFamily="34" charset="0"/>
              </a:rPr>
              <a:t>poles</a:t>
            </a:r>
            <a:r>
              <a:rPr lang="es-MX" sz="2000" dirty="0">
                <a:latin typeface="Century Gothic" panose="020B0502020202020204" pitchFamily="34" charset="0"/>
              </a:rPr>
              <a:t> of </a:t>
            </a:r>
            <a:r>
              <a:rPr lang="es-MX" sz="2000" dirty="0" err="1">
                <a:latin typeface="Century Gothic" panose="020B0502020202020204" pitchFamily="34" charset="0"/>
              </a:rPr>
              <a:t>the</a:t>
            </a:r>
            <a:r>
              <a:rPr lang="es-MX" sz="2000" dirty="0">
                <a:latin typeface="Century Gothic" panose="020B0502020202020204" pitchFamily="34" charset="0"/>
              </a:rPr>
              <a:t> </a:t>
            </a:r>
            <a:r>
              <a:rPr lang="es-MX" sz="2000" dirty="0" err="1">
                <a:latin typeface="Century Gothic" panose="020B0502020202020204" pitchFamily="34" charset="0"/>
              </a:rPr>
              <a:t>earth</a:t>
            </a:r>
            <a:r>
              <a:rPr lang="es-MX" sz="2000" dirty="0">
                <a:latin typeface="Century Gothic" panose="020B0502020202020204" pitchFamily="34" charset="0"/>
              </a:rPr>
              <a:t>, </a:t>
            </a:r>
            <a:r>
              <a:rPr lang="es-MX" sz="2000" dirty="0" err="1">
                <a:latin typeface="Century Gothic" panose="020B0502020202020204" pitchFamily="34" charset="0"/>
              </a:rPr>
              <a:t>if</a:t>
            </a:r>
            <a:r>
              <a:rPr lang="es-MX" sz="2000" dirty="0">
                <a:latin typeface="Century Gothic" panose="020B0502020202020204" pitchFamily="34" charset="0"/>
              </a:rPr>
              <a:t> </a:t>
            </a:r>
            <a:r>
              <a:rPr lang="es-MX" sz="2000" dirty="0" err="1">
                <a:latin typeface="Century Gothic" panose="020B0502020202020204" pitchFamily="34" charset="0"/>
              </a:rPr>
              <a:t>not</a:t>
            </a:r>
            <a:r>
              <a:rPr lang="es-MX" sz="2000" dirty="0">
                <a:latin typeface="Century Gothic" panose="020B0502020202020204" pitchFamily="34" charset="0"/>
              </a:rPr>
              <a:t> </a:t>
            </a:r>
            <a:r>
              <a:rPr lang="es-MX" sz="2000" dirty="0" err="1">
                <a:latin typeface="Century Gothic" panose="020B0502020202020204" pitchFamily="34" charset="0"/>
              </a:rPr>
              <a:t>yet</a:t>
            </a:r>
            <a:r>
              <a:rPr lang="es-MX" sz="2000" dirty="0">
                <a:latin typeface="Century Gothic" panose="020B0502020202020204" pitchFamily="34" charset="0"/>
              </a:rPr>
              <a:t> </a:t>
            </a:r>
            <a:r>
              <a:rPr lang="es-MX" sz="2000" dirty="0" err="1">
                <a:latin typeface="Century Gothic" panose="020B0502020202020204" pitchFamily="34" charset="0"/>
              </a:rPr>
              <a:t>convinced</a:t>
            </a:r>
            <a:r>
              <a:rPr lang="es-MX" sz="2000" dirty="0">
                <a:latin typeface="Century Gothic" panose="020B0502020202020204" pitchFamily="34" charset="0"/>
              </a:rPr>
              <a:t>.</a:t>
            </a:r>
          </a:p>
        </p:txBody>
      </p:sp>
    </p:spTree>
    <p:extLst>
      <p:ext uri="{BB962C8B-B14F-4D97-AF65-F5344CB8AC3E}">
        <p14:creationId xmlns:p14="http://schemas.microsoft.com/office/powerpoint/2010/main" val="2782807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1" descr="resisitencias Serie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4069492"/>
            <a:ext cx="1832918" cy="2157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14" descr="sobrero_negro"/>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5087" y="2481798"/>
            <a:ext cx="1908175"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Rectangle 2"/>
          <p:cNvSpPr>
            <a:spLocks noGrp="1" noChangeArrowheads="1"/>
          </p:cNvSpPr>
          <p:nvPr>
            <p:ph type="title"/>
          </p:nvPr>
        </p:nvSpPr>
        <p:spPr>
          <a:xfrm>
            <a:off x="1940911" y="715960"/>
            <a:ext cx="2866768" cy="490538"/>
          </a:xfrm>
        </p:spPr>
        <p:txBody>
          <a:bodyPr>
            <a:normAutofit fontScale="90000"/>
          </a:bodyPr>
          <a:lstStyle/>
          <a:p>
            <a:pPr algn="ctr" eaLnBrk="1" hangingPunct="1"/>
            <a:r>
              <a:rPr lang="es-MX" sz="4000" dirty="0" smtClean="0">
                <a:latin typeface="Century Gothic" panose="020B0502020202020204" pitchFamily="34" charset="0"/>
              </a:rPr>
              <a:t> </a:t>
            </a:r>
            <a:r>
              <a:rPr lang="es-MX" sz="2200" u="sng" dirty="0" smtClean="0">
                <a:latin typeface="Century Gothic" panose="020B0502020202020204" pitchFamily="34" charset="0"/>
              </a:rPr>
              <a:t>RESUMEN</a:t>
            </a:r>
            <a:endParaRPr lang="es-MX" sz="2200" u="sng" dirty="0">
              <a:latin typeface="Century Gothic" panose="020B0502020202020204" pitchFamily="34" charset="0"/>
            </a:endParaRPr>
          </a:p>
        </p:txBody>
      </p:sp>
      <p:sp>
        <p:nvSpPr>
          <p:cNvPr id="7173" name="Rectangle 3"/>
          <p:cNvSpPr>
            <a:spLocks noGrp="1" noChangeArrowheads="1"/>
          </p:cNvSpPr>
          <p:nvPr>
            <p:ph type="body" sz="half" idx="1"/>
          </p:nvPr>
        </p:nvSpPr>
        <p:spPr>
          <a:xfrm>
            <a:off x="1846659" y="1619225"/>
            <a:ext cx="6083515" cy="2389748"/>
          </a:xfrm>
        </p:spPr>
        <p:txBody>
          <a:bodyPr>
            <a:normAutofit/>
          </a:bodyPr>
          <a:lstStyle/>
          <a:p>
            <a:pPr algn="just" eaLnBrk="1" hangingPunct="1">
              <a:lnSpc>
                <a:spcPct val="80000"/>
              </a:lnSpc>
            </a:pPr>
            <a:r>
              <a:rPr lang="es-ES" sz="2000" dirty="0">
                <a:latin typeface="Century Gothic" panose="020B0502020202020204" pitchFamily="34" charset="0"/>
              </a:rPr>
              <a:t>La electricidad como parte de los cursos de física, es importante para entender los fenómenos eléctricos  como por ejemplo, los rayos las vías de telecomunicación, el funcionamiento de cualquier aparato eléctrico, los  motores eléctricos,  los polos magnético de la tierra, si aun no esta convencido. </a:t>
            </a:r>
            <a:endParaRPr lang="es-MX" sz="2000" dirty="0">
              <a:latin typeface="Century Gothic" panose="020B0502020202020204" pitchFamily="34" charset="0"/>
            </a:endParaRPr>
          </a:p>
        </p:txBody>
      </p:sp>
      <p:pic>
        <p:nvPicPr>
          <p:cNvPr id="7175" name="Picture 9" descr="paralelo30"/>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88955" y="4836067"/>
            <a:ext cx="1944688"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6" name="Picture 10" descr="paralelo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35222" y="5133723"/>
            <a:ext cx="3744913" cy="158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7" name="Picture 13" descr="nevera"/>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10204171" y="3245385"/>
            <a:ext cx="1042987"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8" name="Picture 17" descr="Nueva imagen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300837" y="5503345"/>
            <a:ext cx="1439862"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18352.wmv">
            <a:hlinkClick r:id="" action="ppaction://media"/>
          </p:cNvPr>
          <p:cNvPicPr>
            <a:picLocks noGrp="1" noRot="1" noChangeAspect="1" noChangeArrowheads="1"/>
          </p:cNvPicPr>
          <p:nvPr>
            <p:ph type="media" sz="half" idx="2"/>
            <a:videoFile r:link="rId1"/>
          </p:nvPr>
        </p:nvPicPr>
        <p:blipFill>
          <a:blip r:embed="rId9">
            <a:extLst>
              <a:ext uri="{28A0092B-C50C-407E-A947-70E740481C1C}">
                <a14:useLocalDpi xmlns:a14="http://schemas.microsoft.com/office/drawing/2010/main" val="0"/>
              </a:ext>
            </a:extLst>
          </a:blip>
          <a:srcRect/>
          <a:stretch>
            <a:fillRect/>
          </a:stretch>
        </p:blipFill>
        <p:spPr>
          <a:xfrm>
            <a:off x="8081319" y="1952368"/>
            <a:ext cx="1820562" cy="1602259"/>
          </a:xfrm>
        </p:spPr>
      </p:pic>
    </p:spTree>
    <p:extLst>
      <p:ext uri="{BB962C8B-B14F-4D97-AF65-F5344CB8AC3E}">
        <p14:creationId xmlns:p14="http://schemas.microsoft.com/office/powerpoint/2010/main" val="4277558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433" fill="hold"/>
                                        <p:tgtEl>
                                          <p:spTgt spid="12"/>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12"/>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12"/>
                                        </p:tgtEl>
                                      </p:cBhvr>
                                    </p:cmd>
                                  </p:childTnLst>
                                </p:cTn>
                              </p:par>
                            </p:childTnLst>
                          </p:cTn>
                        </p:par>
                      </p:childTnLst>
                    </p:cTn>
                  </p:par>
                </p:childTnLst>
              </p:cTn>
              <p:nextCondLst>
                <p:cond evt="onClick" delay="0">
                  <p:tgtEl>
                    <p:spTgt spid="12"/>
                  </p:tgtEl>
                </p:cond>
              </p:nextCondLst>
            </p:seq>
            <p:video>
              <p:cMediaNode>
                <p:cTn id="12" fill="hold" display="0">
                  <p:stCondLst>
                    <p:cond delay="indefinite"/>
                  </p:stCondLst>
                  <p:endCondLst>
                    <p:cond evt="onNext" delay="0">
                      <p:tgtEl>
                        <p:sldTgt/>
                      </p:tgtEl>
                    </p:cond>
                    <p:cond evt="onPrev" delay="0">
                      <p:tgtEl>
                        <p:sldTgt/>
                      </p:tgtEl>
                    </p:cond>
                  </p:endCondLst>
                </p:cTn>
                <p:tgtEl>
                  <p:spTgt spid="12"/>
                </p:tgtEl>
              </p:cMediaNode>
            </p:vide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a:xfrm>
            <a:off x="1981200" y="274639"/>
            <a:ext cx="8229600" cy="274637"/>
          </a:xfrm>
        </p:spPr>
        <p:txBody>
          <a:bodyPr>
            <a:normAutofit fontScale="90000"/>
          </a:bodyPr>
          <a:lstStyle/>
          <a:p>
            <a:pPr eaLnBrk="1" hangingPunct="1"/>
            <a:r>
              <a:rPr lang="es-MX" sz="4000"/>
              <a:t>2.2 Corriente eléctrica e intensidad</a:t>
            </a:r>
          </a:p>
        </p:txBody>
      </p:sp>
      <p:pic>
        <p:nvPicPr>
          <p:cNvPr id="32774" name="S2QUI.AVI">
            <a:hlinkClick r:id="" action="ppaction://media"/>
          </p:cNvPr>
          <p:cNvPicPr>
            <a:picLocks noGrp="1" noRot="1" noChangeAspect="1" noChangeArrowheads="1"/>
          </p:cNvPicPr>
          <p:nvPr>
            <p:ph idx="1"/>
            <a:videoFile r:link="rId1"/>
          </p:nvPr>
        </p:nvPicPr>
        <p:blipFill>
          <a:blip r:embed="rId3">
            <a:extLst>
              <a:ext uri="{28A0092B-C50C-407E-A947-70E740481C1C}">
                <a14:useLocalDpi xmlns:a14="http://schemas.microsoft.com/office/drawing/2010/main" val="0"/>
              </a:ext>
            </a:extLst>
          </a:blip>
          <a:stretch>
            <a:fillRect/>
          </a:stretch>
        </p:blipFill>
        <p:spPr>
          <a:xfrm>
            <a:off x="4572000" y="2859088"/>
            <a:ext cx="3048000" cy="2286000"/>
          </a:xfrm>
        </p:spPr>
      </p:pic>
      <p:pic>
        <p:nvPicPr>
          <p:cNvPr id="10243" name="Picture 14" descr="MINNIE 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770063" y="612775"/>
            <a:ext cx="2381250" cy="209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4" descr="j0300520"/>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7896226" y="2420939"/>
            <a:ext cx="2276475" cy="195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6" name="Picture 5" descr="j0234687"/>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1173977" y="4543425"/>
            <a:ext cx="2574240" cy="151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9" descr="Image86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67214" y="692151"/>
            <a:ext cx="2828925"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8" name="Picture 12" descr="HORMIGA ATOMICA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79875" y="981075"/>
            <a:ext cx="3455988" cy="241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9" name="Picture 13" descr="DRAGON BALL 15 DUENDE"/>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7967664" y="620714"/>
            <a:ext cx="1944687" cy="157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0" name="Picture 16" descr="TRIBILIN 6"/>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a:off x="2063751" y="2781300"/>
            <a:ext cx="2087563" cy="147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1" name="Picture 17" descr="Nueva imagen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033434" y="4762500"/>
            <a:ext cx="1439862"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37900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31000" fill="hold"/>
                                        <p:tgtEl>
                                          <p:spTgt spid="3277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32774"/>
                </p:tgtEl>
              </p:cMediaNode>
            </p:video>
            <p:seq concurrent="1" nextAc="seek">
              <p:cTn id="8" restart="whenNotActive" fill="hold" evtFilter="cancelBubble" nodeType="interactiveSeq">
                <p:stCondLst>
                  <p:cond evt="onClick" delay="0">
                    <p:tgtEl>
                      <p:spTgt spid="32774"/>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2" presetClass="mediacall" presetSubtype="0" fill="hold" nodeType="clickEffect">
                                  <p:stCondLst>
                                    <p:cond delay="0"/>
                                  </p:stCondLst>
                                  <p:childTnLst>
                                    <p:cmd type="call" cmd="togglePause">
                                      <p:cBhvr>
                                        <p:cTn id="12" dur="1" fill="hold"/>
                                        <p:tgtEl>
                                          <p:spTgt spid="32774"/>
                                        </p:tgtEl>
                                      </p:cBhvr>
                                    </p:cmd>
                                  </p:childTnLst>
                                </p:cTn>
                              </p:par>
                            </p:childTnLst>
                          </p:cTn>
                        </p:par>
                      </p:childTnLst>
                    </p:cTn>
                  </p:par>
                </p:childTnLst>
              </p:cTn>
              <p:nextCondLst>
                <p:cond evt="onClick" delay="0">
                  <p:tgtEl>
                    <p:spTgt spid="3277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81200" y="630238"/>
            <a:ext cx="8229600" cy="1143000"/>
          </a:xfrm>
        </p:spPr>
        <p:txBody>
          <a:bodyPr>
            <a:normAutofit/>
          </a:bodyPr>
          <a:lstStyle/>
          <a:p>
            <a:pPr eaLnBrk="1" hangingPunct="1"/>
            <a:r>
              <a:rPr lang="es-ES" sz="2000" b="1" dirty="0">
                <a:latin typeface="Century Gothic" panose="020B0502020202020204" pitchFamily="34" charset="0"/>
              </a:rPr>
              <a:t>CORRIENTE ELÉCTRICA, </a:t>
            </a:r>
            <a:br>
              <a:rPr lang="es-ES" sz="2000" b="1" dirty="0">
                <a:latin typeface="Century Gothic" panose="020B0502020202020204" pitchFamily="34" charset="0"/>
              </a:rPr>
            </a:br>
            <a:r>
              <a:rPr lang="es-ES" sz="2000" b="1" dirty="0">
                <a:latin typeface="Century Gothic" panose="020B0502020202020204" pitchFamily="34" charset="0"/>
              </a:rPr>
              <a:t>RESISTENCIA Y LEY DE OHM</a:t>
            </a:r>
          </a:p>
        </p:txBody>
      </p:sp>
      <p:sp>
        <p:nvSpPr>
          <p:cNvPr id="11267" name="Rectangle 3"/>
          <p:cNvSpPr>
            <a:spLocks noGrp="1" noChangeArrowheads="1"/>
          </p:cNvSpPr>
          <p:nvPr>
            <p:ph idx="1"/>
          </p:nvPr>
        </p:nvSpPr>
        <p:spPr>
          <a:xfrm>
            <a:off x="1524000" y="1844676"/>
            <a:ext cx="9144000" cy="3097213"/>
          </a:xfrm>
        </p:spPr>
        <p:txBody>
          <a:bodyPr>
            <a:normAutofit/>
          </a:bodyPr>
          <a:lstStyle/>
          <a:p>
            <a:pPr algn="ctr" eaLnBrk="1" hangingPunct="1"/>
            <a:endParaRPr lang="es-ES" sz="2000" dirty="0" smtClean="0">
              <a:latin typeface="Century Gothic" panose="020B0502020202020204" pitchFamily="34" charset="0"/>
            </a:endParaRPr>
          </a:p>
          <a:p>
            <a:pPr algn="ctr" eaLnBrk="1" hangingPunct="1">
              <a:buFontTx/>
              <a:buNone/>
            </a:pPr>
            <a:r>
              <a:rPr lang="es-ES" sz="2000" dirty="0" smtClean="0">
                <a:latin typeface="Century Gothic" panose="020B0502020202020204" pitchFamily="34" charset="0"/>
              </a:rPr>
              <a:t>	¿QUÉ PASA CUANDO DOS CUERPOS CARGADOS CON DIFERENTE POTENCIAL ELÉCTRICO SE CONECTAN UTILIZANDO UN CONDUCTOR?</a:t>
            </a:r>
          </a:p>
        </p:txBody>
      </p:sp>
      <p:pic>
        <p:nvPicPr>
          <p:cNvPr id="11268" name="Picture 6" descr="paralelo5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0346" y="4297363"/>
            <a:ext cx="2552700"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7" descr="serie5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1662" y="3976689"/>
            <a:ext cx="1171575"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8" descr="Nueva imagen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28138" y="5157789"/>
            <a:ext cx="1439862"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3042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3 Título"/>
          <p:cNvSpPr>
            <a:spLocks noGrp="1"/>
          </p:cNvSpPr>
          <p:nvPr>
            <p:ph type="title"/>
          </p:nvPr>
        </p:nvSpPr>
        <p:spPr>
          <a:xfrm>
            <a:off x="1532236" y="494270"/>
            <a:ext cx="8600303" cy="5943600"/>
          </a:xfrm>
        </p:spPr>
        <p:txBody>
          <a:bodyPr>
            <a:normAutofit/>
          </a:bodyPr>
          <a:lstStyle/>
          <a:p>
            <a:r>
              <a:rPr lang="es-MX" sz="2000" b="1" dirty="0" smtClean="0">
                <a:latin typeface="Century Gothic" panose="020B0502020202020204" pitchFamily="34" charset="0"/>
              </a:rPr>
              <a:t>Intensidad de corriente eléctrica: </a:t>
            </a:r>
            <a:br>
              <a:rPr lang="es-MX" sz="2000" b="1" dirty="0" smtClean="0">
                <a:latin typeface="Century Gothic" panose="020B0502020202020204" pitchFamily="34" charset="0"/>
              </a:rPr>
            </a:br>
            <a:r>
              <a:rPr lang="es-MX" sz="2000" dirty="0" smtClean="0">
                <a:latin typeface="Century Gothic" panose="020B0502020202020204" pitchFamily="34" charset="0"/>
              </a:rPr>
              <a:t>Es la cantidad de carga eléctrica Q que pasa por la sección  transversal de un conductor en un segundo t.</a:t>
            </a:r>
          </a:p>
        </p:txBody>
      </p:sp>
    </p:spTree>
    <p:extLst>
      <p:ext uri="{BB962C8B-B14F-4D97-AF65-F5344CB8AC3E}">
        <p14:creationId xmlns:p14="http://schemas.microsoft.com/office/powerpoint/2010/main" val="833462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Título"/>
          <p:cNvSpPr>
            <a:spLocks noGrp="1"/>
          </p:cNvSpPr>
          <p:nvPr>
            <p:ph type="title"/>
          </p:nvPr>
        </p:nvSpPr>
        <p:spPr>
          <a:xfrm>
            <a:off x="1524000" y="0"/>
            <a:ext cx="9144000" cy="6858000"/>
          </a:xfrm>
        </p:spPr>
        <p:txBody>
          <a:bodyPr>
            <a:normAutofit/>
          </a:bodyPr>
          <a:lstStyle/>
          <a:p>
            <a:pPr eaLnBrk="1" hangingPunct="1"/>
            <a:r>
              <a:rPr lang="es-MX" sz="2000" dirty="0" smtClean="0">
                <a:latin typeface="Century Gothic" panose="020B0502020202020204" pitchFamily="34" charset="0"/>
              </a:rPr>
              <a:t>I=Q/t</a:t>
            </a:r>
            <a:br>
              <a:rPr lang="es-MX" sz="2000" dirty="0" smtClean="0">
                <a:latin typeface="Century Gothic" panose="020B0502020202020204" pitchFamily="34" charset="0"/>
              </a:rPr>
            </a:br>
            <a:r>
              <a:rPr lang="es-MX" sz="2000" dirty="0" smtClean="0">
                <a:latin typeface="Century Gothic" panose="020B0502020202020204" pitchFamily="34" charset="0"/>
              </a:rPr>
              <a:t>I= intensidad de corriente </a:t>
            </a:r>
            <a:r>
              <a:rPr lang="es-MX" sz="2000" dirty="0" err="1" smtClean="0">
                <a:latin typeface="Century Gothic" panose="020B0502020202020204" pitchFamily="34" charset="0"/>
              </a:rPr>
              <a:t>electrica</a:t>
            </a:r>
            <a:r>
              <a:rPr lang="es-MX" sz="2000" dirty="0" smtClean="0">
                <a:latin typeface="Century Gothic" panose="020B0502020202020204" pitchFamily="34" charset="0"/>
              </a:rPr>
              <a:t> </a:t>
            </a:r>
            <a:br>
              <a:rPr lang="es-MX" sz="2000" dirty="0" smtClean="0">
                <a:latin typeface="Century Gothic" panose="020B0502020202020204" pitchFamily="34" charset="0"/>
              </a:rPr>
            </a:br>
            <a:r>
              <a:rPr lang="es-MX" sz="2000" dirty="0" smtClean="0">
                <a:latin typeface="Century Gothic" panose="020B0502020202020204" pitchFamily="34" charset="0"/>
              </a:rPr>
              <a:t>ampere (A).</a:t>
            </a:r>
            <a:br>
              <a:rPr lang="es-MX" sz="2000" dirty="0" smtClean="0">
                <a:latin typeface="Century Gothic" panose="020B0502020202020204" pitchFamily="34" charset="0"/>
              </a:rPr>
            </a:br>
            <a:r>
              <a:rPr lang="es-MX" sz="2000" dirty="0" smtClean="0">
                <a:latin typeface="Century Gothic" panose="020B0502020202020204" pitchFamily="34" charset="0"/>
              </a:rPr>
              <a:t>Q= cantidad de carga Coulomb (C).</a:t>
            </a:r>
            <a:br>
              <a:rPr lang="es-MX" sz="2000" dirty="0" smtClean="0">
                <a:latin typeface="Century Gothic" panose="020B0502020202020204" pitchFamily="34" charset="0"/>
              </a:rPr>
            </a:br>
            <a:r>
              <a:rPr lang="es-MX" sz="2000" dirty="0" smtClean="0">
                <a:latin typeface="Century Gothic" panose="020B0502020202020204" pitchFamily="34" charset="0"/>
              </a:rPr>
              <a:t>t= tiempo segundo (</a:t>
            </a:r>
            <a:r>
              <a:rPr lang="es-MX" sz="2000" dirty="0" err="1" smtClean="0">
                <a:latin typeface="Century Gothic" panose="020B0502020202020204" pitchFamily="34" charset="0"/>
              </a:rPr>
              <a:t>seg</a:t>
            </a:r>
            <a:r>
              <a:rPr lang="es-MX" sz="2000" dirty="0" smtClean="0">
                <a:latin typeface="Century Gothic" panose="020B0502020202020204" pitchFamily="34" charset="0"/>
              </a:rPr>
              <a:t>)</a:t>
            </a:r>
            <a:br>
              <a:rPr lang="es-MX" sz="2000" dirty="0" smtClean="0">
                <a:latin typeface="Century Gothic" panose="020B0502020202020204" pitchFamily="34" charset="0"/>
              </a:rPr>
            </a:br>
            <a:endParaRPr lang="es-MX" sz="2000" dirty="0" smtClean="0">
              <a:latin typeface="Century Gothic" panose="020B0502020202020204" pitchFamily="34" charset="0"/>
            </a:endParaRPr>
          </a:p>
        </p:txBody>
      </p:sp>
    </p:spTree>
    <p:extLst>
      <p:ext uri="{BB962C8B-B14F-4D97-AF65-F5344CB8AC3E}">
        <p14:creationId xmlns:p14="http://schemas.microsoft.com/office/powerpoint/2010/main" val="2391197222"/>
      </p:ext>
    </p:extLst>
  </p:cSld>
  <p:clrMapOvr>
    <a:masterClrMapping/>
  </p:clrMapOvr>
</p:sld>
</file>

<file path=ppt/theme/theme1.xml><?xml version="1.0" encoding="utf-8"?>
<a:theme xmlns:a="http://schemas.openxmlformats.org/drawingml/2006/main" name="FORMATO 2017 SWI">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ORMATO 2017 SWI" id="{90933D86-4078-42B8-B462-118261F2218E}" vid="{A5207847-7DCF-4A40-AE9E-7F6F8AE07E16}"/>
    </a:ext>
  </a:extLst>
</a:theme>
</file>

<file path=docProps/app.xml><?xml version="1.0" encoding="utf-8"?>
<Properties xmlns="http://schemas.openxmlformats.org/officeDocument/2006/extended-properties" xmlns:vt="http://schemas.openxmlformats.org/officeDocument/2006/docPropsVTypes">
  <Template>FORMATO 2017 SWI</Template>
  <TotalTime>11</TotalTime>
  <Words>134</Words>
  <Application>Microsoft Office PowerPoint</Application>
  <PresentationFormat>Panorámica</PresentationFormat>
  <Paragraphs>14</Paragraphs>
  <Slides>7</Slides>
  <Notes>0</Notes>
  <HiddenSlides>0</HiddenSlides>
  <MMClips>2</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Calibri Light</vt:lpstr>
      <vt:lpstr>Century Gothic</vt:lpstr>
      <vt:lpstr>FORMATO 2017 SWI</vt:lpstr>
      <vt:lpstr>Universidad Autónoma del Estado de Hidalgo.</vt:lpstr>
      <vt:lpstr>Presentación de PowerPoint</vt:lpstr>
      <vt:lpstr> RESUMEN</vt:lpstr>
      <vt:lpstr>2.2 Corriente eléctrica e intensidad</vt:lpstr>
      <vt:lpstr>CORRIENTE ELÉCTRICA,  RESISTENCIA Y LEY DE OHM</vt:lpstr>
      <vt:lpstr>Intensidad de corriente eléctrica:  Es la cantidad de carga eléctrica Q que pasa por la sección  transversal de un conductor en un segundo t.</vt:lpstr>
      <vt:lpstr>I=Q/t I= intensidad de corriente electrica  ampere (A). Q= cantidad de carga Coulomb (C). t= tiempo segundo (seg)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Autónoma del Estado de Hidalgo.</dc:title>
  <dc:creator>MAR MEZA</dc:creator>
  <cp:lastModifiedBy>ANGEL SAUCEDO A</cp:lastModifiedBy>
  <cp:revision>6</cp:revision>
  <dcterms:created xsi:type="dcterms:W3CDTF">2016-09-26T22:12:08Z</dcterms:created>
  <dcterms:modified xsi:type="dcterms:W3CDTF">2017-03-29T17:03:20Z</dcterms:modified>
</cp:coreProperties>
</file>