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/uaeh.edu.mx/fisica_prepa3" TargetMode="External"/><Relationship Id="rId2" Type="http://schemas.openxmlformats.org/officeDocument/2006/relationships/hyperlink" Target="mailto:irmag@uaeh.edu.m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 lnSpcReduction="10000"/>
          </a:bodyPr>
          <a:lstStyle/>
          <a:p>
            <a:r>
              <a:rPr lang="es-MX" i="1" dirty="0" smtClean="0"/>
              <a:t>Área académica</a:t>
            </a:r>
            <a:r>
              <a:rPr lang="es-MX" i="1" dirty="0" smtClean="0"/>
              <a:t>: </a:t>
            </a:r>
            <a:r>
              <a:rPr lang="es-ES" b="1" dirty="0" smtClean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Física</a:t>
            </a:r>
            <a:r>
              <a:rPr lang="es-MX" i="1" dirty="0" smtClean="0"/>
              <a:t> </a:t>
            </a:r>
            <a:endParaRPr lang="es-MX" i="1" dirty="0" smtClean="0"/>
          </a:p>
          <a:p>
            <a:r>
              <a:rPr lang="es-MX" i="1" dirty="0" smtClean="0"/>
              <a:t>Tema</a:t>
            </a:r>
            <a:r>
              <a:rPr lang="es-MX" i="1" dirty="0" smtClean="0"/>
              <a:t>: </a:t>
            </a:r>
            <a:r>
              <a:rPr lang="es-ES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Sistema de vectores </a:t>
            </a:r>
            <a:endParaRPr lang="es-MX" b="1" dirty="0"/>
          </a:p>
          <a:p>
            <a:r>
              <a:rPr lang="es-MX" i="1" dirty="0" smtClean="0"/>
              <a:t>Profesora</a:t>
            </a:r>
            <a:r>
              <a:rPr lang="es-MX" dirty="0" smtClean="0"/>
              <a:t>: </a:t>
            </a:r>
            <a:r>
              <a:rPr lang="es-ES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Ing. y </a:t>
            </a:r>
            <a:r>
              <a:rPr lang="es-ES" b="1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Psc</a:t>
            </a:r>
            <a:r>
              <a:rPr lang="es-ES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María Irma García Ordaz</a:t>
            </a:r>
            <a:r>
              <a:rPr lang="es-ES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endParaRPr lang="es-MX" b="1" dirty="0" smtClean="0"/>
          </a:p>
          <a:p>
            <a:r>
              <a:rPr lang="es-MX" i="1" dirty="0"/>
              <a:t>Periodo</a:t>
            </a:r>
            <a:r>
              <a:rPr lang="es-MX" i="1" dirty="0" smtClean="0"/>
              <a:t>: </a:t>
            </a:r>
            <a:r>
              <a:rPr lang="es-ES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Mayo - </a:t>
            </a:r>
            <a:r>
              <a:rPr lang="es-ES" b="1" dirty="0" smtClean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2016</a:t>
            </a:r>
            <a:endParaRPr lang="es-MX" b="1" dirty="0"/>
          </a:p>
          <a:p>
            <a:r>
              <a:rPr lang="es-MX" i="1" dirty="0" smtClean="0"/>
              <a:t>Materia</a:t>
            </a:r>
            <a:r>
              <a:rPr lang="es-MX" i="1" dirty="0" smtClean="0"/>
              <a:t>: </a:t>
            </a:r>
            <a:r>
              <a:rPr lang="es-ES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Física</a:t>
            </a:r>
            <a:r>
              <a:rPr lang="es-MX" b="1" i="1" dirty="0"/>
              <a:t> </a:t>
            </a:r>
            <a:endParaRPr lang="es-MX" b="1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57977"/>
            <a:ext cx="9187249" cy="1233015"/>
          </a:xfrm>
        </p:spPr>
        <p:txBody>
          <a:bodyPr/>
          <a:lstStyle/>
          <a:p>
            <a:pPr algn="ctr"/>
            <a:r>
              <a:rPr lang="es-MX" dirty="0" smtClean="0"/>
              <a:t>Vectores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59696" y="1893889"/>
            <a:ext cx="6416129" cy="4017963"/>
          </a:xfrm>
        </p:spPr>
        <p:txBody>
          <a:bodyPr>
            <a:normAutofit fontScale="62500" lnSpcReduction="20000"/>
          </a:bodyPr>
          <a:lstStyle/>
          <a:p>
            <a:r>
              <a:rPr lang="es-MX" sz="5500" dirty="0"/>
              <a:t>SISTEMA DE VECTORES</a:t>
            </a:r>
          </a:p>
          <a:p>
            <a:pPr lvl="0"/>
            <a:r>
              <a:rPr lang="es-MX" sz="5600" dirty="0"/>
              <a:t>¿Qué es un vector? </a:t>
            </a:r>
          </a:p>
          <a:p>
            <a:r>
              <a:rPr lang="es-MX" sz="5600" dirty="0"/>
              <a:t>Cualquier cantidad que requiera una magnitud y descripción para su dirección completa</a:t>
            </a:r>
          </a:p>
          <a:p>
            <a:pPr lvl="0"/>
            <a:r>
              <a:rPr lang="es-MX" sz="5600" dirty="0"/>
              <a:t>¿Cuáles son los tipos de magnitud? </a:t>
            </a:r>
          </a:p>
          <a:p>
            <a:r>
              <a:rPr lang="es-MX" sz="5600" dirty="0"/>
              <a:t>Fuerza, velocidad, aceleración, rapidez, distancia, </a:t>
            </a:r>
            <a:r>
              <a:rPr lang="es-MX" sz="5600" dirty="0"/>
              <a:t>trayectoria</a:t>
            </a:r>
            <a:endParaRPr lang="es-MX" sz="5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346442" y="1244047"/>
            <a:ext cx="7200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/>
              <a:t>Menciona las características de un vector:</a:t>
            </a:r>
            <a:endParaRPr lang="es-MX" sz="2800" dirty="0"/>
          </a:p>
          <a:p>
            <a:r>
              <a:rPr lang="es-MX" sz="2800" dirty="0"/>
              <a:t>Tienen </a:t>
            </a:r>
            <a:r>
              <a:rPr lang="es-MX" sz="2800" dirty="0"/>
              <a:t>fuerza, velocidad y aceleración. </a:t>
            </a:r>
            <a:endParaRPr lang="es-MX" sz="2800" dirty="0"/>
          </a:p>
          <a:p>
            <a:r>
              <a:rPr lang="es-MX" sz="2800" dirty="0"/>
              <a:t>Se </a:t>
            </a:r>
            <a:r>
              <a:rPr lang="es-MX" sz="2800" dirty="0"/>
              <a:t>representa por medio de una flecha </a:t>
            </a:r>
          </a:p>
          <a:p>
            <a:pPr lvl="0"/>
            <a:endParaRPr lang="es-MX" sz="2800" dirty="0"/>
          </a:p>
          <a:p>
            <a:pPr lvl="0"/>
            <a:r>
              <a:rPr lang="es-MX" sz="2800" dirty="0"/>
              <a:t>¿</a:t>
            </a:r>
            <a:r>
              <a:rPr lang="es-MX" sz="2800" dirty="0"/>
              <a:t>Qué son los sistemas de vectores?</a:t>
            </a:r>
          </a:p>
          <a:p>
            <a:r>
              <a:rPr lang="es-MX" sz="2800" dirty="0"/>
              <a:t> Es el  conjunto de vectores que actúan sobre un cuerpo de forma simultanea </a:t>
            </a:r>
          </a:p>
          <a:p>
            <a:pPr lvl="0"/>
            <a:endParaRPr lang="es-MX" sz="2800" dirty="0"/>
          </a:p>
          <a:p>
            <a:pPr lvl="0"/>
            <a:endParaRPr lang="es-MX" sz="2800" dirty="0"/>
          </a:p>
          <a:p>
            <a:pPr lvl="0"/>
            <a:r>
              <a:rPr lang="es-MX" sz="2800" dirty="0"/>
              <a:t>¿</a:t>
            </a:r>
            <a:r>
              <a:rPr lang="es-MX" sz="2800" dirty="0"/>
              <a:t>Cuáles son los sistemas de vectores? </a:t>
            </a:r>
          </a:p>
          <a:p>
            <a:r>
              <a:rPr lang="es-MX" sz="2800" dirty="0"/>
              <a:t>Coplanares, concurrentes, paralelos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71664" y="228600"/>
            <a:ext cx="7358062" cy="729332"/>
          </a:xfrm>
        </p:spPr>
        <p:txBody>
          <a:bodyPr/>
          <a:lstStyle/>
          <a:p>
            <a:r>
              <a:rPr lang="es-MX" sz="2400" dirty="0"/>
              <a:t>Representar a escala los siguientes vectores: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/>
          </p:nvPr>
        </p:nvGraphicFramePr>
        <p:xfrm>
          <a:off x="3575720" y="1772816"/>
          <a:ext cx="5739766" cy="230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9883"/>
                <a:gridCol w="2869883"/>
              </a:tblGrid>
              <a:tr h="21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5m al sur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1m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300 km al oeste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100 km representa 1.5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1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60 cm al sureste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10 cm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100 km/h al norte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20 km/h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1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4 N a 0°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1N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7 N A 30°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2 N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1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35 Dinas a 60°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10 Dina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54 Dinas a 90°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10 Dina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1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25 m a 180°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10m representa 1cm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21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650 km/h a 300°</a:t>
                      </a:r>
                      <a:endParaRPr lang="es-MX" sz="1400" dirty="0"/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/>
                        <a:t>Escala: 100 km/h representa 1 cm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Rectángulo 12"/>
          <p:cNvSpPr/>
          <p:nvPr/>
        </p:nvSpPr>
        <p:spPr>
          <a:xfrm>
            <a:off x="1847528" y="4293096"/>
            <a:ext cx="8582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Para Resolver el ejercicio es importante, primero poner un cuadrante, después dibuja en el una línea del tamaño del vector, tomando en cuenta, la dirección y el sentido por la punta de la flecha, del vector.</a:t>
            </a:r>
            <a:r>
              <a:rPr lang="es-MX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s-MX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4" name="Line 33"/>
          <p:cNvCxnSpPr/>
          <p:nvPr/>
        </p:nvCxnSpPr>
        <p:spPr bwMode="auto">
          <a:xfrm>
            <a:off x="6750061" y="5445224"/>
            <a:ext cx="635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Line 31"/>
          <p:cNvCxnSpPr/>
          <p:nvPr/>
        </p:nvCxnSpPr>
        <p:spPr bwMode="auto">
          <a:xfrm>
            <a:off x="6407160" y="558924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" name="Rectángulo 17"/>
          <p:cNvSpPr/>
          <p:nvPr/>
        </p:nvSpPr>
        <p:spPr>
          <a:xfrm>
            <a:off x="4927183" y="5846960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5 cm al sur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5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31504" y="936263"/>
            <a:ext cx="9036496" cy="5919614"/>
          </a:xfrm>
        </p:spPr>
        <p:txBody>
          <a:bodyPr/>
          <a:lstStyle/>
          <a:p>
            <a:pPr algn="ctr"/>
            <a:r>
              <a:rPr lang="es-MX" dirty="0" smtClean="0"/>
              <a:t>       Para </a:t>
            </a:r>
            <a:r>
              <a:rPr lang="es-MX" dirty="0"/>
              <a:t>resolver el siguiente ejercicio: </a:t>
            </a:r>
            <a:r>
              <a:rPr lang="es-MX" dirty="0" smtClean="0"/>
              <a:t>  </a:t>
            </a:r>
          </a:p>
          <a:p>
            <a:pPr algn="ctr"/>
            <a:r>
              <a:rPr lang="es-MX" dirty="0" smtClean="0"/>
              <a:t>  Primero </a:t>
            </a:r>
            <a:r>
              <a:rPr lang="es-MX" dirty="0"/>
              <a:t>colocar un cuadrante, y dibujar el primer vector, después en la punta de la flecha colocar otro cuadrante y dibujar el segundo vector. </a:t>
            </a:r>
            <a:endParaRPr lang="es-MX" dirty="0" smtClean="0"/>
          </a:p>
          <a:p>
            <a:pPr algn="ctr"/>
            <a:r>
              <a:rPr lang="es-MX" dirty="0" smtClean="0"/>
              <a:t>Y </a:t>
            </a:r>
            <a:r>
              <a:rPr lang="es-MX" dirty="0"/>
              <a:t>por ultimo unir el origen del primero y el extremo libre del segundo, dibujando una punta de flecha frente a la última. (Se dan un besito las dos flechas). </a:t>
            </a:r>
            <a:endParaRPr lang="es-MX" dirty="0" smtClean="0"/>
          </a:p>
          <a:p>
            <a:pPr algn="ctr"/>
            <a:r>
              <a:rPr lang="es-MX" dirty="0" smtClean="0"/>
              <a:t>Se </a:t>
            </a:r>
            <a:r>
              <a:rPr lang="es-MX" dirty="0"/>
              <a:t>sugiere que esta última línea se dibuje con color rojo y se le llamara resultante.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48870" y="102590"/>
            <a:ext cx="3966269" cy="657324"/>
          </a:xfrm>
        </p:spPr>
        <p:txBody>
          <a:bodyPr/>
          <a:lstStyle/>
          <a:p>
            <a:r>
              <a:rPr lang="es-MX" sz="2400" dirty="0"/>
              <a:t>Ejercicio 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1544" y="778193"/>
            <a:ext cx="6730441" cy="546621"/>
          </a:xfrm>
        </p:spPr>
        <p:txBody>
          <a:bodyPr/>
          <a:lstStyle/>
          <a:p>
            <a:pPr marL="0" indent="0">
              <a:buNone/>
            </a:pPr>
            <a:r>
              <a:rPr lang="es-MX" sz="1800" dirty="0"/>
              <a:t>R</a:t>
            </a:r>
            <a:r>
              <a:rPr lang="es-MX" sz="1800" dirty="0"/>
              <a:t>epresentar </a:t>
            </a:r>
            <a:r>
              <a:rPr lang="es-MX" sz="1800" dirty="0"/>
              <a:t>el siguiente sistema </a:t>
            </a:r>
            <a:r>
              <a:rPr lang="es-MX" sz="1800" dirty="0"/>
              <a:t>vectorial, por el método gráfico.  </a:t>
            </a:r>
            <a:endParaRPr lang="es-MX" sz="18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4078822" y="1184833"/>
          <a:ext cx="5545570" cy="329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1306"/>
                <a:gridCol w="269426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V1= 45 m al norte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</a:rPr>
                        <a:t>V2= 25 m al este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" name="Line 40"/>
          <p:cNvCxnSpPr/>
          <p:nvPr/>
        </p:nvCxnSpPr>
        <p:spPr bwMode="auto">
          <a:xfrm>
            <a:off x="6095683" y="3142933"/>
            <a:ext cx="635" cy="5721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Line 42"/>
          <p:cNvCxnSpPr/>
          <p:nvPr/>
        </p:nvCxnSpPr>
        <p:spPr bwMode="auto">
          <a:xfrm flipH="1" flipV="1">
            <a:off x="6095047" y="1806130"/>
            <a:ext cx="1" cy="133680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Line 41"/>
          <p:cNvCxnSpPr/>
          <p:nvPr/>
        </p:nvCxnSpPr>
        <p:spPr bwMode="auto">
          <a:xfrm>
            <a:off x="5866765" y="3284985"/>
            <a:ext cx="456565" cy="6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Line 44"/>
          <p:cNvCxnSpPr/>
          <p:nvPr/>
        </p:nvCxnSpPr>
        <p:spPr bwMode="auto">
          <a:xfrm flipV="1">
            <a:off x="6122660" y="1842243"/>
            <a:ext cx="765429" cy="144274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Line 43"/>
          <p:cNvCxnSpPr/>
          <p:nvPr/>
        </p:nvCxnSpPr>
        <p:spPr bwMode="auto">
          <a:xfrm flipV="1">
            <a:off x="6095046" y="1813763"/>
            <a:ext cx="793042" cy="208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aphicFrame>
        <p:nvGraphicFramePr>
          <p:cNvPr id="14" name="Tabla 13"/>
          <p:cNvGraphicFramePr>
            <a:graphicFrameLocks noGrp="1"/>
          </p:cNvGraphicFramePr>
          <p:nvPr>
            <p:extLst/>
          </p:nvPr>
        </p:nvGraphicFramePr>
        <p:xfrm>
          <a:off x="4320434" y="3915458"/>
          <a:ext cx="4871910" cy="328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4938"/>
                <a:gridCol w="2366972"/>
              </a:tblGrid>
              <a:tr h="144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V</a:t>
                      </a:r>
                      <a:r>
                        <a:rPr lang="es-MX" sz="2000" baseline="-25000" dirty="0">
                          <a:effectLst/>
                        </a:rPr>
                        <a:t>1</a:t>
                      </a:r>
                      <a:r>
                        <a:rPr lang="es-MX" sz="2000" dirty="0">
                          <a:effectLst/>
                        </a:rPr>
                        <a:t>= 80 m al sur 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V</a:t>
                      </a:r>
                      <a:r>
                        <a:rPr lang="es-MX" sz="2000" baseline="-25000" dirty="0">
                          <a:effectLst/>
                        </a:rPr>
                        <a:t>2</a:t>
                      </a:r>
                      <a:r>
                        <a:rPr lang="es-MX" sz="2000" dirty="0">
                          <a:effectLst/>
                        </a:rPr>
                        <a:t>= 40  m al oeste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5" name="Conector recto 14"/>
          <p:cNvCxnSpPr>
            <a:cxnSpLocks noChangeShapeType="1"/>
          </p:cNvCxnSpPr>
          <p:nvPr/>
        </p:nvCxnSpPr>
        <p:spPr bwMode="auto">
          <a:xfrm flipH="1">
            <a:off x="5986538" y="4871987"/>
            <a:ext cx="457200" cy="914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Conector recto 15"/>
          <p:cNvCxnSpPr>
            <a:cxnSpLocks noChangeShapeType="1"/>
          </p:cNvCxnSpPr>
          <p:nvPr/>
        </p:nvCxnSpPr>
        <p:spPr bwMode="auto">
          <a:xfrm>
            <a:off x="6440007" y="4414787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Conector recto 16"/>
          <p:cNvCxnSpPr>
            <a:cxnSpLocks noChangeShapeType="1"/>
          </p:cNvCxnSpPr>
          <p:nvPr/>
        </p:nvCxnSpPr>
        <p:spPr bwMode="auto">
          <a:xfrm>
            <a:off x="6440007" y="4871987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" name="Conector recto 17"/>
          <p:cNvCxnSpPr>
            <a:cxnSpLocks noChangeShapeType="1"/>
          </p:cNvCxnSpPr>
          <p:nvPr/>
        </p:nvCxnSpPr>
        <p:spPr bwMode="auto">
          <a:xfrm flipH="1">
            <a:off x="5986538" y="5786387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9" name="Line 41"/>
          <p:cNvCxnSpPr/>
          <p:nvPr/>
        </p:nvCxnSpPr>
        <p:spPr bwMode="auto">
          <a:xfrm>
            <a:off x="6166629" y="4870719"/>
            <a:ext cx="456565" cy="6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2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3812" y="366937"/>
            <a:ext cx="7358062" cy="1008112"/>
          </a:xfrm>
        </p:spPr>
        <p:txBody>
          <a:bodyPr/>
          <a:lstStyle/>
          <a:p>
            <a:pPr algn="l"/>
            <a:r>
              <a:rPr lang="es-MX" sz="2400" dirty="0"/>
              <a:t>    Ejercicio </a:t>
            </a:r>
            <a:br>
              <a:rPr lang="es-MX" sz="2400" dirty="0"/>
            </a:br>
            <a:r>
              <a:rPr lang="es-MX" sz="2400" dirty="0"/>
              <a:t>    </a:t>
            </a:r>
            <a:r>
              <a:rPr lang="es-MX" sz="1800" dirty="0"/>
              <a:t>Representar </a:t>
            </a:r>
            <a:r>
              <a:rPr lang="es-MX" sz="1800" dirty="0"/>
              <a:t>el siguiente sistema </a:t>
            </a:r>
            <a:r>
              <a:rPr lang="es-MX" sz="1800" dirty="0"/>
              <a:t>vectorial, por el método  gráfico.  </a:t>
            </a:r>
            <a:endParaRPr lang="es-MX" sz="18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3791744" y="1412776"/>
          <a:ext cx="6408712" cy="394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5098"/>
                <a:gridCol w="3113614"/>
              </a:tblGrid>
              <a:tr h="132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V</a:t>
                      </a:r>
                      <a:r>
                        <a:rPr lang="es-MX" sz="2400" baseline="-25000" dirty="0">
                          <a:effectLst/>
                        </a:rPr>
                        <a:t>1</a:t>
                      </a:r>
                      <a:r>
                        <a:rPr lang="es-MX" sz="2400" dirty="0">
                          <a:effectLst/>
                        </a:rPr>
                        <a:t>= 20 m al norte</a:t>
                      </a:r>
                      <a:endParaRPr lang="es-MX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V</a:t>
                      </a:r>
                      <a:r>
                        <a:rPr lang="es-MX" sz="2400" baseline="-25000" dirty="0">
                          <a:effectLst/>
                        </a:rPr>
                        <a:t>2</a:t>
                      </a:r>
                      <a:r>
                        <a:rPr lang="es-MX" sz="2400" dirty="0">
                          <a:effectLst/>
                        </a:rPr>
                        <a:t>= 40 m al sureste</a:t>
                      </a:r>
                      <a:endParaRPr lang="es-MX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" name="Line 49"/>
          <p:cNvCxnSpPr/>
          <p:nvPr/>
        </p:nvCxnSpPr>
        <p:spPr bwMode="auto">
          <a:xfrm flipV="1">
            <a:off x="5447928" y="2060848"/>
            <a:ext cx="0" cy="11892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Line 50"/>
          <p:cNvCxnSpPr/>
          <p:nvPr/>
        </p:nvCxnSpPr>
        <p:spPr bwMode="auto">
          <a:xfrm>
            <a:off x="5447928" y="2060848"/>
            <a:ext cx="1861597" cy="170325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Line 48"/>
          <p:cNvCxnSpPr/>
          <p:nvPr/>
        </p:nvCxnSpPr>
        <p:spPr bwMode="auto">
          <a:xfrm>
            <a:off x="5162178" y="3250069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Line 47"/>
          <p:cNvCxnSpPr/>
          <p:nvPr/>
        </p:nvCxnSpPr>
        <p:spPr bwMode="auto">
          <a:xfrm>
            <a:off x="5447928" y="3250069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Line 51"/>
          <p:cNvCxnSpPr/>
          <p:nvPr/>
        </p:nvCxnSpPr>
        <p:spPr bwMode="auto">
          <a:xfrm>
            <a:off x="5447928" y="3270370"/>
            <a:ext cx="1861596" cy="51466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91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91229" y="606733"/>
            <a:ext cx="6984777" cy="801340"/>
          </a:xfrm>
        </p:spPr>
        <p:txBody>
          <a:bodyPr/>
          <a:lstStyle/>
          <a:p>
            <a:pPr algn="l"/>
            <a:r>
              <a:rPr lang="es-MX" sz="2000" dirty="0"/>
              <a:t>Ejercicio</a:t>
            </a:r>
            <a:br>
              <a:rPr lang="es-MX" sz="2000" dirty="0"/>
            </a:br>
            <a:r>
              <a:rPr lang="es-MX" sz="1800" dirty="0"/>
              <a:t>R</a:t>
            </a:r>
            <a:r>
              <a:rPr lang="es-MX" sz="1800" dirty="0"/>
              <a:t>epresentar el siguiente sistema vectorial, por el método gráfico. </a:t>
            </a:r>
            <a:endParaRPr lang="es-MX" sz="20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3513439" y="1639035"/>
          <a:ext cx="7128792" cy="394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6842"/>
                <a:gridCol w="2330975"/>
                <a:gridCol w="233097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V</a:t>
                      </a:r>
                      <a:r>
                        <a:rPr lang="es-MX" sz="2400" baseline="-25000" dirty="0">
                          <a:effectLst/>
                        </a:rPr>
                        <a:t>1</a:t>
                      </a:r>
                      <a:r>
                        <a:rPr lang="es-MX" sz="2400" dirty="0">
                          <a:effectLst/>
                        </a:rPr>
                        <a:t>= 50 m 0º </a:t>
                      </a:r>
                      <a:endParaRPr lang="es-MX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V</a:t>
                      </a:r>
                      <a:r>
                        <a:rPr lang="es-MX" sz="2400" baseline="-25000" dirty="0">
                          <a:effectLst/>
                        </a:rPr>
                        <a:t>2</a:t>
                      </a:r>
                      <a:r>
                        <a:rPr lang="es-MX" sz="2400" dirty="0">
                          <a:effectLst/>
                        </a:rPr>
                        <a:t>= 25 m 45º</a:t>
                      </a:r>
                      <a:endParaRPr lang="es-MX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V</a:t>
                      </a:r>
                      <a:r>
                        <a:rPr lang="es-MX" sz="2400" baseline="-25000" dirty="0">
                          <a:effectLst/>
                        </a:rPr>
                        <a:t>3</a:t>
                      </a:r>
                      <a:r>
                        <a:rPr lang="es-MX" sz="2400" dirty="0">
                          <a:effectLst/>
                        </a:rPr>
                        <a:t>= 50 m al 90º</a:t>
                      </a:r>
                      <a:endParaRPr lang="es-MX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Line 62"/>
          <p:cNvCxnSpPr/>
          <p:nvPr/>
        </p:nvCxnSpPr>
        <p:spPr bwMode="auto">
          <a:xfrm>
            <a:off x="4511824" y="3791640"/>
            <a:ext cx="0" cy="5708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Line 63"/>
          <p:cNvCxnSpPr/>
          <p:nvPr/>
        </p:nvCxnSpPr>
        <p:spPr bwMode="auto">
          <a:xfrm>
            <a:off x="4333250" y="4077072"/>
            <a:ext cx="165396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Line 64"/>
          <p:cNvCxnSpPr/>
          <p:nvPr/>
        </p:nvCxnSpPr>
        <p:spPr bwMode="auto">
          <a:xfrm flipV="1">
            <a:off x="5987216" y="3351793"/>
            <a:ext cx="684848" cy="7174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Line 65"/>
          <p:cNvCxnSpPr/>
          <p:nvPr/>
        </p:nvCxnSpPr>
        <p:spPr bwMode="auto">
          <a:xfrm flipV="1">
            <a:off x="6671430" y="2323093"/>
            <a:ext cx="635" cy="1028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Line 66"/>
          <p:cNvCxnSpPr/>
          <p:nvPr/>
        </p:nvCxnSpPr>
        <p:spPr bwMode="auto">
          <a:xfrm flipV="1">
            <a:off x="4510239" y="2323093"/>
            <a:ext cx="2161191" cy="174196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5661" y="349001"/>
            <a:ext cx="3384376" cy="657324"/>
          </a:xfrm>
        </p:spPr>
        <p:txBody>
          <a:bodyPr/>
          <a:lstStyle/>
          <a:p>
            <a:pPr algn="l"/>
            <a:r>
              <a:rPr lang="es-MX" sz="2400" dirty="0"/>
              <a:t>E</a:t>
            </a:r>
            <a:r>
              <a:rPr lang="es-MX" sz="2400" dirty="0"/>
              <a:t>jercicio</a:t>
            </a:r>
            <a:endParaRPr lang="es-MX" sz="2400" dirty="0"/>
          </a:p>
        </p:txBody>
      </p:sp>
      <p:sp>
        <p:nvSpPr>
          <p:cNvPr id="5" name="Rectángulo 4"/>
          <p:cNvSpPr/>
          <p:nvPr/>
        </p:nvSpPr>
        <p:spPr>
          <a:xfrm>
            <a:off x="2123040" y="1179639"/>
            <a:ext cx="6377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Representar </a:t>
            </a:r>
            <a:r>
              <a:rPr lang="es-MX" dirty="0"/>
              <a:t>el siguiente sistema </a:t>
            </a:r>
            <a:r>
              <a:rPr lang="es-MX" dirty="0"/>
              <a:t>vectorial, por el método gráfico.  </a:t>
            </a:r>
            <a:endParaRPr lang="es-MX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3503713" y="1815979"/>
          <a:ext cx="6912767" cy="289878"/>
        </p:xfrm>
        <a:graphic>
          <a:graphicData uri="http://schemas.openxmlformats.org/drawingml/2006/table">
            <a:tbl>
              <a:tblPr/>
              <a:tblGrid>
                <a:gridCol w="2392089"/>
                <a:gridCol w="2260339"/>
                <a:gridCol w="226033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8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20 m 90º </a:t>
                      </a:r>
                      <a:endParaRPr lang="es-MX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8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20 m 180º</a:t>
                      </a:r>
                      <a:endParaRPr lang="es-MX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8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s-MX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20 m al 220º</a:t>
                      </a:r>
                      <a:endParaRPr lang="es-MX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Line 70"/>
          <p:cNvCxnSpPr/>
          <p:nvPr/>
        </p:nvCxnSpPr>
        <p:spPr bwMode="auto">
          <a:xfrm>
            <a:off x="6888089" y="4581128"/>
            <a:ext cx="45656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Line 71"/>
          <p:cNvCxnSpPr/>
          <p:nvPr/>
        </p:nvCxnSpPr>
        <p:spPr bwMode="auto">
          <a:xfrm flipV="1">
            <a:off x="7116370" y="3356992"/>
            <a:ext cx="0" cy="172819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Line 72"/>
          <p:cNvCxnSpPr/>
          <p:nvPr/>
        </p:nvCxnSpPr>
        <p:spPr bwMode="auto">
          <a:xfrm flipH="1">
            <a:off x="5769717" y="3356992"/>
            <a:ext cx="134665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Line 73"/>
          <p:cNvCxnSpPr/>
          <p:nvPr/>
        </p:nvCxnSpPr>
        <p:spPr bwMode="auto">
          <a:xfrm flipH="1">
            <a:off x="4727849" y="3356992"/>
            <a:ext cx="1041869" cy="6480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Line 74"/>
          <p:cNvCxnSpPr/>
          <p:nvPr/>
        </p:nvCxnSpPr>
        <p:spPr bwMode="auto">
          <a:xfrm flipH="1" flipV="1">
            <a:off x="4727849" y="4005065"/>
            <a:ext cx="2388523" cy="57814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8893" y="483444"/>
            <a:ext cx="7056784" cy="1296144"/>
          </a:xfrm>
        </p:spPr>
        <p:txBody>
          <a:bodyPr>
            <a:normAutofit fontScale="90000"/>
          </a:bodyPr>
          <a:lstStyle/>
          <a:p>
            <a:pPr algn="l"/>
            <a:r>
              <a:rPr lang="es-MX" sz="2400" dirty="0"/>
              <a:t>Ejercicio 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Representa  el siguiente sistema vectorial, por el método gráfico.  </a:t>
            </a:r>
            <a:endParaRPr lang="es-MX" sz="2400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/>
          </p:nvPr>
        </p:nvGraphicFramePr>
        <p:xfrm>
          <a:off x="3575722" y="1700808"/>
          <a:ext cx="6912767" cy="328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2089"/>
                <a:gridCol w="2260339"/>
                <a:gridCol w="226033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V</a:t>
                      </a:r>
                      <a:r>
                        <a:rPr lang="es-MX" sz="2000" baseline="-25000" dirty="0">
                          <a:effectLst/>
                        </a:rPr>
                        <a:t>1</a:t>
                      </a:r>
                      <a:r>
                        <a:rPr lang="es-MX" sz="2000" dirty="0">
                          <a:effectLst/>
                        </a:rPr>
                        <a:t>= 100 m 45º 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V</a:t>
                      </a:r>
                      <a:r>
                        <a:rPr lang="es-MX" sz="2000" baseline="-25000" dirty="0">
                          <a:effectLst/>
                        </a:rPr>
                        <a:t>2</a:t>
                      </a:r>
                      <a:r>
                        <a:rPr lang="es-MX" sz="2000" dirty="0">
                          <a:effectLst/>
                        </a:rPr>
                        <a:t>= 50 m 130º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V</a:t>
                      </a:r>
                      <a:r>
                        <a:rPr lang="es-MX" sz="2000" baseline="-25000" dirty="0">
                          <a:effectLst/>
                        </a:rPr>
                        <a:t>3</a:t>
                      </a:r>
                      <a:r>
                        <a:rPr lang="es-MX" sz="2000" dirty="0">
                          <a:effectLst/>
                        </a:rPr>
                        <a:t>= 40 m al 180º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Line 78"/>
          <p:cNvCxnSpPr/>
          <p:nvPr/>
        </p:nvCxnSpPr>
        <p:spPr bwMode="auto">
          <a:xfrm>
            <a:off x="5735961" y="5229201"/>
            <a:ext cx="682625" cy="6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Line 77"/>
          <p:cNvCxnSpPr/>
          <p:nvPr/>
        </p:nvCxnSpPr>
        <p:spPr bwMode="auto">
          <a:xfrm>
            <a:off x="6077273" y="5000918"/>
            <a:ext cx="635" cy="4565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Line 79"/>
          <p:cNvCxnSpPr/>
          <p:nvPr/>
        </p:nvCxnSpPr>
        <p:spPr bwMode="auto">
          <a:xfrm flipV="1">
            <a:off x="6077272" y="3387159"/>
            <a:ext cx="1818928" cy="18283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Line 80"/>
          <p:cNvCxnSpPr/>
          <p:nvPr/>
        </p:nvCxnSpPr>
        <p:spPr bwMode="auto">
          <a:xfrm flipH="1" flipV="1">
            <a:off x="6600057" y="2492897"/>
            <a:ext cx="1273115" cy="894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Line 82"/>
          <p:cNvCxnSpPr/>
          <p:nvPr/>
        </p:nvCxnSpPr>
        <p:spPr bwMode="auto">
          <a:xfrm flipH="1" flipV="1">
            <a:off x="5087889" y="2492895"/>
            <a:ext cx="1512169" cy="1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Line 81"/>
          <p:cNvCxnSpPr/>
          <p:nvPr/>
        </p:nvCxnSpPr>
        <p:spPr bwMode="auto">
          <a:xfrm flipH="1" flipV="1">
            <a:off x="5087888" y="2492894"/>
            <a:ext cx="975860" cy="273630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83298" y="116632"/>
            <a:ext cx="7358062" cy="585316"/>
          </a:xfrm>
        </p:spPr>
        <p:txBody>
          <a:bodyPr/>
          <a:lstStyle/>
          <a:p>
            <a:r>
              <a:rPr lang="es-MX" sz="2400" dirty="0"/>
              <a:t>Te has preguntado ¿Cuánto vale tu resultante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47257" y="1348635"/>
            <a:ext cx="7358062" cy="1140188"/>
          </a:xfrm>
        </p:spPr>
        <p:txBody>
          <a:bodyPr/>
          <a:lstStyle/>
          <a:p>
            <a:r>
              <a:rPr lang="es-MX" sz="2000" dirty="0"/>
              <a:t>Bueno por el método grafico del polígono, es posible saber cual es el valor de la resultante.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433900" y="2359618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Solo basta con medir con tu reglilla la línea roja, y transformarla de acuerdo a tu escala,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ahora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la dirección y sentido de la resultante te la da la punta de la flecha.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381889" y="3693766"/>
            <a:ext cx="72234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Con un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transportador mide el ángulo. </a:t>
            </a:r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Tu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problema esta resuelto. </a:t>
            </a:r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Ahora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calcula el valor de la resultante de los problemas anteriores. 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1274852" y="1513135"/>
            <a:ext cx="8229600" cy="5022850"/>
          </a:xfrm>
        </p:spPr>
        <p:txBody>
          <a:bodyPr vert="horz" lIns="88892" tIns="50795" rIns="88892" bIns="50795" rtlCol="0" anchor="t">
            <a:normAutofit/>
          </a:bodyPr>
          <a:lstStyle/>
          <a:p>
            <a:pPr marL="0" indent="0" algn="just" defTabSz="912813">
              <a:spcBef>
                <a:spcPts val="425"/>
              </a:spcBef>
              <a:buNone/>
            </a:pPr>
            <a:r>
              <a:rPr lang="es-MX" sz="1700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Resumen: </a:t>
            </a:r>
            <a:r>
              <a:rPr lang="es-MX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¿Qué necesita un perito evaluador para emitir un veredicto en un percance automovilístico?, ¿crees que deba aplicar sistemas vectoriales durante su veredicto en las colisiones automovilísticas?</a:t>
            </a:r>
            <a:r>
              <a:rPr lang="es-MX" sz="1700" dirty="0">
                <a:latin typeface="Helvetica" panose="020B0604020202020204" pitchFamily="34" charset="0"/>
                <a:cs typeface="Helvetica" panose="020B0604020202020204" pitchFamily="34" charset="0"/>
              </a:rPr>
              <a:t>.  En la vida diaria nosotros nos regimos por un sistema de coordenadas vectoriales que incluyen, magnitud, dirección y sentido. </a:t>
            </a:r>
            <a:endParaRPr lang="es-MX" sz="1700" dirty="0">
              <a:latin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r>
              <a:rPr lang="es-MX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endParaRPr lang="es-ES" sz="1700" dirty="0">
              <a:latin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marL="0" indent="0" algn="just" defTabSz="912813">
              <a:spcBef>
                <a:spcPts val="425"/>
              </a:spcBef>
              <a:buNone/>
            </a:pPr>
            <a:r>
              <a:rPr lang="es-ES" sz="1700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Palabras Clave: vectores, escalares, método del polígono, método de Pitágoras, ley de senos y cosenos</a:t>
            </a:r>
            <a:r>
              <a:rPr lang="es-ES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marL="0" indent="0" defTabSz="912813">
              <a:spcBef>
                <a:spcPts val="425"/>
              </a:spcBef>
              <a:buNone/>
            </a:pPr>
            <a:endParaRPr lang="es-ES" sz="1700" b="1" dirty="0">
              <a:latin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r>
              <a:rPr lang="es-MX" sz="1700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Abstract</a:t>
            </a:r>
            <a:r>
              <a:rPr lang="es-MX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: </a:t>
            </a:r>
            <a:r>
              <a:rPr lang="en-US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What does a </a:t>
            </a:r>
            <a:r>
              <a:rPr lang="en-US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un </a:t>
            </a:r>
            <a:r>
              <a:rPr lang="en-US" sz="17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appraiser to issue verdict in a car accident ? , Do you think need to apply Vector Systems During its verdict road crash ? , In Daily Life We go along with the United Nations system including vector coordinates , magnitude and direction .</a:t>
            </a:r>
            <a:endParaRPr lang="es-MX" sz="1700" dirty="0">
              <a:latin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r>
              <a:rPr lang="es-ES" sz="1700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Keywords: </a:t>
            </a:r>
            <a:r>
              <a:rPr lang="en-US" sz="1700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vectors, scalar, polygon method, method of Pythagoras, law of sines and cosines</a:t>
            </a:r>
            <a:endParaRPr lang="es-ES" sz="17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54794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37988" y="488867"/>
            <a:ext cx="65229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Ejercicio</a:t>
            </a:r>
            <a:b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Resuelve el siguiente problema, por el método gráfico.  </a:t>
            </a:r>
            <a:endParaRPr lang="es-MX" sz="320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83938"/>
              </p:ext>
            </p:extLst>
          </p:nvPr>
        </p:nvGraphicFramePr>
        <p:xfrm>
          <a:off x="2291648" y="1513135"/>
          <a:ext cx="6264696" cy="26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0582"/>
                <a:gridCol w="1518458"/>
                <a:gridCol w="1732828"/>
                <a:gridCol w="1732828"/>
              </a:tblGrid>
              <a:tr h="170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V</a:t>
                      </a:r>
                      <a:r>
                        <a:rPr lang="es-MX" sz="1600" baseline="-25000" dirty="0">
                          <a:effectLst/>
                        </a:rPr>
                        <a:t>1</a:t>
                      </a:r>
                      <a:r>
                        <a:rPr lang="es-MX" sz="1600" dirty="0">
                          <a:effectLst/>
                        </a:rPr>
                        <a:t>=20 m 0º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V</a:t>
                      </a:r>
                      <a:r>
                        <a:rPr lang="es-MX" sz="1600" baseline="-25000" dirty="0">
                          <a:effectLst/>
                        </a:rPr>
                        <a:t>2</a:t>
                      </a:r>
                      <a:r>
                        <a:rPr lang="es-MX" sz="1600" dirty="0">
                          <a:effectLst/>
                        </a:rPr>
                        <a:t>= 30 m 90º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V</a:t>
                      </a:r>
                      <a:r>
                        <a:rPr lang="es-MX" sz="1600" baseline="-25000" dirty="0">
                          <a:effectLst/>
                        </a:rPr>
                        <a:t>3</a:t>
                      </a:r>
                      <a:r>
                        <a:rPr lang="es-MX" sz="1600" dirty="0">
                          <a:effectLst/>
                        </a:rPr>
                        <a:t>= 40 m 180º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V</a:t>
                      </a:r>
                      <a:r>
                        <a:rPr lang="es-MX" sz="1600" baseline="-25000" dirty="0">
                          <a:effectLst/>
                        </a:rPr>
                        <a:t>4</a:t>
                      </a:r>
                      <a:r>
                        <a:rPr lang="es-MX" sz="1600" dirty="0">
                          <a:effectLst/>
                        </a:rPr>
                        <a:t>= 60 m al 90º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Line 85"/>
          <p:cNvCxnSpPr/>
          <p:nvPr/>
        </p:nvCxnSpPr>
        <p:spPr bwMode="auto">
          <a:xfrm>
            <a:off x="6168008" y="4509121"/>
            <a:ext cx="0" cy="5708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Line 87"/>
          <p:cNvCxnSpPr/>
          <p:nvPr/>
        </p:nvCxnSpPr>
        <p:spPr bwMode="auto">
          <a:xfrm>
            <a:off x="5914390" y="4794552"/>
            <a:ext cx="126173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Line 88"/>
          <p:cNvCxnSpPr/>
          <p:nvPr/>
        </p:nvCxnSpPr>
        <p:spPr bwMode="auto">
          <a:xfrm flipV="1">
            <a:off x="7176120" y="3645024"/>
            <a:ext cx="0" cy="11495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Line 89"/>
          <p:cNvCxnSpPr/>
          <p:nvPr/>
        </p:nvCxnSpPr>
        <p:spPr bwMode="auto">
          <a:xfrm flipH="1">
            <a:off x="5663952" y="3645024"/>
            <a:ext cx="152871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Line 90"/>
          <p:cNvCxnSpPr/>
          <p:nvPr/>
        </p:nvCxnSpPr>
        <p:spPr bwMode="auto">
          <a:xfrm flipH="1" flipV="1">
            <a:off x="5663953" y="2060849"/>
            <a:ext cx="16129" cy="158417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8" name="Line 91"/>
          <p:cNvCxnSpPr/>
          <p:nvPr/>
        </p:nvCxnSpPr>
        <p:spPr bwMode="auto">
          <a:xfrm flipH="1" flipV="1">
            <a:off x="5680082" y="2060849"/>
            <a:ext cx="487927" cy="273370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2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278640" y="548680"/>
            <a:ext cx="73864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MÉTODO DEL TRIÁNGULO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</a:rPr>
              <a:t>   Este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</a:rPr>
              <a:t>método sirve para sumar dos vectores en forma gráfica, según las siguientes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</a:rPr>
              <a:t>reglas: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24000" y="3068960"/>
            <a:ext cx="8877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Se </a:t>
            </a: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traza el primer vector a escala respetando su sentido.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Al </a:t>
            </a: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final del primer vector, se traza el segundo.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Se une el inicio del primer vector con el final del segundo y esa será la resultante.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Se mide la magnitud y la dirección del vector resultante directamente en la gráfica, obteniéndose valores aproximados.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8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43672" y="188640"/>
            <a:ext cx="7358062" cy="2808312"/>
          </a:xfrm>
        </p:spPr>
        <p:txBody>
          <a:bodyPr/>
          <a:lstStyle/>
          <a:p>
            <a:r>
              <a:rPr lang="es-MX" sz="2800" b="1" i="1" dirty="0"/>
              <a:t>MÉTODO DEL PARALELOGRAMO</a:t>
            </a:r>
            <a:r>
              <a:rPr lang="es-MX" sz="2800" dirty="0"/>
              <a:t>: </a:t>
            </a:r>
            <a:br>
              <a:rPr lang="es-MX" sz="2800" dirty="0"/>
            </a:br>
            <a:r>
              <a:rPr lang="es-MX" sz="2800" dirty="0"/>
              <a:t>Recibe también el nombre de método del rectángulo y sirve para sumar dos vectores de acuerdo a las siguientes reglas:</a:t>
            </a:r>
            <a:br>
              <a:rPr lang="es-MX" sz="2800" dirty="0"/>
            </a:br>
            <a:endParaRPr lang="es-MX" sz="2400" dirty="0"/>
          </a:p>
        </p:txBody>
      </p:sp>
      <p:sp>
        <p:nvSpPr>
          <p:cNvPr id="6" name="Rectángulo 5"/>
          <p:cNvSpPr/>
          <p:nvPr/>
        </p:nvSpPr>
        <p:spPr>
          <a:xfrm>
            <a:off x="1847528" y="3284984"/>
            <a:ext cx="84381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Se trazan los dos vectores con un solo origen (deben de coincidir con el mismo punto de aplicación)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Al final de cada vector, se trazan paralelas al otro vector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Se une el origen con el punto donde se cruzan las paralelas y esa será la resultante.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Se mide la magnitud y la dirección de la resultante directamente sobre la gráfica obteniendo valores aproximados.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970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2459926" y="664135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/>
            <a:r>
              <a:rPr lang="es-MX" sz="2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MÉTODO DEL POLÍGONO VECTORIAL</a:t>
            </a: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/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</a:rPr>
              <a:t>Este método sirve para sumar dos o más vectores y se considera como una extensión del método del triángulo. La resultante se obtiene de acuerdo a las siguientes reglas: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888712" y="3140968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</a:rPr>
              <a:t>Se traza el primer vector.</a:t>
            </a: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</a:rPr>
              <a:t>Al final del primer vector, se traza el segundo.</a:t>
            </a: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</a:rPr>
              <a:t>Al final del segundo vector se traza el tercero y así sucesivamente hasta que se agoten todos los vectores (no importa que se superpongan).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876488" y="5013176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Se une el inicio del primer vector con el final del último y esa será la resultante.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La magnitud y la dirección de la resultante, se miden directamente en la gráfica.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No importa el orden en que se tomen los vectores, el resultado será el mismo. 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70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443163" y="278242"/>
            <a:ext cx="7128793" cy="801340"/>
          </a:xfrm>
        </p:spPr>
        <p:txBody>
          <a:bodyPr/>
          <a:lstStyle/>
          <a:p>
            <a:pPr algn="l"/>
            <a:r>
              <a:rPr lang="es-MX" sz="2000" dirty="0"/>
              <a:t>Ejercicio</a:t>
            </a:r>
            <a:br>
              <a:rPr lang="es-MX" sz="2000" dirty="0"/>
            </a:br>
            <a:r>
              <a:rPr lang="es-MX" sz="2000" dirty="0"/>
              <a:t>Resuelve el siguiente sistema vectorial, por el método gráfico</a:t>
            </a:r>
            <a:endParaRPr lang="es-MX" sz="2000" dirty="0"/>
          </a:p>
        </p:txBody>
      </p:sp>
      <p:sp>
        <p:nvSpPr>
          <p:cNvPr id="6" name="Rectángulo 5"/>
          <p:cNvSpPr/>
          <p:nvPr/>
        </p:nvSpPr>
        <p:spPr>
          <a:xfrm>
            <a:off x="2245454" y="1160116"/>
            <a:ext cx="6840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/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1.- Encontrar la resultante de los siguientes pares de vectores concurrentes: (Elegir una escala adecuada y medir los ángulos a partir de la línea horizontal derecha en sentido contrario a las manecillas del reloj), (por el método del triángulo o del paralelogramo).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1991544" y="3284984"/>
          <a:ext cx="8424936" cy="21136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212468"/>
                <a:gridCol w="4212468"/>
              </a:tblGrid>
              <a:tr h="134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 = 45 km/h al norte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20 km/h al este </a:t>
                      </a:r>
                      <a:endParaRPr lang="es-MX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967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 = 600 m al noroeste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800 m al </a:t>
                      </a:r>
                      <a:r>
                        <a:rPr lang="es-MX" sz="1400" dirty="0" smtClean="0">
                          <a:effectLst/>
                        </a:rPr>
                        <a:t>este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967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 = 50 m/s al sur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30 m/s al </a:t>
                      </a:r>
                      <a:r>
                        <a:rPr lang="es-MX" sz="1400" dirty="0" smtClean="0">
                          <a:effectLst/>
                        </a:rPr>
                        <a:t>noroeste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967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 = 5 N a 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3 N a 60</a:t>
                      </a:r>
                      <a:r>
                        <a:rPr lang="es-MX" sz="1400" dirty="0" smtClean="0">
                          <a:effectLst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967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 = 18 Dinas a 15°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25 Dinas a 90</a:t>
                      </a:r>
                      <a:r>
                        <a:rPr lang="es-MX" sz="1400" dirty="0" smtClean="0">
                          <a:effectLst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1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410212" y="278242"/>
            <a:ext cx="7128793" cy="801340"/>
          </a:xfrm>
        </p:spPr>
        <p:txBody>
          <a:bodyPr/>
          <a:lstStyle/>
          <a:p>
            <a:pPr algn="l"/>
            <a:r>
              <a:rPr lang="es-MX" sz="2000" dirty="0"/>
              <a:t>Ejercicio</a:t>
            </a:r>
            <a:br>
              <a:rPr lang="es-MX" sz="2000" dirty="0"/>
            </a:br>
            <a:r>
              <a:rPr lang="es-MX" sz="2000" dirty="0"/>
              <a:t>Resuelve el siguiente sistema vectorial, por el método gráfico</a:t>
            </a:r>
            <a:endParaRPr lang="es-MX" sz="2000" dirty="0"/>
          </a:p>
        </p:txBody>
      </p:sp>
      <p:sp>
        <p:nvSpPr>
          <p:cNvPr id="6" name="Rectángulo 5"/>
          <p:cNvSpPr/>
          <p:nvPr/>
        </p:nvSpPr>
        <p:spPr>
          <a:xfrm>
            <a:off x="1990082" y="1322452"/>
            <a:ext cx="6840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/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2.-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Encontrar la resultante de los siguientes pares de vectores concurrentes: (Elegir una escala adecuada y medir los ángulos a partir de la línea horizontal derecha en sentido contrario a las manecillas del reloj), (por el método del triángulo o del paralelogramo).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1991544" y="3284985"/>
          <a:ext cx="8424936" cy="247922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212468"/>
                <a:gridCol w="4212468"/>
              </a:tblGrid>
              <a:tr h="5760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 = 380 km/h al noroeste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500 km/h al suroeste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8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= 8 m/s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a 45°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= 10 m/s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a 180°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8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 = 300 ft a 90°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= 450 ft a 170°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81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= 65 yd a 10°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95 yd a 75°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81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81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1</a:t>
                      </a:r>
                      <a:r>
                        <a:rPr lang="es-MX" sz="1400" dirty="0">
                          <a:effectLst/>
                        </a:rPr>
                        <a:t>= 350 N a 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V</a:t>
                      </a:r>
                      <a:r>
                        <a:rPr lang="es-MX" sz="1400" baseline="-25000" dirty="0">
                          <a:effectLst/>
                        </a:rPr>
                        <a:t>2</a:t>
                      </a:r>
                      <a:r>
                        <a:rPr lang="es-MX" sz="1400" dirty="0">
                          <a:effectLst/>
                        </a:rPr>
                        <a:t> = 240 N a 75°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97098" y="1229703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3. Por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el método del polígono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vectorial. </a:t>
            </a:r>
          </a:p>
          <a:p>
            <a:pPr algn="just">
              <a:tabLst>
                <a:tab pos="457200" algn="l"/>
              </a:tabLst>
            </a:pPr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Encontrar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la resultante de los siguientes sistemas de vectores concurrentes: (elegir una escala adecuada, y medir los ángulos a partir de la línea horizontal derecha en sentido contrario a las manecillas del reloj).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2063553" y="3473291"/>
          <a:ext cx="8352929" cy="23691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36896"/>
                <a:gridCol w="2706814"/>
                <a:gridCol w="2809219"/>
              </a:tblGrid>
              <a:tr h="17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1.- V</a:t>
                      </a:r>
                      <a:r>
                        <a:rPr lang="en-US" sz="1600" baseline="-25000" dirty="0">
                          <a:effectLst/>
                        </a:rPr>
                        <a:t>1</a:t>
                      </a:r>
                      <a:r>
                        <a:rPr lang="en-US" sz="1600" dirty="0">
                          <a:effectLst/>
                        </a:rPr>
                        <a:t> = 80 km/h a 0°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 = 50 km/h a 90</a:t>
                      </a:r>
                      <a:r>
                        <a:rPr lang="en-US" sz="1600" dirty="0" smtClean="0">
                          <a:effectLst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2.- V</a:t>
                      </a:r>
                      <a:r>
                        <a:rPr lang="en-US" sz="1600" baseline="-25000" dirty="0">
                          <a:effectLst/>
                        </a:rPr>
                        <a:t>1</a:t>
                      </a:r>
                      <a:r>
                        <a:rPr lang="en-US" sz="1600" dirty="0">
                          <a:effectLst/>
                        </a:rPr>
                        <a:t> = 5 m/s a 30°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 = 3 m/s a 120</a:t>
                      </a:r>
                      <a:r>
                        <a:rPr lang="en-US" sz="1600" dirty="0" smtClean="0">
                          <a:effectLst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3.- V</a:t>
                      </a:r>
                      <a:r>
                        <a:rPr lang="en-US" sz="1600" baseline="-25000" dirty="0">
                          <a:effectLst/>
                        </a:rPr>
                        <a:t>1</a:t>
                      </a:r>
                      <a:r>
                        <a:rPr lang="en-US" sz="1600" dirty="0">
                          <a:effectLst/>
                        </a:rPr>
                        <a:t> = 45 m a 0°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 = 85 m a 75</a:t>
                      </a:r>
                      <a:r>
                        <a:rPr lang="en-US" sz="1600" dirty="0" smtClean="0">
                          <a:effectLst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 = 30 m a 135°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4.- V</a:t>
                      </a:r>
                      <a:r>
                        <a:rPr lang="en-US" sz="1600" baseline="-25000" dirty="0">
                          <a:effectLst/>
                        </a:rPr>
                        <a:t>1</a:t>
                      </a:r>
                      <a:r>
                        <a:rPr lang="en-US" sz="1600" dirty="0">
                          <a:effectLst/>
                        </a:rPr>
                        <a:t> = 40 km a 90°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 = 75 km a 180</a:t>
                      </a:r>
                      <a:r>
                        <a:rPr lang="en-US" sz="1600" dirty="0" smtClean="0">
                          <a:effectLst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 = 50 km a 270°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5,. V</a:t>
                      </a:r>
                      <a:r>
                        <a:rPr lang="es-MX" sz="1600" baseline="-25000" dirty="0">
                          <a:effectLst/>
                        </a:rPr>
                        <a:t>1</a:t>
                      </a:r>
                      <a:r>
                        <a:rPr lang="es-MX" sz="1600" dirty="0">
                          <a:effectLst/>
                        </a:rPr>
                        <a:t> = 10 N a 180°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V</a:t>
                      </a:r>
                      <a:r>
                        <a:rPr lang="es-MX" sz="1600" baseline="-25000" dirty="0">
                          <a:effectLst/>
                        </a:rPr>
                        <a:t>2</a:t>
                      </a:r>
                      <a:r>
                        <a:rPr lang="es-MX" sz="1600" dirty="0">
                          <a:effectLst/>
                        </a:rPr>
                        <a:t> = 6 N a 20° </a:t>
                      </a:r>
                      <a:endParaRPr lang="es-MX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V</a:t>
                      </a:r>
                      <a:r>
                        <a:rPr lang="es-MX" sz="1600" baseline="-25000" dirty="0">
                          <a:effectLst/>
                        </a:rPr>
                        <a:t>3</a:t>
                      </a:r>
                      <a:r>
                        <a:rPr lang="es-MX" sz="1600" dirty="0">
                          <a:effectLst/>
                        </a:rPr>
                        <a:t> = 8 N a 75°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2442871" y="433401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Ejercicio</a:t>
            </a:r>
            <a:br>
              <a:rPr lang="es-MX" dirty="0"/>
            </a:br>
            <a:r>
              <a:rPr lang="es-MX" dirty="0"/>
              <a:t>Resuelve el siguiente sistema vectorial, por el método gráfico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2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719736" y="1196752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. Por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el método del polígono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vectorial. </a:t>
            </a:r>
          </a:p>
          <a:p>
            <a:pPr algn="just">
              <a:tabLst>
                <a:tab pos="457200" algn="l"/>
              </a:tabLst>
            </a:pPr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Encontrar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la resultante de los siguientes sistemas de vectores concurrentes: (elegir una escala adecuada, y medir los ángulos a partir de la línea horizontal derecha en sentido contrario a las manecillas del reloj).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2063552" y="3645024"/>
          <a:ext cx="8352929" cy="21136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36896"/>
                <a:gridCol w="2706814"/>
                <a:gridCol w="2809219"/>
              </a:tblGrid>
              <a:tr h="17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6.- V</a:t>
                      </a:r>
                      <a:r>
                        <a:rPr lang="es-MX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60 Dinas a 30°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60 Dinas a 150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60 Dinas a 270°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7.- V</a:t>
                      </a:r>
                      <a:r>
                        <a:rPr lang="es-MX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450 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pulgadas 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10°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590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pulgadas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310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150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pulgadas 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225°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8.- 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90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pies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315°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110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pies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30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80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pies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90°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9.- 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2.4 N a 225°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7.9 N a 115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3.6 N a 65°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10.- 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6.5 N a 0°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2.4 N a 65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4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7.4 N a 215°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2311066" y="433401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Ejercicio</a:t>
            </a:r>
            <a:br>
              <a:rPr lang="es-MX" dirty="0"/>
            </a:br>
            <a:r>
              <a:rPr lang="es-MX" dirty="0"/>
              <a:t>Resuelve el siguiente sistema vectorial, por el método gráfico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6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719736" y="1196752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. Por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el método del polígono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vectorial. </a:t>
            </a:r>
          </a:p>
          <a:p>
            <a:pPr algn="just">
              <a:tabLst>
                <a:tab pos="457200" algn="l"/>
              </a:tabLst>
            </a:pPr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Encontrar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la resultante de los siguientes sistemas de vectores concurrentes: (elegir una escala adecuada, y medir los ángulos a partir de la línea horizontal derecha en sentido contrario a las manecillas del reloj).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2063552" y="3645024"/>
          <a:ext cx="8352929" cy="167259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36896"/>
                <a:gridCol w="2706814"/>
                <a:gridCol w="2809219"/>
              </a:tblGrid>
              <a:tr h="17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1.- 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15 N a 0°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35 N a 60°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50 N a 235°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2.- 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70 kgf a 60°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90 kgf a 130°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135 kgf a 300°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3.- 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33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km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90°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45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km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180°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50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km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280°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4.- 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40 km a 120°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65 km a 250°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80 km a 300°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2614026" y="433401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Ejercicio</a:t>
            </a:r>
            <a:br>
              <a:rPr lang="es-MX" dirty="0"/>
            </a:br>
            <a:r>
              <a:rPr lang="es-MX" dirty="0"/>
              <a:t>Resuelve el siguiente sistema vectorial, por el método gráfico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719736" y="1196752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6. Por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el método del polígono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vectorial. </a:t>
            </a:r>
          </a:p>
          <a:p>
            <a:pPr algn="just">
              <a:tabLst>
                <a:tab pos="457200" algn="l"/>
              </a:tabLst>
            </a:pPr>
            <a:endParaRPr lang="es-MX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Encontrar 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</a:rPr>
              <a:t>la resultante de los siguientes sistemas de vectores concurrentes: (elegir una escala adecuada, y medir los ángulos a partir de la línea horizontal derecha en sentido contrario a las manecillas del reloj).</a:t>
            </a:r>
            <a:endParaRPr lang="es-MX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2063552" y="3284986"/>
          <a:ext cx="8352929" cy="307364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36896"/>
                <a:gridCol w="2706814"/>
                <a:gridCol w="2809219"/>
              </a:tblGrid>
              <a:tr h="6097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1.-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38 m a 37°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50 m a 330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04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2.-        </a:t>
                      </a: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="1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75 N a 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="1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35 N a 50</a:t>
                      </a: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475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</a:t>
                      </a: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="1" baseline="-25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34 N a 180°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="1" baseline="-25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= 36 N a 230</a:t>
                      </a: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03338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3.-        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65 N a 0°       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35 N a 20°    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82 N a 45°  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73 N a 60</a:t>
                      </a:r>
                      <a:r>
                        <a:rPr lang="es-MX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34 N a 90°    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36 N a 135°  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84 N a 180°   V</a:t>
                      </a:r>
                      <a:r>
                        <a:rPr lang="es-MX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34 N a 225</a:t>
                      </a:r>
                      <a:r>
                        <a:rPr lang="es-MX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253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4.-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38 m a 37°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en-US" sz="1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= 50 m a 330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2259799" y="433401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Ejercicio</a:t>
            </a:r>
            <a:br>
              <a:rPr lang="es-MX" dirty="0"/>
            </a:br>
            <a:r>
              <a:rPr lang="es-MX" dirty="0"/>
              <a:t>Resuelve el siguiente sistema vectorial, por el método gráfico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9054" y="684875"/>
            <a:ext cx="7358062" cy="864096"/>
          </a:xfrm>
        </p:spPr>
        <p:txBody>
          <a:bodyPr/>
          <a:lstStyle/>
          <a:p>
            <a:r>
              <a:rPr lang="es-MX" sz="4000" dirty="0"/>
              <a:t>Vectores 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16969" y="1484785"/>
            <a:ext cx="7920879" cy="4017963"/>
          </a:xfrm>
        </p:spPr>
        <p:txBody>
          <a:bodyPr/>
          <a:lstStyle/>
          <a:p>
            <a:pPr algn="ctr"/>
            <a:r>
              <a:rPr lang="es-MX" b="1" dirty="0"/>
              <a:t>OBJETIVO: </a:t>
            </a:r>
            <a:endParaRPr lang="es-MX" b="1" dirty="0" smtClean="0"/>
          </a:p>
          <a:p>
            <a:pPr algn="just"/>
            <a:r>
              <a:rPr lang="es-ES" b="1" dirty="0" smtClean="0"/>
              <a:t>Diferenciar </a:t>
            </a:r>
            <a:r>
              <a:rPr lang="es-ES" b="1" dirty="0"/>
              <a:t>una cantidad escalar de una cantidad vectorial, así como aplicar los diferentes sistemas de vectores en la solución de problemas matemáticos por el método grafico y por el método analítico.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304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779" y="1106530"/>
            <a:ext cx="10515600" cy="1325563"/>
          </a:xfrm>
        </p:spPr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88234" y="2276873"/>
            <a:ext cx="7358062" cy="4017963"/>
          </a:xfrm>
        </p:spPr>
        <p:txBody>
          <a:bodyPr/>
          <a:lstStyle/>
          <a:p>
            <a:r>
              <a:rPr lang="es-MX" dirty="0" smtClean="0"/>
              <a:t>Pérez Montiel Héctor(2010), </a:t>
            </a:r>
            <a:r>
              <a:rPr lang="es-MX" i="1" dirty="0" smtClean="0"/>
              <a:t>Física General. México</a:t>
            </a:r>
            <a:r>
              <a:rPr lang="es-MX" dirty="0" smtClean="0"/>
              <a:t>: Patria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89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31704" y="1700809"/>
            <a:ext cx="6408712" cy="4017963"/>
          </a:xfrm>
        </p:spPr>
        <p:txBody>
          <a:bodyPr/>
          <a:lstStyle/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Colaboración: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Ing. Y Psc. M. Irma García Ordaz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Secretario de academia de física.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Correo </a:t>
            </a:r>
            <a:r>
              <a:rPr lang="es-MX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irmag@uaeh.edu.mx</a:t>
            </a:r>
            <a:endParaRPr lang="es-MX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endParaRPr lang="es-MX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Gracias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18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https://sites.google.com/a/uaeh.edu.mx/fisica_prepa3</a:t>
            </a:r>
            <a:endParaRPr lang="es-MX" sz="1800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endParaRPr lang="es-MX" sz="1800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216755" y="780831"/>
            <a:ext cx="8190470" cy="91997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r>
              <a:rPr lang="es-MX" sz="4000" dirty="0" smtClean="0">
                <a:latin typeface="Century Gothic" panose="020B0502020202020204" pitchFamily="34" charset="0"/>
              </a:rPr>
              <a:t>REFERENCIA</a:t>
            </a:r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89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74424" y="1106722"/>
            <a:ext cx="6984777" cy="5976663"/>
          </a:xfrm>
        </p:spPr>
        <p:txBody>
          <a:bodyPr/>
          <a:lstStyle/>
          <a:p>
            <a:pPr algn="ctr"/>
            <a:r>
              <a:rPr lang="es-ES" dirty="0"/>
              <a:t>La física es una de las ciencias en la cual es indispensable realizar mediciones, para comprender de una manera mas adecuada del fenómeno físico que se presenta</a:t>
            </a:r>
            <a:r>
              <a:rPr lang="es-ES" dirty="0" smtClean="0"/>
              <a:t>.</a:t>
            </a:r>
          </a:p>
          <a:p>
            <a:pPr algn="ctr"/>
            <a:r>
              <a:rPr lang="es-ES" dirty="0" smtClean="0"/>
              <a:t>Por </a:t>
            </a:r>
            <a:r>
              <a:rPr lang="es-ES" dirty="0"/>
              <a:t>ejemplo, ¿Cuál es el desplazamiento total recorrido, que realizaste al ir a la escuela en la mañana? ¿Necesitas algún dato</a:t>
            </a:r>
            <a:r>
              <a:rPr lang="es-ES" dirty="0" smtClean="0"/>
              <a:t>?</a:t>
            </a:r>
            <a:r>
              <a:rPr lang="es-ES" dirty="0"/>
              <a:t> </a:t>
            </a:r>
            <a:endParaRPr lang="es-MX" dirty="0"/>
          </a:p>
          <a:p>
            <a:pPr algn="ctr"/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9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19736" y="678405"/>
            <a:ext cx="6804248" cy="4017963"/>
          </a:xfrm>
        </p:spPr>
        <p:txBody>
          <a:bodyPr/>
          <a:lstStyle/>
          <a:p>
            <a:r>
              <a:rPr lang="es-ES" dirty="0"/>
              <a:t>Para resolver tu problema es importante que consideres lo siguiente:</a:t>
            </a:r>
            <a:endParaRPr lang="es-MX" dirty="0"/>
          </a:p>
          <a:p>
            <a:r>
              <a:rPr lang="es-ES" dirty="0" smtClean="0"/>
              <a:t>El </a:t>
            </a:r>
            <a:r>
              <a:rPr lang="es-ES" dirty="0"/>
              <a:t>punto de partida</a:t>
            </a:r>
            <a:endParaRPr lang="es-MX" dirty="0"/>
          </a:p>
          <a:p>
            <a:r>
              <a:rPr lang="es-ES" dirty="0" smtClean="0"/>
              <a:t>Dirección</a:t>
            </a:r>
            <a:endParaRPr lang="es-MX" dirty="0"/>
          </a:p>
          <a:p>
            <a:r>
              <a:rPr lang="es-ES" dirty="0" smtClean="0"/>
              <a:t>Sentido</a:t>
            </a:r>
            <a:endParaRPr lang="es-MX" dirty="0"/>
          </a:p>
          <a:p>
            <a:r>
              <a:rPr lang="es-ES" dirty="0" smtClean="0"/>
              <a:t>Destino</a:t>
            </a:r>
            <a:endParaRPr lang="es-MX" dirty="0"/>
          </a:p>
          <a:p>
            <a:r>
              <a:rPr lang="es-ES" dirty="0" smtClean="0"/>
              <a:t>Magnitud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09" y="4173190"/>
            <a:ext cx="2788141" cy="20911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614" y="3287160"/>
            <a:ext cx="2232852" cy="297713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7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06068" y="1151882"/>
            <a:ext cx="7358062" cy="4320480"/>
          </a:xfrm>
        </p:spPr>
        <p:txBody>
          <a:bodyPr/>
          <a:lstStyle/>
          <a:p>
            <a:pPr algn="ctr"/>
            <a:r>
              <a:rPr lang="es-ES" dirty="0"/>
              <a:t>Como recordarás se denomina magnitudes a ciertas aspectos observables de un sistema físico que puede ser expresado en forma numérica. </a:t>
            </a:r>
            <a:endParaRPr lang="es-ES" dirty="0" smtClean="0"/>
          </a:p>
          <a:p>
            <a:r>
              <a:rPr lang="es-ES" dirty="0" smtClean="0"/>
              <a:t>Es </a:t>
            </a:r>
            <a:r>
              <a:rPr lang="es-ES" dirty="0"/>
              <a:t>decir son atributos medibles. De ahí que existan 2 tipos de estas</a:t>
            </a:r>
            <a:r>
              <a:rPr lang="es-ES" dirty="0" smtClean="0"/>
              <a:t>:</a:t>
            </a:r>
            <a:r>
              <a:rPr lang="es-ES" dirty="0"/>
              <a:t> </a:t>
            </a:r>
            <a:endParaRPr lang="es-MX" dirty="0"/>
          </a:p>
          <a:p>
            <a:pPr lvl="0"/>
            <a:r>
              <a:rPr lang="es-ES" dirty="0"/>
              <a:t>Magnitudes Escalares </a:t>
            </a:r>
            <a:endParaRPr lang="es-MX" dirty="0"/>
          </a:p>
          <a:p>
            <a:pPr lvl="0"/>
            <a:r>
              <a:rPr lang="es-ES" dirty="0"/>
              <a:t>Magnitudes vectoriales</a:t>
            </a:r>
            <a:endParaRPr lang="es-MX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3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109047" y="1173335"/>
            <a:ext cx="715015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Denominamos </a:t>
            </a:r>
            <a:r>
              <a:rPr lang="es-E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Magnitudes Escalares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Son medidas expresadas por medio de un número y la correspondiente unidad.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s-E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Ejemplo de ello son las siguientes magnitudes, entre otras: 5m, 2cm, 25 Km/H, 17 alumnos, 10 libretas. </a:t>
            </a:r>
            <a:endParaRPr lang="es-ES" sz="3200" dirty="0">
              <a:latin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1" y="3645025"/>
            <a:ext cx="2143125" cy="21431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3420104"/>
            <a:ext cx="3158120" cy="236859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0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4462" y="355343"/>
            <a:ext cx="7358062" cy="1714500"/>
          </a:xfrm>
        </p:spPr>
        <p:txBody>
          <a:bodyPr/>
          <a:lstStyle/>
          <a:p>
            <a:r>
              <a:rPr lang="es-ES" sz="2000" dirty="0"/>
              <a:t>Un vector es todo segmento de recta dirigido en el espacio. Cada vector posee unas características que son:</a:t>
            </a:r>
            <a:r>
              <a:rPr lang="es-MX" sz="2000" dirty="0"/>
              <a:t/>
            </a:r>
            <a:br>
              <a:rPr lang="es-MX" sz="2000" dirty="0"/>
            </a:b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Magnitud</a:t>
            </a:r>
            <a:endParaRPr lang="es-MX" dirty="0"/>
          </a:p>
          <a:p>
            <a:pPr lvl="0"/>
            <a:r>
              <a:rPr lang="es-ES" dirty="0"/>
              <a:t>Dirección </a:t>
            </a:r>
            <a:endParaRPr lang="es-MX" dirty="0"/>
          </a:p>
          <a:p>
            <a:pPr lvl="0"/>
            <a:r>
              <a:rPr lang="es-ES" dirty="0"/>
              <a:t>Sentido</a:t>
            </a:r>
            <a:endParaRPr lang="es-MX" dirty="0"/>
          </a:p>
          <a:p>
            <a:pPr lvl="0"/>
            <a:r>
              <a:rPr lang="es-ES" dirty="0"/>
              <a:t>Punto de </a:t>
            </a:r>
            <a:r>
              <a:rPr lang="es-ES" dirty="0" smtClean="0"/>
              <a:t>apoyo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471" y="1825625"/>
            <a:ext cx="4790645" cy="3516189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69309" y="6003075"/>
            <a:ext cx="77768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 ejemplo, 50 Km/h al Norte, 25 cm. al sur, 12 N a 90º, 200 N 180 º. </a:t>
            </a:r>
            <a:endParaRPr lang="es-ES" sz="2800" dirty="0">
              <a:latin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2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47720" y="490952"/>
            <a:ext cx="7358062" cy="409823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Características de un vector:</a:t>
            </a:r>
            <a:r>
              <a:rPr lang="es-MX" sz="2400" dirty="0"/>
              <a:t/>
            </a:r>
            <a:br>
              <a:rPr lang="es-MX" sz="2400" dirty="0"/>
            </a:b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76165" y="1210496"/>
            <a:ext cx="6998021" cy="6389426"/>
          </a:xfrm>
        </p:spPr>
        <p:txBody>
          <a:bodyPr/>
          <a:lstStyle/>
          <a:p>
            <a:pPr marL="0" indent="0" algn="just">
              <a:buNone/>
            </a:pPr>
            <a:r>
              <a:rPr lang="es-ES" sz="1800" dirty="0"/>
              <a:t> 1. </a:t>
            </a:r>
            <a:r>
              <a:rPr lang="es-ES" sz="1800" dirty="0"/>
              <a:t>Punto de aplicación u </a:t>
            </a:r>
            <a:r>
              <a:rPr lang="es-ES" sz="1800" dirty="0"/>
              <a:t>origen: Es </a:t>
            </a:r>
            <a:r>
              <a:rPr lang="es-ES" sz="1800" dirty="0"/>
              <a:t>el punto exacto sobre la línea de acción en las que ejerce su influencia el </a:t>
            </a:r>
            <a:r>
              <a:rPr lang="es-ES" sz="1800" dirty="0"/>
              <a:t>vector: Se </a:t>
            </a:r>
            <a:r>
              <a:rPr lang="es-ES" sz="1800" dirty="0"/>
              <a:t>representa por uno de los extremos libres del vector, aunque por comodidad, y conveniencia se toma el punto inicial del vector</a:t>
            </a:r>
            <a:r>
              <a:rPr lang="es-ES" sz="1800" dirty="0"/>
              <a:t>.</a:t>
            </a:r>
          </a:p>
          <a:p>
            <a:pPr marL="0" indent="0">
              <a:buNone/>
            </a:pPr>
            <a:r>
              <a:rPr lang="es-ES" sz="1800" dirty="0"/>
              <a:t>2</a:t>
            </a:r>
            <a:r>
              <a:rPr lang="es-ES" sz="1800" dirty="0"/>
              <a:t>. </a:t>
            </a:r>
            <a:r>
              <a:rPr lang="es-ES" sz="1800" dirty="0"/>
              <a:t>Magnitud, intensidad o módulo del </a:t>
            </a:r>
            <a:r>
              <a:rPr lang="es-ES" sz="1800" dirty="0"/>
              <a:t>vector: Indica </a:t>
            </a:r>
            <a:r>
              <a:rPr lang="es-ES" sz="1800" dirty="0"/>
              <a:t>su valor, y se representa por la longitud del vector de acuerdo con una escala convencional</a:t>
            </a:r>
            <a:r>
              <a:rPr lang="es-ES" sz="1800" dirty="0"/>
              <a:t>.</a:t>
            </a:r>
          </a:p>
          <a:p>
            <a:pPr marL="0" indent="0">
              <a:buNone/>
            </a:pPr>
            <a:r>
              <a:rPr lang="es-ES" sz="1800" dirty="0"/>
              <a:t>3. Dirección: Señala </a:t>
            </a:r>
            <a:r>
              <a:rPr lang="es-ES" sz="1800" dirty="0"/>
              <a:t>la línea sobre la cual actúa, puede ser horizontal, vertical u </a:t>
            </a:r>
            <a:r>
              <a:rPr lang="es-ES" sz="1800" dirty="0"/>
              <a:t>Oblicua.</a:t>
            </a:r>
            <a:endParaRPr lang="es-MX" sz="1800" dirty="0"/>
          </a:p>
          <a:p>
            <a:pPr marL="0" indent="0">
              <a:buNone/>
            </a:pPr>
            <a:r>
              <a:rPr lang="es-ES" sz="1800" dirty="0"/>
              <a:t>4. Sentido: Indica </a:t>
            </a:r>
            <a:r>
              <a:rPr lang="es-ES" sz="1800" dirty="0"/>
              <a:t>hacia donde va el vector, ya sea hacia arriba, abajo, a la derecha o a la izquierda. </a:t>
            </a:r>
            <a:endParaRPr lang="es-MX" sz="1800" dirty="0"/>
          </a:p>
          <a:p>
            <a:endParaRPr lang="es-MX" sz="1800" dirty="0"/>
          </a:p>
          <a:p>
            <a:pPr algn="just"/>
            <a:endParaRPr lang="es-MX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938" y="4682437"/>
            <a:ext cx="4562832" cy="155830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9" y="0"/>
            <a:ext cx="1267340" cy="154897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10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2277</Words>
  <Application>Microsoft Office PowerPoint</Application>
  <PresentationFormat>Panorámica</PresentationFormat>
  <Paragraphs>250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Century Gothic</vt:lpstr>
      <vt:lpstr>Helvetica</vt:lpstr>
      <vt:lpstr>Symbol</vt:lpstr>
      <vt:lpstr>Times New Roman</vt:lpstr>
      <vt:lpstr>Tema de Office</vt:lpstr>
      <vt:lpstr>ESCUELA PREPARATORIA No.3 </vt:lpstr>
      <vt:lpstr>Presentación de PowerPoint</vt:lpstr>
      <vt:lpstr>Vectores </vt:lpstr>
      <vt:lpstr>Presentación de PowerPoint</vt:lpstr>
      <vt:lpstr>Presentación de PowerPoint</vt:lpstr>
      <vt:lpstr>Presentación de PowerPoint</vt:lpstr>
      <vt:lpstr>Presentación de PowerPoint</vt:lpstr>
      <vt:lpstr>Un vector es todo segmento de recta dirigido en el espacio. Cada vector posee unas características que son: </vt:lpstr>
      <vt:lpstr>Características de un vector: </vt:lpstr>
      <vt:lpstr>Vectores </vt:lpstr>
      <vt:lpstr>Presentación de PowerPoint</vt:lpstr>
      <vt:lpstr>Representar a escala los siguientes vectores:</vt:lpstr>
      <vt:lpstr>Presentación de PowerPoint</vt:lpstr>
      <vt:lpstr>Ejercicio </vt:lpstr>
      <vt:lpstr>    Ejercicio      Representar el siguiente sistema vectorial, por el método  gráfico.  </vt:lpstr>
      <vt:lpstr>Ejercicio Representar el siguiente sistema vectorial, por el método gráfico. </vt:lpstr>
      <vt:lpstr>Ejercicio</vt:lpstr>
      <vt:lpstr>Ejercicio   Representa  el siguiente sistema vectorial, por el método gráfico.  </vt:lpstr>
      <vt:lpstr>Te has preguntado ¿Cuánto vale tu resultante</vt:lpstr>
      <vt:lpstr>Ejercicio Resuelve el siguiente problema, por el método gráfico.  </vt:lpstr>
      <vt:lpstr>Presentación de PowerPoint</vt:lpstr>
      <vt:lpstr>MÉTODO DEL PARALELOGRAMO:  Recibe también el nombre de método del rectángulo y sirve para sumar dos vectores de acuerdo a las siguientes reglas: </vt:lpstr>
      <vt:lpstr>Presentación de PowerPoint</vt:lpstr>
      <vt:lpstr>Ejercicio Resuelve el siguiente sistema vectorial, por el método gráfico</vt:lpstr>
      <vt:lpstr>Ejercicio Resuelve el siguiente sistema vectorial, por el método gráfico</vt:lpstr>
      <vt:lpstr>Presentación de PowerPoint</vt:lpstr>
      <vt:lpstr>Presentación de PowerPoint</vt:lpstr>
      <vt:lpstr>Presentación de PowerPoint</vt:lpstr>
      <vt:lpstr>Presentación de PowerPoint</vt:lpstr>
      <vt:lpstr>Bibliografía </vt:lpstr>
      <vt:lpstr> REFERENCIA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ANGEL SAUCEDO A</cp:lastModifiedBy>
  <cp:revision>24</cp:revision>
  <dcterms:created xsi:type="dcterms:W3CDTF">2016-04-14T17:39:31Z</dcterms:created>
  <dcterms:modified xsi:type="dcterms:W3CDTF">2016-05-23T18:36:17Z</dcterms:modified>
</cp:coreProperties>
</file>