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92" r:id="rId4"/>
    <p:sldId id="293" r:id="rId5"/>
    <p:sldId id="257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294" r:id="rId14"/>
    <p:sldId id="27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2421A-1627-445F-AE38-89D0B1F8B6B6}" type="datetimeFigureOut">
              <a:rPr lang="es-MX" smtClean="0"/>
              <a:t>08/02/2016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A5DC4-09BC-47A2-8105-5FA4EDFDF01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02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A5DC4-09BC-47A2-8105-5FA4EDFDF010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9873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8195E25-3CC2-40E4-941F-96A6B776ACD0}" type="slidenum">
              <a:rPr lang="es-ES" altLang="es-MX" smtClean="0"/>
              <a:pPr/>
              <a:t>10</a:t>
            </a:fld>
            <a:endParaRPr lang="es-ES" altLang="es-MX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MX" altLang="es-MX" smtClean="0"/>
          </a:p>
        </p:txBody>
      </p:sp>
    </p:spTree>
    <p:extLst>
      <p:ext uri="{BB962C8B-B14F-4D97-AF65-F5344CB8AC3E}">
        <p14:creationId xmlns:p14="http://schemas.microsoft.com/office/powerpoint/2010/main" val="1916212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08/02/2016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616624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>
              <a:lnSpc>
                <a:spcPct val="50000"/>
              </a:lnSpc>
            </a:pPr>
            <a:endParaRPr lang="es-ES" sz="24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50000"/>
              </a:lnSpc>
            </a:pPr>
            <a:r>
              <a:rPr lang="es-E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ema: ETICA PROFESIONAL</a:t>
            </a:r>
          </a:p>
          <a:p>
            <a:pPr algn="ctr">
              <a:lnSpc>
                <a:spcPct val="50000"/>
              </a:lnSpc>
            </a:pPr>
            <a:endParaRPr lang="es-MX" sz="2400" dirty="0" smtClean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Mtra. Angélica Sánchez Ángeles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Enero-Junio 2016 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024744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MX" dirty="0" smtClean="0"/>
              <a:t>4. ÉTICA PROFESIONAL. </a:t>
            </a:r>
          </a:p>
        </p:txBody>
      </p:sp>
      <p:sp>
        <p:nvSpPr>
          <p:cNvPr id="17411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C1CEB183-2828-4292-B49A-7ABD344149D3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10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6172200" y="3200400"/>
            <a:ext cx="0" cy="609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grpSp>
        <p:nvGrpSpPr>
          <p:cNvPr id="17413" name="1 Grupo"/>
          <p:cNvGrpSpPr>
            <a:grpSpLocks/>
          </p:cNvGrpSpPr>
          <p:nvPr/>
        </p:nvGrpSpPr>
        <p:grpSpPr bwMode="auto">
          <a:xfrm>
            <a:off x="381000" y="1900238"/>
            <a:ext cx="8410575" cy="4348162"/>
            <a:chOff x="381000" y="1900238"/>
            <a:chExt cx="8410575" cy="4348162"/>
          </a:xfrm>
        </p:grpSpPr>
        <p:sp>
          <p:nvSpPr>
            <p:cNvPr id="17414" name="Rectangle 4"/>
            <p:cNvSpPr>
              <a:spLocks noChangeArrowheads="1"/>
            </p:cNvSpPr>
            <p:nvPr/>
          </p:nvSpPr>
          <p:spPr bwMode="auto">
            <a:xfrm>
              <a:off x="1524000" y="1900238"/>
              <a:ext cx="5654675" cy="37623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 b="1"/>
                <a:t>“Trabajo” y “profesión”, no son términos iguales.</a:t>
              </a:r>
              <a:r>
                <a:rPr lang="es-ES" altLang="es-MX"/>
                <a:t> </a:t>
              </a:r>
            </a:p>
          </p:txBody>
        </p:sp>
        <p:sp>
          <p:nvSpPr>
            <p:cNvPr id="17415" name="Rectangle 5"/>
            <p:cNvSpPr>
              <a:spLocks noChangeArrowheads="1"/>
            </p:cNvSpPr>
            <p:nvPr/>
          </p:nvSpPr>
          <p:spPr bwMode="auto">
            <a:xfrm>
              <a:off x="1676400" y="2895600"/>
              <a:ext cx="1504950" cy="3667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/>
                <a:t>“</a:t>
              </a:r>
              <a:r>
                <a:rPr lang="es-ES" altLang="es-MX" b="1"/>
                <a:t>TRABAJO</a:t>
              </a:r>
              <a:r>
                <a:rPr lang="es-ES" altLang="es-MX"/>
                <a:t>” </a:t>
              </a:r>
            </a:p>
          </p:txBody>
        </p:sp>
        <p:sp>
          <p:nvSpPr>
            <p:cNvPr id="17416" name="Rectangle 6"/>
            <p:cNvSpPr>
              <a:spLocks noChangeArrowheads="1"/>
            </p:cNvSpPr>
            <p:nvPr/>
          </p:nvSpPr>
          <p:spPr bwMode="auto">
            <a:xfrm>
              <a:off x="381000" y="4800600"/>
              <a:ext cx="1744663" cy="30480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 sz="1400" b="1" i="1"/>
                <a:t>SENTIDO SOCIAL</a:t>
              </a:r>
              <a:r>
                <a:rPr lang="es-ES" altLang="es-MX" sz="1400"/>
                <a:t> </a:t>
              </a:r>
            </a:p>
          </p:txBody>
        </p:sp>
        <p:sp>
          <p:nvSpPr>
            <p:cNvPr id="17417" name="Rectangle 7"/>
            <p:cNvSpPr>
              <a:spLocks noChangeArrowheads="1"/>
            </p:cNvSpPr>
            <p:nvPr/>
          </p:nvSpPr>
          <p:spPr bwMode="auto">
            <a:xfrm>
              <a:off x="2209800" y="4800600"/>
              <a:ext cx="1884363" cy="30480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 sz="1400" b="1" i="1"/>
                <a:t>“REMUNERACIÓN”</a:t>
              </a:r>
              <a:r>
                <a:rPr lang="es-ES" altLang="es-MX" sz="1400"/>
                <a:t> </a:t>
              </a:r>
            </a:p>
          </p:txBody>
        </p:sp>
        <p:sp>
          <p:nvSpPr>
            <p:cNvPr id="17418" name="Text Box 8"/>
            <p:cNvSpPr txBox="1">
              <a:spLocks noChangeArrowheads="1"/>
            </p:cNvSpPr>
            <p:nvPr/>
          </p:nvSpPr>
          <p:spPr bwMode="auto">
            <a:xfrm>
              <a:off x="1447800" y="3657600"/>
              <a:ext cx="20574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implica</a:t>
              </a:r>
            </a:p>
          </p:txBody>
        </p:sp>
        <p:sp>
          <p:nvSpPr>
            <p:cNvPr id="17419" name="Line 9"/>
            <p:cNvSpPr>
              <a:spLocks noChangeShapeType="1"/>
            </p:cNvSpPr>
            <p:nvPr/>
          </p:nvSpPr>
          <p:spPr bwMode="auto">
            <a:xfrm>
              <a:off x="2438400" y="3352800"/>
              <a:ext cx="0" cy="3810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0" name="Line 10"/>
            <p:cNvSpPr>
              <a:spLocks noChangeShapeType="1"/>
            </p:cNvSpPr>
            <p:nvPr/>
          </p:nvSpPr>
          <p:spPr bwMode="auto">
            <a:xfrm flipH="1">
              <a:off x="1447800" y="3810000"/>
              <a:ext cx="60960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1" name="Line 11"/>
            <p:cNvSpPr>
              <a:spLocks noChangeShapeType="1"/>
            </p:cNvSpPr>
            <p:nvPr/>
          </p:nvSpPr>
          <p:spPr bwMode="auto">
            <a:xfrm>
              <a:off x="1447800" y="3810000"/>
              <a:ext cx="0" cy="9144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2" name="Line 12"/>
            <p:cNvSpPr>
              <a:spLocks noChangeShapeType="1"/>
            </p:cNvSpPr>
            <p:nvPr/>
          </p:nvSpPr>
          <p:spPr bwMode="auto">
            <a:xfrm>
              <a:off x="2743200" y="3810000"/>
              <a:ext cx="60960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3" name="Line 13"/>
            <p:cNvSpPr>
              <a:spLocks noChangeShapeType="1"/>
            </p:cNvSpPr>
            <p:nvPr/>
          </p:nvSpPr>
          <p:spPr bwMode="auto">
            <a:xfrm>
              <a:off x="3352800" y="3810000"/>
              <a:ext cx="0" cy="10668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4" name="Text Box 14"/>
            <p:cNvSpPr txBox="1">
              <a:spLocks noChangeArrowheads="1"/>
            </p:cNvSpPr>
            <p:nvPr/>
          </p:nvSpPr>
          <p:spPr bwMode="auto">
            <a:xfrm>
              <a:off x="533400" y="5715000"/>
              <a:ext cx="1752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Beneficio para los demás</a:t>
              </a:r>
            </a:p>
          </p:txBody>
        </p:sp>
        <p:sp>
          <p:nvSpPr>
            <p:cNvPr id="17425" name="Text Box 15"/>
            <p:cNvSpPr txBox="1">
              <a:spLocks noChangeArrowheads="1"/>
            </p:cNvSpPr>
            <p:nvPr/>
          </p:nvSpPr>
          <p:spPr bwMode="auto">
            <a:xfrm>
              <a:off x="2667000" y="5791200"/>
              <a:ext cx="12192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Recibir un sueldo</a:t>
              </a:r>
            </a:p>
          </p:txBody>
        </p:sp>
        <p:sp>
          <p:nvSpPr>
            <p:cNvPr id="17426" name="Line 16"/>
            <p:cNvSpPr>
              <a:spLocks noChangeShapeType="1"/>
            </p:cNvSpPr>
            <p:nvPr/>
          </p:nvSpPr>
          <p:spPr bwMode="auto">
            <a:xfrm>
              <a:off x="3352800" y="5105400"/>
              <a:ext cx="0" cy="6858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7" name="Line 17"/>
            <p:cNvSpPr>
              <a:spLocks noChangeShapeType="1"/>
            </p:cNvSpPr>
            <p:nvPr/>
          </p:nvSpPr>
          <p:spPr bwMode="auto">
            <a:xfrm>
              <a:off x="1371600" y="5105400"/>
              <a:ext cx="0" cy="6096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28" name="Text Box 18"/>
            <p:cNvSpPr txBox="1">
              <a:spLocks noChangeArrowheads="1"/>
            </p:cNvSpPr>
            <p:nvPr/>
          </p:nvSpPr>
          <p:spPr bwMode="auto">
            <a:xfrm>
              <a:off x="5181600" y="2819400"/>
              <a:ext cx="1752600" cy="3667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800" b="1">
                  <a:solidFill>
                    <a:schemeClr val="tx1"/>
                  </a:solidFill>
                  <a:latin typeface="Arial" charset="0"/>
                </a:rPr>
                <a:t>PROFESIÓN</a:t>
              </a:r>
            </a:p>
          </p:txBody>
        </p:sp>
        <p:sp>
          <p:nvSpPr>
            <p:cNvPr id="17429" name="Text Box 20"/>
            <p:cNvSpPr txBox="1">
              <a:spLocks noChangeArrowheads="1"/>
            </p:cNvSpPr>
            <p:nvPr/>
          </p:nvSpPr>
          <p:spPr bwMode="auto">
            <a:xfrm>
              <a:off x="5410200" y="3725863"/>
              <a:ext cx="15240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implica</a:t>
              </a:r>
            </a:p>
          </p:txBody>
        </p:sp>
        <p:sp>
          <p:nvSpPr>
            <p:cNvPr id="17430" name="Line 21"/>
            <p:cNvSpPr>
              <a:spLocks noChangeShapeType="1"/>
            </p:cNvSpPr>
            <p:nvPr/>
          </p:nvSpPr>
          <p:spPr bwMode="auto">
            <a:xfrm flipH="1">
              <a:off x="5257800" y="3962400"/>
              <a:ext cx="838200" cy="6096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31" name="Text Box 22"/>
            <p:cNvSpPr txBox="1">
              <a:spLocks noChangeArrowheads="1"/>
            </p:cNvSpPr>
            <p:nvPr/>
          </p:nvSpPr>
          <p:spPr bwMode="auto">
            <a:xfrm>
              <a:off x="4267200" y="4724400"/>
              <a:ext cx="1524000" cy="45720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No sólo se trabaja por dinero</a:t>
              </a:r>
            </a:p>
          </p:txBody>
        </p:sp>
        <p:sp>
          <p:nvSpPr>
            <p:cNvPr id="17432" name="Line 23"/>
            <p:cNvSpPr>
              <a:spLocks noChangeShapeType="1"/>
            </p:cNvSpPr>
            <p:nvPr/>
          </p:nvSpPr>
          <p:spPr bwMode="auto">
            <a:xfrm>
              <a:off x="6172200" y="4038600"/>
              <a:ext cx="0" cy="16764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33" name="Rectangle 25"/>
            <p:cNvSpPr>
              <a:spLocks noChangeArrowheads="1"/>
            </p:cNvSpPr>
            <p:nvPr/>
          </p:nvSpPr>
          <p:spPr bwMode="auto">
            <a:xfrm>
              <a:off x="5181600" y="5776913"/>
              <a:ext cx="2009775" cy="27463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 sz="1200"/>
                <a:t>Ayudar a los demás a vivir </a:t>
              </a:r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6248400" y="3962400"/>
              <a:ext cx="1066800" cy="8382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7435" name="Rectangle 27"/>
            <p:cNvSpPr>
              <a:spLocks noChangeArrowheads="1"/>
            </p:cNvSpPr>
            <p:nvPr/>
          </p:nvSpPr>
          <p:spPr bwMode="auto">
            <a:xfrm>
              <a:off x="6629400" y="4953000"/>
              <a:ext cx="2162175" cy="45720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s-ES" altLang="es-MX" sz="1200"/>
                <a:t>Considerar al ser humano como fin y no medio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92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1C6243E6-1774-4C8E-AE2C-6307288EF1BA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11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8435" name="1 Grupo"/>
          <p:cNvGrpSpPr>
            <a:grpSpLocks/>
          </p:cNvGrpSpPr>
          <p:nvPr/>
        </p:nvGrpSpPr>
        <p:grpSpPr bwMode="auto">
          <a:xfrm>
            <a:off x="609600" y="2362200"/>
            <a:ext cx="8153400" cy="3017838"/>
            <a:chOff x="609600" y="2362200"/>
            <a:chExt cx="8153400" cy="3017838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609600" y="2362200"/>
              <a:ext cx="2101850" cy="3667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s-ES" altLang="es-MX" b="1"/>
                <a:t>Ética Profesional</a:t>
              </a:r>
              <a:r>
                <a:rPr lang="es-ES" altLang="es-MX"/>
                <a:t> </a:t>
              </a:r>
            </a:p>
          </p:txBody>
        </p:sp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>
              <a:off x="3276600" y="2590800"/>
              <a:ext cx="685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4038600" y="2362200"/>
              <a:ext cx="4724400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s-ES" altLang="es-MX" sz="1400" b="1" dirty="0"/>
                <a:t>Ciencia normativa que estudia los comportamientos morales debidos y exigibles en toda profesión</a:t>
              </a:r>
              <a:r>
                <a:rPr lang="es-ES" altLang="es-MX" sz="1400" dirty="0"/>
                <a:t> 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2895600" y="3733800"/>
              <a:ext cx="5767388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buFontTx/>
                <a:buChar char="•"/>
              </a:pPr>
              <a:r>
                <a:rPr lang="es-ES" altLang="es-MX" sz="1200" b="1" dirty="0"/>
                <a:t>Código deontológico</a:t>
              </a:r>
              <a:r>
                <a:rPr lang="es-ES" altLang="es-MX" sz="1200" dirty="0"/>
                <a:t>: código de normas que ayuda al profesional a saber actuar correctamente en todo momento </a:t>
              </a: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2286000" y="3352800"/>
              <a:ext cx="609600" cy="152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 flipH="1">
              <a:off x="1981200" y="3352800"/>
              <a:ext cx="0" cy="1676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524000" y="5105400"/>
              <a:ext cx="5384800" cy="274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buFontTx/>
                <a:buChar char="•"/>
              </a:pPr>
              <a:r>
                <a:rPr lang="es-ES" altLang="es-MX" sz="1200" b="1" dirty="0"/>
                <a:t>Principios y valores</a:t>
              </a:r>
              <a:r>
                <a:rPr lang="es-ES" altLang="es-MX" sz="1200" dirty="0"/>
                <a:t> que se estiman necesarios para ejercer una profesión </a:t>
              </a:r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2743200" y="2590800"/>
              <a:ext cx="15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2971800" y="2438400"/>
              <a:ext cx="4572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es</a:t>
              </a:r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1371600" y="3048000"/>
              <a:ext cx="12192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es-MX" sz="1200">
                  <a:solidFill>
                    <a:schemeClr val="tx1"/>
                  </a:solidFill>
                  <a:latin typeface="Arial" charset="0"/>
                </a:rPr>
                <a:t>implica</a:t>
              </a:r>
            </a:p>
          </p:txBody>
        </p:sp>
      </p:grpSp>
      <p:sp>
        <p:nvSpPr>
          <p:cNvPr id="40975" name="Line 15"/>
          <p:cNvSpPr>
            <a:spLocks noChangeShapeType="1"/>
          </p:cNvSpPr>
          <p:nvPr/>
        </p:nvSpPr>
        <p:spPr bwMode="auto">
          <a:xfrm>
            <a:off x="1981200" y="2743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577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5" grpId="0" animBg="1"/>
      <p:bldP spid="4097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MX" dirty="0" smtClean="0"/>
              <a:t>La ética profesional influye en las decisiones de juicio las cuales engloban actividades laborales ejemplo. Un auditor para realizar su dictamen de auditoria, se tiene que basar en las normas y leyes fiscales.</a:t>
            </a:r>
          </a:p>
          <a:p>
            <a:pPr eaLnBrk="1" hangingPunct="1"/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609D6-1DCB-4207-9582-62AA699CDABB}" type="slidenum">
              <a:rPr lang="es-ES" altLang="en-US" smtClean="0"/>
              <a:pPr>
                <a:defRPr/>
              </a:pPr>
              <a:t>12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03842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204864"/>
            <a:ext cx="7776864" cy="3744416"/>
          </a:xfrm>
        </p:spPr>
        <p:txBody>
          <a:bodyPr>
            <a:normAutofit/>
          </a:bodyPr>
          <a:lstStyle/>
          <a:p>
            <a:pPr algn="just"/>
            <a:r>
              <a:rPr lang="es-MX" sz="2400" cap="none" dirty="0" smtClean="0"/>
              <a:t>Auditoria importante actividad  dentro de la función  de la contaduría Pública y ahora en otras áreas  en las que se desarrolla la profesión.</a:t>
            </a:r>
            <a:br>
              <a:rPr lang="es-MX" sz="2400" cap="none" dirty="0" smtClean="0"/>
            </a:br>
            <a:r>
              <a:rPr lang="es-MX" sz="2400" cap="none" dirty="0" smtClean="0"/>
              <a:t>Por lo que para desarrollar una auditoria se tiene  que apoyar en técnicas y procedimientos en  cada una de las etapas de la auditoria.</a:t>
            </a:r>
            <a:br>
              <a:rPr lang="es-MX" sz="2400" cap="none" dirty="0" smtClean="0"/>
            </a:br>
            <a:endParaRPr lang="es-MX" sz="2400" cap="none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7772400" cy="864096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</a:rPr>
              <a:t>Conclusión</a:t>
            </a:r>
            <a:endParaRPr lang="es-MX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054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762000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Bibliografía</a:t>
            </a:r>
          </a:p>
          <a:p>
            <a:pPr marL="457200" indent="-457200" defTabSz="762000"/>
            <a:r>
              <a:rPr lang="es-ES_tradnl" sz="2000" dirty="0" smtClean="0"/>
              <a:t>Normas y  Procedimientos de Auditoria, (2010)</a:t>
            </a:r>
          </a:p>
          <a:p>
            <a:pPr marL="457200" indent="-457200" defTabSz="762000"/>
            <a:r>
              <a:rPr lang="es-ES_tradnl" sz="2000" dirty="0" smtClean="0"/>
              <a:t>Instituto Mexicano de Contadores Públicos.</a:t>
            </a:r>
          </a:p>
          <a:p>
            <a:pPr marL="457200" indent="-457200" defTabSz="762000"/>
            <a:r>
              <a:rPr lang="es-ES_tradnl" sz="2000" dirty="0" smtClean="0"/>
              <a:t> </a:t>
            </a:r>
          </a:p>
          <a:p>
            <a:pPr marL="457200" indent="-457200" defTabSz="762000"/>
            <a:r>
              <a:rPr lang="es-ES_tradnl" sz="2000" dirty="0" smtClean="0"/>
              <a:t> Declaraciones sobre normas de auditoria SAS-1,(2010)IMCP. </a:t>
            </a:r>
          </a:p>
          <a:p>
            <a:pPr marL="457200" indent="-457200" defTabSz="762000"/>
            <a:endParaRPr lang="es-ES_tradnl" sz="2000" dirty="0" smtClean="0"/>
          </a:p>
          <a:p>
            <a:pPr marL="457200" indent="-457200" defTabSz="762000"/>
            <a:r>
              <a:rPr lang="es-ES_tradnl" sz="2000" dirty="0" smtClean="0"/>
              <a:t>Declaraciones sobre normas de auditoria SAS-56</a:t>
            </a:r>
          </a:p>
          <a:p>
            <a:pPr marL="457200" indent="-457200" defTabSz="762000"/>
            <a:r>
              <a:rPr lang="es-ES_tradnl" sz="2000" dirty="0" smtClean="0"/>
              <a:t>    (2010)</a:t>
            </a:r>
          </a:p>
          <a:p>
            <a:pPr marL="457200" indent="-457200" defTabSz="762000"/>
            <a:endParaRPr lang="es-ES_tradnl" sz="2000" dirty="0" smtClean="0"/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Osorio Sánchez Israel; (2008), Auditoria, Ecafsa</a:t>
            </a:r>
          </a:p>
          <a:p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    ETICA PROFESIONAL</a:t>
            </a:r>
            <a:endParaRPr lang="es-ES_tradnl" altLang="es-MX" sz="2800" dirty="0" smtClean="0"/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La  Ética Profesional , se conoce desde diversos contextos como normatividad que se aplica  algún área en especifico .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Para mejorar o guiar el camino del ser humano.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Por lo que es de gran importancia conocer  sus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antecentes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y su guía a seguir. 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              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87624" y="220486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196753"/>
            <a:ext cx="7772400" cy="1080120"/>
          </a:xfrm>
        </p:spPr>
        <p:txBody>
          <a:bodyPr>
            <a:normAutofit/>
          </a:bodyPr>
          <a:lstStyle/>
          <a:p>
            <a:r>
              <a:rPr lang="es-MX" sz="3200" dirty="0" smtClean="0"/>
              <a:t>Abstract</a:t>
            </a:r>
            <a:endParaRPr lang="es-MX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-32800151" y="3406933"/>
            <a:ext cx="333397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120702"/>
              </p:ext>
            </p:extLst>
          </p:nvPr>
        </p:nvGraphicFramePr>
        <p:xfrm>
          <a:off x="1619672" y="2132856"/>
          <a:ext cx="6336704" cy="2535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6704"/>
              </a:tblGrid>
              <a:tr h="2535307">
                <a:tc>
                  <a:txBody>
                    <a:bodyPr/>
                    <a:lstStyle/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Professional Ethics, is known from various contexts regulations</a:t>
                      </a: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that apply in a specific area. To improve or guide the way </a:t>
                      </a: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of human beings.</a:t>
                      </a:r>
                    </a:p>
                    <a:p>
                      <a:pPr lvl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So it is very important to know their casework and guidance to follow</a:t>
                      </a:r>
                      <a:endParaRPr lang="es-MX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41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54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5400" b="1" dirty="0">
                <a:latin typeface="Arial" pitchFamily="34" charset="0"/>
                <a:cs typeface="Arial" pitchFamily="34" charset="0"/>
              </a:rPr>
            </a:br>
            <a:r>
              <a:rPr lang="es-MX" b="1" dirty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200" b="1" dirty="0">
                <a:latin typeface="Arial" pitchFamily="34" charset="0"/>
                <a:cs typeface="Arial" pitchFamily="34" charset="0"/>
              </a:rPr>
              <a:t>clave: (keywords)</a:t>
            </a:r>
            <a:r>
              <a:rPr lang="es-MX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3100" b="1" dirty="0" smtClean="0">
                <a:latin typeface="Arial" pitchFamily="34" charset="0"/>
                <a:cs typeface="Arial" pitchFamily="34" charset="0"/>
              </a:rPr>
            </a:br>
            <a:r>
              <a:rPr lang="es-MX" b="1" dirty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>
                <a:latin typeface="Arial" pitchFamily="34" charset="0"/>
                <a:cs typeface="Arial" pitchFamily="34" charset="0"/>
              </a:rPr>
            </a:b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2700" b="1" dirty="0">
                <a:latin typeface="Arial" pitchFamily="34" charset="0"/>
                <a:cs typeface="Arial" pitchFamily="34" charset="0"/>
              </a:rPr>
            </a:br>
            <a:r>
              <a:rPr lang="es-MX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s-MX" sz="2700" b="1" dirty="0">
                <a:latin typeface="Arial" pitchFamily="34" charset="0"/>
                <a:cs typeface="Arial" pitchFamily="34" charset="0"/>
              </a:rPr>
            </a:br>
            <a:endParaRPr lang="es-MX" sz="2700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944816" cy="3600400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Palabras Claves </a:t>
            </a:r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Mismas palabras en Ingles</a:t>
            </a:r>
          </a:p>
          <a:p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Ética </a:t>
            </a:r>
            <a:r>
              <a:rPr lang="es-E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ethics</a:t>
            </a:r>
            <a:endParaRPr lang="es-E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15529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general:</a:t>
            </a:r>
            <a:endParaRPr lang="es-ES_tradnl" sz="2800" dirty="0"/>
          </a:p>
        </p:txBody>
      </p:sp>
      <p:sp>
        <p:nvSpPr>
          <p:cNvPr id="2" name="1 Rectángulo"/>
          <p:cNvSpPr/>
          <p:nvPr/>
        </p:nvSpPr>
        <p:spPr>
          <a:xfrm>
            <a:off x="2286000" y="2967335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_tradnl" sz="2400" dirty="0" smtClean="0"/>
              <a:t>Lograr que todas las organizaciones </a:t>
            </a:r>
          </a:p>
          <a:p>
            <a:pPr algn="just"/>
            <a:r>
              <a:rPr lang="es-ES_tradnl" sz="2400" dirty="0" smtClean="0"/>
              <a:t>Así como de profesiones logren su  objetivo , aplicando la normatividad contable y fiscal.</a:t>
            </a:r>
            <a:endParaRPr lang="es-ES_trad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097728" y="152400"/>
            <a:ext cx="7024744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MX" dirty="0" smtClean="0"/>
              <a:t>1 IMPORTANCIA DE LA ÉTICA.</a:t>
            </a:r>
          </a:p>
        </p:txBody>
      </p:sp>
      <p:sp>
        <p:nvSpPr>
          <p:cNvPr id="13315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409AAA6F-E95E-40F8-8A4E-6186594C98E2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6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3316" name="1 Grupo"/>
          <p:cNvGrpSpPr>
            <a:grpSpLocks/>
          </p:cNvGrpSpPr>
          <p:nvPr/>
        </p:nvGrpSpPr>
        <p:grpSpPr bwMode="auto">
          <a:xfrm>
            <a:off x="1143000" y="1752600"/>
            <a:ext cx="6934200" cy="4900047"/>
            <a:chOff x="1143000" y="1752600"/>
            <a:chExt cx="6934200" cy="4900047"/>
          </a:xfrm>
        </p:grpSpPr>
        <p:sp>
          <p:nvSpPr>
            <p:cNvPr id="13317" name="Rectangle 5"/>
            <p:cNvSpPr>
              <a:spLocks noChangeArrowheads="1"/>
            </p:cNvSpPr>
            <p:nvPr/>
          </p:nvSpPr>
          <p:spPr bwMode="auto">
            <a:xfrm>
              <a:off x="1828800" y="1752600"/>
              <a:ext cx="56705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SzPct val="70000"/>
              </a:pPr>
              <a:r>
                <a:rPr lang="es-ES" altLang="es-MX" b="1" dirty="0"/>
                <a:t>¿Por qué es importante la ética para nuestra vida?</a:t>
              </a:r>
            </a:p>
          </p:txBody>
        </p:sp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1143000" y="2590800"/>
              <a:ext cx="6934200" cy="6413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s-ES" altLang="es-MX" b="1" dirty="0"/>
                <a:t>La Ética tiene como finalidad ayudarnos a dominar el difícil arte de orientarnos correctamente en la vida</a:t>
              </a:r>
              <a:r>
                <a:rPr lang="es-ES" altLang="es-MX" dirty="0"/>
                <a:t>. </a:t>
              </a:r>
            </a:p>
          </p:txBody>
        </p:sp>
        <p:sp>
          <p:nvSpPr>
            <p:cNvPr id="13319" name="Rectangle 7"/>
            <p:cNvSpPr>
              <a:spLocks noChangeArrowheads="1"/>
            </p:cNvSpPr>
            <p:nvPr/>
          </p:nvSpPr>
          <p:spPr bwMode="auto">
            <a:xfrm>
              <a:off x="2286000" y="3810000"/>
              <a:ext cx="43624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just"/>
              <a:r>
                <a:rPr lang="es-ES" altLang="es-MX" b="1" dirty="0"/>
                <a:t>Es una brújula para el viaje de la vida</a:t>
              </a:r>
              <a:r>
                <a:rPr lang="es-ES" altLang="es-MX" dirty="0"/>
                <a:t>. </a:t>
              </a:r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4343400" y="2133600"/>
              <a:ext cx="0" cy="381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4343400" y="3276600"/>
              <a:ext cx="0" cy="4572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1295400" y="4405878"/>
              <a:ext cx="6553200" cy="224676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s-ES" altLang="es-MX" sz="1400" b="1" i="1" u="sng" dirty="0"/>
                <a:t>Necesitamos la ética</a:t>
              </a:r>
              <a:r>
                <a:rPr lang="es-ES" altLang="es-MX" sz="1400" b="1" u="sng" dirty="0"/>
                <a:t> para:</a:t>
              </a:r>
              <a:r>
                <a:rPr lang="es-ES" altLang="es-MX" sz="1400" b="1" dirty="0"/>
                <a:t> </a:t>
              </a:r>
            </a:p>
            <a:p>
              <a:endParaRPr lang="es-ES" altLang="es-MX" sz="1400" b="1" dirty="0"/>
            </a:p>
            <a:p>
              <a:pPr>
                <a:buFontTx/>
                <a:buChar char="•"/>
              </a:pPr>
              <a:r>
                <a:rPr lang="es-ES" altLang="es-MX" sz="1400" dirty="0"/>
                <a:t>Enfrentarnos</a:t>
              </a:r>
              <a:r>
                <a:rPr lang="es-ES" altLang="es-MX" sz="1400" i="1" dirty="0"/>
                <a:t> </a:t>
              </a:r>
              <a:r>
                <a:rPr lang="es-ES" altLang="es-MX" sz="1400" dirty="0"/>
                <a:t>a</a:t>
              </a:r>
              <a:r>
                <a:rPr lang="es-ES" altLang="es-MX" sz="1400" i="1" dirty="0"/>
                <a:t> situaciones problemáticas en la convivencia</a:t>
              </a:r>
              <a:r>
                <a:rPr lang="es-ES" altLang="es-MX" sz="1400" dirty="0"/>
                <a:t>.</a:t>
              </a:r>
            </a:p>
            <a:p>
              <a:pPr>
                <a:buFontTx/>
                <a:buChar char="•"/>
              </a:pPr>
              <a:r>
                <a:rPr lang="es-ES" altLang="es-MX" sz="1400" dirty="0"/>
                <a:t>Disponer de “</a:t>
              </a:r>
              <a:r>
                <a:rPr lang="es-ES" altLang="es-MX" sz="1400" i="1" dirty="0"/>
                <a:t>criterios</a:t>
              </a:r>
              <a:r>
                <a:rPr lang="es-ES" altLang="es-MX" sz="1400" dirty="0"/>
                <a:t>” y “</a:t>
              </a:r>
              <a:r>
                <a:rPr lang="es-ES" altLang="es-MX" sz="1400" i="1" dirty="0"/>
                <a:t>principios</a:t>
              </a:r>
              <a:r>
                <a:rPr lang="es-ES" altLang="es-MX" sz="1400" dirty="0"/>
                <a:t>”.</a:t>
              </a:r>
            </a:p>
            <a:p>
              <a:pPr>
                <a:buFontTx/>
                <a:buChar char="•"/>
              </a:pPr>
              <a:r>
                <a:rPr lang="es-ES" altLang="es-MX" sz="1400" dirty="0"/>
                <a:t>Dar respuesta a la necesidad que sentimos de “</a:t>
              </a:r>
              <a:r>
                <a:rPr lang="es-ES" altLang="es-MX" sz="1400" i="1" dirty="0"/>
                <a:t>justificar</a:t>
              </a:r>
              <a:r>
                <a:rPr lang="es-ES" altLang="es-MX" sz="1400" dirty="0"/>
                <a:t>” como buenas nuestras opciones más importantes.</a:t>
              </a:r>
            </a:p>
            <a:p>
              <a:pPr>
                <a:buFontTx/>
                <a:buChar char="•"/>
              </a:pPr>
              <a:r>
                <a:rPr lang="es-ES" altLang="es-MX" sz="1400" dirty="0"/>
                <a:t>Ayudarnos a valorar  y asumir o rechazar las normas sociales. </a:t>
              </a:r>
            </a:p>
            <a:p>
              <a:pPr>
                <a:buFontTx/>
                <a:buChar char="•"/>
              </a:pPr>
              <a:r>
                <a:rPr lang="es-ES" altLang="es-MX" sz="1400" dirty="0"/>
                <a:t>Ayudarnos a encauzar la siempre difícil relación entre </a:t>
              </a:r>
              <a:r>
                <a:rPr lang="es-ES" altLang="es-MX" sz="1400" i="1" dirty="0"/>
                <a:t>actividad e intereses propios</a:t>
              </a:r>
              <a:r>
                <a:rPr lang="es-ES" altLang="es-MX" sz="1400" dirty="0"/>
                <a:t> y </a:t>
              </a:r>
              <a:r>
                <a:rPr lang="es-ES" altLang="es-MX" sz="1400" i="1" dirty="0"/>
                <a:t>actividad e intereses sociales o del grupo.</a:t>
              </a:r>
              <a:r>
                <a:rPr lang="es-ES" altLang="es-MX" sz="1400" dirty="0"/>
                <a:t> </a:t>
              </a:r>
            </a:p>
            <a:p>
              <a:pPr lvl="1">
                <a:buFontTx/>
                <a:buChar char="•"/>
              </a:pPr>
              <a:endParaRPr lang="es-ES" altLang="es-MX" sz="1400" dirty="0">
                <a:solidFill>
                  <a:srgbClr val="0033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339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28" y="8709"/>
            <a:ext cx="7024744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MX" sz="2400" dirty="0" smtClean="0"/>
              <a:t>1 IMPORTANCIA DE LA ÉTICA.</a:t>
            </a:r>
          </a:p>
        </p:txBody>
      </p:sp>
      <p:sp>
        <p:nvSpPr>
          <p:cNvPr id="14339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3C174083-2181-4169-BC2E-A9A11C495969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7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09600" y="2514600"/>
            <a:ext cx="3994150" cy="3667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s-ES" altLang="es-MX" b="1"/>
              <a:t>¿</a:t>
            </a:r>
            <a:r>
              <a:rPr lang="es-ES" altLang="es-MX" b="1" i="1"/>
              <a:t>Qué entendemos por “persona”?</a:t>
            </a:r>
            <a:r>
              <a:rPr lang="es-ES" altLang="es-MX"/>
              <a:t> 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09600" y="1828800"/>
            <a:ext cx="537845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s-ES" altLang="es-MX" b="1" dirty="0">
                <a:solidFill>
                  <a:schemeClr val="tx2"/>
                </a:solidFill>
              </a:rPr>
              <a:t>1.2. LA PERSONA ES EL CENTRO DE LA ÉTICA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572000" y="2514600"/>
            <a:ext cx="3305175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r>
              <a:rPr lang="es-ES" altLang="es-MX" sz="1400" b="1" i="1" dirty="0"/>
              <a:t>Es algo más que un mero ser que habita en medio de la naturaleza</a:t>
            </a:r>
            <a:r>
              <a:rPr lang="es-ES" altLang="es-MX" sz="1400" dirty="0"/>
              <a:t>. </a:t>
            </a:r>
          </a:p>
          <a:p>
            <a:r>
              <a:rPr lang="es-ES" altLang="es-MX" sz="1400" dirty="0"/>
              <a:t>Para la Ética, </a:t>
            </a:r>
            <a:r>
              <a:rPr lang="es-ES" altLang="es-MX" sz="1400" b="1" i="1" dirty="0"/>
              <a:t>la persona no es un objeto ni puede ser tratado como tal</a:t>
            </a:r>
            <a:r>
              <a:rPr lang="es-ES" altLang="es-MX" sz="1400" dirty="0"/>
              <a:t>. 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514600" y="3581400"/>
            <a:ext cx="3333750" cy="3667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s-ES" altLang="es-MX" b="1"/>
              <a:t>Nuestro modelo de persona.</a:t>
            </a:r>
            <a:r>
              <a:rPr lang="es-ES" altLang="es-MX"/>
              <a:t> 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292718" y="4126468"/>
            <a:ext cx="1454501" cy="738664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s-ES" altLang="es-MX" sz="1400" dirty="0"/>
              <a:t>Una persona con </a:t>
            </a:r>
          </a:p>
          <a:p>
            <a:pPr algn="just"/>
            <a:r>
              <a:rPr lang="es-ES" altLang="es-MX" sz="1400" dirty="0"/>
              <a:t>actitudes </a:t>
            </a:r>
          </a:p>
          <a:p>
            <a:pPr algn="just"/>
            <a:r>
              <a:rPr lang="es-ES" altLang="es-MX" sz="1400" dirty="0"/>
              <a:t>democráticas.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1219200" y="5181600"/>
            <a:ext cx="2084388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ES" altLang="es-MX" sz="1400"/>
              <a:t>Una persona solidaria 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6629400" y="4267200"/>
            <a:ext cx="1927225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s-ES" altLang="es-MX" sz="1400"/>
              <a:t>Una persona liberada.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3581400" y="5197475"/>
            <a:ext cx="2362200" cy="5175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ES" altLang="es-MX" sz="1400"/>
              <a:t>Una persona creadora, </a:t>
            </a:r>
          </a:p>
          <a:p>
            <a:r>
              <a:rPr lang="es-ES" altLang="es-MX" sz="1400"/>
              <a:t>capaz de inventar el futuro 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6248400" y="4953000"/>
            <a:ext cx="1887538" cy="51752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s-ES" altLang="es-MX" sz="1400"/>
              <a:t>Una persona “capaz” </a:t>
            </a:r>
          </a:p>
          <a:p>
            <a:r>
              <a:rPr lang="es-ES" altLang="es-MX" sz="1400"/>
              <a:t>de la no-violencia </a:t>
            </a: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1828800" y="3962400"/>
            <a:ext cx="21336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2362200" y="3962400"/>
            <a:ext cx="1600200" cy="1219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962400" y="3962400"/>
            <a:ext cx="533400" cy="1219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3962400" y="3962400"/>
            <a:ext cx="2895600" cy="990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4038600" y="3962400"/>
            <a:ext cx="25146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396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  <p:bldP spid="32773" grpId="0"/>
      <p:bldP spid="32774" grpId="0"/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  <p:bldP spid="32783" grpId="0" animBg="1"/>
      <p:bldP spid="32784" grpId="0" animBg="1"/>
      <p:bldP spid="32785" grpId="0" animBg="1"/>
      <p:bldP spid="327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28" y="21771"/>
            <a:ext cx="7024744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MX" dirty="0" smtClean="0"/>
              <a:t>2. LAS TEORÍAS ÉTICAS</a:t>
            </a:r>
          </a:p>
        </p:txBody>
      </p:sp>
      <p:sp>
        <p:nvSpPr>
          <p:cNvPr id="15363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45DC45C4-83E5-4F79-99C7-B739FC4B5BC4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8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33400" y="2590800"/>
            <a:ext cx="1411288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ESTOICISMO</a:t>
            </a:r>
            <a:r>
              <a:rPr lang="es-ES" altLang="es-MX" sz="1400"/>
              <a:t> 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209800" y="2590800"/>
            <a:ext cx="1392238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HEDONISMO</a:t>
            </a:r>
            <a:r>
              <a:rPr lang="es-ES" altLang="es-MX" sz="1400"/>
              <a:t> 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533400" y="3124200"/>
            <a:ext cx="1538288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UTILITARISMO</a:t>
            </a:r>
            <a:r>
              <a:rPr lang="es-ES" altLang="es-MX" sz="1400"/>
              <a:t> 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209800" y="3124200"/>
            <a:ext cx="1884363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s-ES" altLang="es-MX" sz="1400"/>
              <a:t>DEONTOLOGISMO 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257800" y="1905000"/>
            <a:ext cx="3276600" cy="423863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ES_tradnl" altLang="es-MX" b="1"/>
              <a:t>PROPUESTAS ACTUALES</a:t>
            </a:r>
            <a:r>
              <a:rPr lang="es-ES" altLang="es-MX"/>
              <a:t> 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533400" y="1905000"/>
            <a:ext cx="3276600" cy="423863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altLang="es-MX" sz="1800" b="1">
                <a:solidFill>
                  <a:schemeClr val="tx1"/>
                </a:solidFill>
                <a:latin typeface="Arial" charset="0"/>
              </a:rPr>
              <a:t>TRADICIONALES</a:t>
            </a:r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4495800" y="1905000"/>
            <a:ext cx="0" cy="42672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4953000" y="2590800"/>
            <a:ext cx="3659188" cy="7302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Personas auténticas que conviven en sociedad (Taylor): reconocimiento y autenticidad.</a:t>
            </a:r>
            <a:r>
              <a:rPr lang="es-ES" altLang="es-MX" sz="1400"/>
              <a:t> 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4953000" y="3505200"/>
            <a:ext cx="3657600" cy="3048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El relato del otro (Rorty): el novelista</a:t>
            </a:r>
            <a:r>
              <a:rPr lang="es-ES" altLang="es-MX" sz="1400"/>
              <a:t> </a:t>
            </a: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4953000" y="3962400"/>
            <a:ext cx="3657600" cy="7302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" altLang="es-MX" sz="1400"/>
              <a:t>Redefinir la justicia (Rawls): equidad e igualdad, </a:t>
            </a:r>
          </a:p>
          <a:p>
            <a:r>
              <a:rPr lang="es-ES" altLang="es-MX" sz="1400"/>
              <a:t>compensación 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953000" y="4724400"/>
            <a:ext cx="3657600" cy="7302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s-ES_tradnl" altLang="es-MX" sz="1400"/>
              <a:t>Hablando se entiende la gente (Habermas): el diálogo </a:t>
            </a:r>
          </a:p>
          <a:p>
            <a:r>
              <a:rPr lang="es-ES_tradnl" altLang="es-MX" sz="1400"/>
              <a:t>construye la convivencia.</a:t>
            </a:r>
            <a:r>
              <a:rPr lang="es-ES" altLang="es-MX" sz="1400"/>
              <a:t> 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953000" y="5562600"/>
            <a:ext cx="3657600" cy="7302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_tradnl" altLang="es-MX" sz="1400"/>
              <a:t>Al menos, un </a:t>
            </a:r>
            <a:r>
              <a:rPr lang="es-ES_tradnl" altLang="es-MX" sz="1400" i="1"/>
              <a:t>mínimo</a:t>
            </a:r>
            <a:r>
              <a:rPr lang="es-ES_tradnl" altLang="es-MX" sz="1400"/>
              <a:t> acuerdo (A. Cortina):</a:t>
            </a:r>
          </a:p>
          <a:p>
            <a:r>
              <a:rPr lang="es-ES_tradnl" altLang="es-MX" sz="1400"/>
              <a:t>Apostar por una ética mínima y universal</a:t>
            </a:r>
          </a:p>
          <a:p>
            <a:r>
              <a:rPr lang="es-ES_tradnl" altLang="es-MX" sz="1400"/>
              <a:t> (DD. HH.).</a:t>
            </a:r>
            <a:r>
              <a:rPr lang="es-ES" altLang="es-MX" sz="1400"/>
              <a:t> </a:t>
            </a:r>
          </a:p>
        </p:txBody>
      </p:sp>
      <p:pic>
        <p:nvPicPr>
          <p:cNvPr id="3380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1238"/>
            <a:ext cx="43434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01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7" grpId="0" animBg="1"/>
      <p:bldP spid="33798" grpId="0" animBg="1"/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  <p:bldP spid="33805" grpId="0" animBg="1"/>
      <p:bldP spid="33806" grpId="0" animBg="1"/>
      <p:bldP spid="338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059628" y="152400"/>
            <a:ext cx="7024744" cy="8683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altLang="es-MX" sz="1800" dirty="0" smtClean="0"/>
              <a:t/>
            </a:r>
            <a:br>
              <a:rPr lang="es-ES" altLang="es-MX" sz="1800" dirty="0" smtClean="0"/>
            </a:br>
            <a:r>
              <a:rPr lang="es-ES" altLang="es-MX" sz="1800" dirty="0" smtClean="0"/>
              <a:t/>
            </a:r>
            <a:br>
              <a:rPr lang="es-ES" altLang="es-MX" sz="1800" dirty="0" smtClean="0"/>
            </a:br>
            <a:r>
              <a:rPr lang="es-ES" altLang="es-MX" sz="1800" dirty="0" smtClean="0"/>
              <a:t>3.- CONCEPTOS BASICOS. </a:t>
            </a:r>
            <a:br>
              <a:rPr lang="es-ES" altLang="es-MX" sz="1800" dirty="0" smtClean="0"/>
            </a:br>
            <a:r>
              <a:rPr lang="es-ES" altLang="es-MX" sz="1800" dirty="0" smtClean="0"/>
              <a:t>DISTINCION ENTRE ETICA Y MORAL</a:t>
            </a:r>
          </a:p>
        </p:txBody>
      </p:sp>
      <p:sp>
        <p:nvSpPr>
          <p:cNvPr id="16387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fld id="{A1CC07D1-71DF-4DC1-88C1-6C488474F6A3}" type="slidenum">
              <a:rPr lang="es-ES" altLang="en-US" sz="1000" smtClean="0">
                <a:solidFill>
                  <a:schemeClr val="tx1"/>
                </a:solidFill>
                <a:latin typeface="Arial" charset="0"/>
              </a:rPr>
              <a:pPr/>
              <a:t>9</a:t>
            </a:fld>
            <a:endParaRPr lang="es-ES" altLang="en-US" sz="10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85800" y="2438400"/>
            <a:ext cx="8077200" cy="5794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800100" indent="-342900"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257300" indent="-342900"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714500" indent="-342900"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171700" indent="-342900"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628900" indent="-342900"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3086100" indent="-342900"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543300" indent="-342900"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4000500" indent="-342900"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marL="342900" indent="-342900">
              <a:spcBef>
                <a:spcPct val="50000"/>
              </a:spcBef>
            </a:pPr>
            <a:r>
              <a:rPr lang="es-ES" altLang="es-MX" sz="1400" b="1" u="sng">
                <a:solidFill>
                  <a:schemeClr val="tx1"/>
                </a:solidFill>
                <a:latin typeface="Arial" charset="0"/>
              </a:rPr>
              <a:t>ÉTICA</a:t>
            </a: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:</a:t>
            </a:r>
            <a:r>
              <a:rPr lang="es-ES_tradnl" altLang="es-MX" sz="1400">
                <a:solidFill>
                  <a:schemeClr val="tx1"/>
                </a:solidFill>
                <a:latin typeface="Arial" charset="0"/>
              </a:rPr>
              <a:t>la reflexión racional de lo que consideramos bueno o malo, justo e injusto. La ética tiene una pretensión </a:t>
            </a:r>
            <a:r>
              <a:rPr lang="es-ES_tradnl" altLang="es-MX" sz="1400" i="1">
                <a:solidFill>
                  <a:schemeClr val="tx1"/>
                </a:solidFill>
                <a:latin typeface="Arial" charset="0"/>
              </a:rPr>
              <a:t>universal</a:t>
            </a: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 . </a:t>
            </a:r>
            <a:r>
              <a:rPr lang="es-ES" altLang="es-MX" sz="1400" b="1">
                <a:solidFill>
                  <a:schemeClr val="tx1"/>
                </a:solidFill>
                <a:latin typeface="Arial" charset="0"/>
              </a:rPr>
              <a:t>Valores</a:t>
            </a: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 sobre los que se sustenta:</a:t>
            </a:r>
            <a:r>
              <a:rPr lang="es-ES" altLang="es-MX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647700" y="1538288"/>
            <a:ext cx="8153400" cy="517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400" b="1" u="sng">
                <a:solidFill>
                  <a:schemeClr val="tx1"/>
                </a:solidFill>
                <a:latin typeface="Arial" charset="0"/>
              </a:rPr>
              <a:t>Moral:</a:t>
            </a: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 </a:t>
            </a:r>
            <a:r>
              <a:rPr lang="es-ES_tradnl" altLang="es-MX" sz="1400">
                <a:solidFill>
                  <a:schemeClr val="tx1"/>
                </a:solidFill>
                <a:latin typeface="Arial" charset="0"/>
              </a:rPr>
              <a:t>se dedica a establecer las </a:t>
            </a:r>
            <a:r>
              <a:rPr lang="es-ES_tradnl" altLang="es-MX" sz="1400" i="1">
                <a:solidFill>
                  <a:schemeClr val="tx1"/>
                </a:solidFill>
                <a:latin typeface="Arial" charset="0"/>
              </a:rPr>
              <a:t>normas</a:t>
            </a:r>
            <a:r>
              <a:rPr lang="es-ES_tradnl" altLang="es-MX" sz="1400">
                <a:solidFill>
                  <a:schemeClr val="tx1"/>
                </a:solidFill>
                <a:latin typeface="Arial" charset="0"/>
              </a:rPr>
              <a:t> por las que un acto pueda considerarse como aceptable (moral) o inaceptable. depende mucho de las costumbres, tradiciones, religiones de cada lugar</a:t>
            </a: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  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685800" y="3733800"/>
            <a:ext cx="3352800" cy="2378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s-MX" sz="1200" b="1" u="sng">
                <a:solidFill>
                  <a:schemeClr val="tx1"/>
                </a:solidFill>
                <a:latin typeface="Arial" charset="0"/>
              </a:rPr>
              <a:t>Ética Autónoma: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 Surge de nuestra razón.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Implica hacernos a nosotros mismos y definir nuestro proyecto de vida.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Tenemos que aceptar el conflicto y, a veces, la soledad y la inseguridad de defender las propias ideas.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Podemos seguir nuestra religión o ideología pero desde una actitud Crítica y reflexiva.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" altLang="es-MX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4038600" y="3733800"/>
            <a:ext cx="1981200" cy="22875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s-MX" sz="1200" b="1" u="sng">
                <a:solidFill>
                  <a:schemeClr val="tx1"/>
                </a:solidFill>
                <a:latin typeface="Arial" charset="0"/>
              </a:rPr>
              <a:t>Ética Heterónoma</a:t>
            </a: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: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Surge de un poder que impone normas claras.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 Hay seguridad.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 Se pide obedienci.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200">
                <a:solidFill>
                  <a:schemeClr val="tx1"/>
                </a:solidFill>
                <a:latin typeface="Arial" charset="0"/>
              </a:rPr>
              <a:t> Da más cohesión de grupo.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" altLang="es-MX" sz="120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s-ES" altLang="es-MX" sz="12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4825" name="Picture 9" descr="disel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48088"/>
            <a:ext cx="3048000" cy="249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3505200" cy="6238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Libertad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Responsabilidad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4572000" y="2971800"/>
            <a:ext cx="4191000" cy="51752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Justicia </a:t>
            </a:r>
          </a:p>
          <a:p>
            <a:pPr>
              <a:buFontTx/>
              <a:buChar char="•"/>
            </a:pPr>
            <a:r>
              <a:rPr lang="es-ES" altLang="es-MX" sz="1400">
                <a:solidFill>
                  <a:schemeClr val="tx1"/>
                </a:solidFill>
                <a:latin typeface="Arial" charset="0"/>
              </a:rPr>
              <a:t>Conciencia</a:t>
            </a:r>
          </a:p>
        </p:txBody>
      </p:sp>
    </p:spTree>
    <p:extLst>
      <p:ext uri="{BB962C8B-B14F-4D97-AF65-F5344CB8AC3E}">
        <p14:creationId xmlns:p14="http://schemas.microsoft.com/office/powerpoint/2010/main" val="103996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2" grpId="0" animBg="1"/>
      <p:bldP spid="34823" grpId="0" animBg="1"/>
      <p:bldP spid="34824" grpId="0" animBg="1"/>
      <p:bldP spid="34826" grpId="0" animBg="1"/>
      <p:bldP spid="3482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813</Words>
  <Application>Microsoft Office PowerPoint</Application>
  <PresentationFormat>Presentación en pantalla (4:3)</PresentationFormat>
  <Paragraphs>136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Calibri</vt:lpstr>
      <vt:lpstr>Tema de Office</vt:lpstr>
      <vt:lpstr>Presentación de PowerPoint</vt:lpstr>
      <vt:lpstr>Presentación de PowerPoint</vt:lpstr>
      <vt:lpstr>Abstract</vt:lpstr>
      <vt:lpstr>   Palabras clave: (keywords)     </vt:lpstr>
      <vt:lpstr>Presentación de PowerPoint</vt:lpstr>
      <vt:lpstr>1 IMPORTANCIA DE LA ÉTICA.</vt:lpstr>
      <vt:lpstr>1 IMPORTANCIA DE LA ÉTICA.</vt:lpstr>
      <vt:lpstr>2. LAS TEORÍAS ÉTICAS</vt:lpstr>
      <vt:lpstr>  3.- CONCEPTOS BASICOS.  DISTINCION ENTRE ETICA Y MORAL</vt:lpstr>
      <vt:lpstr>4. ÉTICA PROFESIONAL. </vt:lpstr>
      <vt:lpstr>Presentación de PowerPoint</vt:lpstr>
      <vt:lpstr>CONCLUSIÓN</vt:lpstr>
      <vt:lpstr>Auditoria importante actividad  dentro de la función  de la contaduría Pública y ahora en otras áreas  en las que se desarrolla la profesión. Por lo que para desarrollar una auditoria se tiene  que apoyar en técnicas y procedimientos en  cada una de las etapas de la auditoria.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AIOHP</cp:lastModifiedBy>
  <cp:revision>85</cp:revision>
  <dcterms:created xsi:type="dcterms:W3CDTF">2012-08-07T16:35:15Z</dcterms:created>
  <dcterms:modified xsi:type="dcterms:W3CDTF">2016-02-09T06:02:07Z</dcterms:modified>
</cp:coreProperties>
</file>