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63" r:id="rId3"/>
    <p:sldId id="257" r:id="rId4"/>
    <p:sldId id="258" r:id="rId5"/>
    <p:sldId id="259" r:id="rId6"/>
    <p:sldId id="282" r:id="rId7"/>
    <p:sldId id="290" r:id="rId8"/>
    <p:sldId id="291" r:id="rId9"/>
    <p:sldId id="292" r:id="rId10"/>
    <p:sldId id="294" r:id="rId11"/>
    <p:sldId id="293" r:id="rId12"/>
    <p:sldId id="295" r:id="rId13"/>
    <p:sldId id="280" r:id="rId14"/>
    <p:sldId id="272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8" autoAdjust="0"/>
    <p:restoredTop sz="94660"/>
  </p:normalViewPr>
  <p:slideViewPr>
    <p:cSldViewPr>
      <p:cViewPr varScale="1">
        <p:scale>
          <a:sx n="70" d="100"/>
          <a:sy n="70" d="100"/>
        </p:scale>
        <p:origin x="118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7FC68-D23B-4B69-9EA5-7B7113EEC8C0}" type="datetimeFigureOut">
              <a:rPr lang="es-MX" smtClean="0"/>
              <a:pPr/>
              <a:t>07/02/2016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25402-A144-4413-9962-533EEC834B6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0740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0473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3627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53568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2038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5128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5083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676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07/02/2016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07/02/2016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07/02/2016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07/02/2016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07/02/2016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07/02/2016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07/02/2016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07/02/2016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07/02/2016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07/02/2016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07/02/2016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65E5B-F914-4429-9E33-7456EC1E740A}" type="datetimeFigureOut">
              <a:rPr lang="es-MX" smtClean="0"/>
              <a:pPr/>
              <a:t>07/02/2016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 JPG.jpg"/>
          <p:cNvPicPr/>
          <p:nvPr/>
        </p:nvPicPr>
        <p:blipFill>
          <a:blip r:embed="rId3" cstate="print"/>
          <a:srcRect l="34974" t="22000" r="34137" b="26320"/>
          <a:stretch>
            <a:fillRect/>
          </a:stretch>
        </p:blipFill>
        <p:spPr>
          <a:xfrm>
            <a:off x="8244408" y="404664"/>
            <a:ext cx="676906" cy="887342"/>
          </a:xfrm>
          <a:prstGeom prst="rect">
            <a:avLst/>
          </a:prstGeom>
        </p:spPr>
      </p:pic>
      <p:pic>
        <p:nvPicPr>
          <p:cNvPr id="11266" name="Picture 2" descr="Logo UAE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1163766" cy="144016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75656" y="548680"/>
            <a:ext cx="66247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UNIVERSIDAD AUTÓNOMA DEL ESTADO DE HIDALGO</a:t>
            </a:r>
          </a:p>
          <a:p>
            <a:pPr algn="ctr"/>
            <a:r>
              <a:rPr lang="es-MX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ESCUELA SUPERIOR DE ZIMAPÁN</a:t>
            </a:r>
            <a:endParaRPr lang="es-MX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47664" y="2564904"/>
            <a:ext cx="6336704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Licenciatura en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Contaduría</a:t>
            </a:r>
          </a:p>
          <a:p>
            <a:pPr algn="ctr"/>
            <a:endParaRPr lang="es-MX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Tema: C</a:t>
            </a:r>
            <a:r>
              <a:rPr lang="es-MX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onceptos</a:t>
            </a:r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Básicos</a:t>
            </a:r>
          </a:p>
          <a:p>
            <a:pPr algn="ctr">
              <a:defRPr/>
            </a:pPr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MX" sz="2800" b="1" dirty="0"/>
          </a:p>
          <a:p>
            <a:pPr algn="ctr"/>
            <a:endParaRPr lang="es-MX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latin typeface="Arial" pitchFamily="34" charset="0"/>
                <a:cs typeface="Arial" pitchFamily="34" charset="0"/>
              </a:rPr>
              <a:t>L.C. Beatriz Caballero Máximo</a:t>
            </a:r>
          </a:p>
          <a:p>
            <a:pPr algn="ctr"/>
            <a:endParaRPr lang="es-MX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Enero a Junio de 2016</a:t>
            </a:r>
            <a:endParaRPr lang="es-MX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9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387350"/>
            <a:ext cx="8305800" cy="838200"/>
          </a:xfrm>
          <a:prstGeom prst="rect">
            <a:avLst/>
          </a:prstGeom>
        </p:spPr>
        <p:txBody>
          <a:bodyPr/>
          <a:lstStyle/>
          <a:p>
            <a:pPr algn="ctr" defTabSz="914400" eaLnBrk="0" hangingPunct="0">
              <a:defRPr/>
            </a:pPr>
            <a:r>
              <a:rPr lang="es-MX" sz="2400" b="1" dirty="0">
                <a:solidFill>
                  <a:schemeClr val="accent1"/>
                </a:solidFill>
                <a:latin typeface="+mj-lt"/>
                <a:ea typeface="ＭＳ Ｐゴシック" charset="0"/>
                <a:cs typeface="+mj-cs"/>
              </a:rPr>
              <a:t>OBJETIVOS DE LA CONTABILIDAD DE COSTOS</a:t>
            </a:r>
          </a:p>
        </p:txBody>
      </p:sp>
      <p:sp>
        <p:nvSpPr>
          <p:cNvPr id="4" name="4 Rectángulo redondeado"/>
          <p:cNvSpPr>
            <a:spLocks noChangeArrowheads="1"/>
          </p:cNvSpPr>
          <p:nvPr/>
        </p:nvSpPr>
        <p:spPr bwMode="auto">
          <a:xfrm>
            <a:off x="5292080" y="2420888"/>
            <a:ext cx="3470920" cy="259228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MX" sz="2800" b="1" dirty="0" smtClean="0">
                <a:solidFill>
                  <a:schemeClr val="bg1"/>
                </a:solidFill>
              </a:rPr>
              <a:t> </a:t>
            </a:r>
            <a:r>
              <a:rPr lang="es-MX" sz="2800" b="1" dirty="0" smtClean="0"/>
              <a:t>3. Proporcionar información </a:t>
            </a:r>
            <a:r>
              <a:rPr lang="es-MX" sz="2800" b="1" dirty="0"/>
              <a:t>amplia, oportuna y veraz</a:t>
            </a:r>
          </a:p>
        </p:txBody>
      </p:sp>
      <p:pic>
        <p:nvPicPr>
          <p:cNvPr id="7170" name="Picture 2" descr="http://cdn2.hubspot.net/hub/148211/file-2218065974-jpg/finanzas-y_contabilidad-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3862636"/>
            <a:ext cx="2952328" cy="2301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larcoop.com/wp-content/uploads/2012/08/estados-financier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206" y="1616819"/>
            <a:ext cx="1809155" cy="1608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12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387350"/>
            <a:ext cx="8305800" cy="838200"/>
          </a:xfrm>
          <a:prstGeom prst="rect">
            <a:avLst/>
          </a:prstGeom>
        </p:spPr>
        <p:txBody>
          <a:bodyPr/>
          <a:lstStyle/>
          <a:p>
            <a:pPr algn="ctr" defTabSz="914400" eaLnBrk="0" hangingPunct="0">
              <a:defRPr/>
            </a:pPr>
            <a:r>
              <a:rPr lang="es-MX" sz="2400" b="1" dirty="0">
                <a:solidFill>
                  <a:schemeClr val="accent1"/>
                </a:solidFill>
                <a:latin typeface="+mj-lt"/>
                <a:ea typeface="ＭＳ Ｐゴシック" charset="0"/>
                <a:cs typeface="+mj-cs"/>
              </a:rPr>
              <a:t>OBJETIVOS DE LA CONTABILIDAD DE COSTOS</a:t>
            </a:r>
          </a:p>
        </p:txBody>
      </p:sp>
      <p:sp>
        <p:nvSpPr>
          <p:cNvPr id="6" name="6 Rectángulo"/>
          <p:cNvSpPr/>
          <p:nvPr/>
        </p:nvSpPr>
        <p:spPr>
          <a:xfrm>
            <a:off x="1475656" y="1844824"/>
            <a:ext cx="2098431" cy="11521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 dirty="0">
                <a:solidFill>
                  <a:srgbClr val="002060"/>
                </a:solidFill>
              </a:rPr>
              <a:t>4. </a:t>
            </a:r>
            <a:r>
              <a:rPr lang="es-MX" sz="2400" b="1" dirty="0" smtClean="0">
                <a:solidFill>
                  <a:srgbClr val="002060"/>
                </a:solidFill>
              </a:rPr>
              <a:t>Lograr una  correcta  toma </a:t>
            </a:r>
            <a:r>
              <a:rPr lang="es-MX" sz="2400" b="1" dirty="0">
                <a:solidFill>
                  <a:srgbClr val="002060"/>
                </a:solidFill>
              </a:rPr>
              <a:t>de decisiones</a:t>
            </a:r>
          </a:p>
        </p:txBody>
      </p:sp>
      <p:pic>
        <p:nvPicPr>
          <p:cNvPr id="2050" name="Picture 2" descr="http://aula.mass.pe/sites/default/files/images/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12277"/>
            <a:ext cx="2437940" cy="26817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2.gstatic.com/images?q=tbn:ANd9GcQ8aNAtW-GMCkRaCK8dU5zG_B4PUblLMZ1yNJdxPLcLiNcAwEllx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53" y="4365104"/>
            <a:ext cx="2466975" cy="1847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2" descr="https://encrypted-tbn1.gstatic.com/images?q=tbn:ANd9GcQBx4EAg_MWPJX39uoUyXtZNsJzgL-0Hee6prGadHL-AqC4sRf_r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25772"/>
            <a:ext cx="2867025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4504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387350"/>
            <a:ext cx="8305800" cy="838200"/>
          </a:xfrm>
          <a:prstGeom prst="rect">
            <a:avLst/>
          </a:prstGeom>
        </p:spPr>
        <p:txBody>
          <a:bodyPr/>
          <a:lstStyle/>
          <a:p>
            <a:pPr algn="ctr" defTabSz="914400" eaLnBrk="0" hangingPunct="0">
              <a:defRPr/>
            </a:pPr>
            <a:r>
              <a:rPr lang="es-MX" sz="2400" b="1" dirty="0">
                <a:solidFill>
                  <a:schemeClr val="accent1"/>
                </a:solidFill>
                <a:latin typeface="+mj-lt"/>
                <a:ea typeface="ＭＳ Ｐゴシック" charset="0"/>
                <a:cs typeface="+mj-cs"/>
              </a:rPr>
              <a:t>OBJETIVOS DE LA CONTABILIDAD DE COSTOS</a:t>
            </a:r>
          </a:p>
        </p:txBody>
      </p:sp>
      <p:sp>
        <p:nvSpPr>
          <p:cNvPr id="6" name="6 Rectángulo"/>
          <p:cNvSpPr/>
          <p:nvPr/>
        </p:nvSpPr>
        <p:spPr>
          <a:xfrm>
            <a:off x="6156176" y="2204864"/>
            <a:ext cx="2098431" cy="1152128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 dirty="0" smtClean="0"/>
              <a:t>5. </a:t>
            </a:r>
            <a:r>
              <a:rPr lang="es-MX" sz="2400" dirty="0"/>
              <a:t>Contribuir a la planeación de utilidades</a:t>
            </a:r>
            <a:endParaRPr lang="es-MX" sz="2400" b="1" dirty="0"/>
          </a:p>
        </p:txBody>
      </p:sp>
      <p:pic>
        <p:nvPicPr>
          <p:cNvPr id="8194" name="Picture 2" descr="http://dineroexperto.com.mx/blog/wp-content/uploads/2012/08/cuenta-e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4608512" cy="2513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dn1.planeatusfinanzas.com/wp-content/uploads/2011/05/reparto-de-utilidade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71" y="4336306"/>
            <a:ext cx="3048000" cy="1714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3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r>
              <a:rPr lang="es-MX" dirty="0" smtClean="0">
                <a:solidFill>
                  <a:schemeClr val="accent1"/>
                </a:solidFill>
              </a:rPr>
              <a:t>Conclusión</a:t>
            </a:r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15616" y="2204864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/>
              <a:t>En las empresas se debe establecer un Sistema de Información Financiera que permita una correcta toma de decisiones </a:t>
            </a:r>
            <a:endParaRPr lang="es-MX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908720"/>
            <a:ext cx="84249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Arial" pitchFamily="34" charset="0"/>
                <a:cs typeface="Arial" pitchFamily="34" charset="0"/>
              </a:rPr>
              <a:t>Bibliografía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endParaRPr lang="es-MX" sz="2400" dirty="0" smtClean="0"/>
          </a:p>
          <a:p>
            <a:pPr lvl="0" algn="ctr"/>
            <a:endParaRPr lang="es-MX" sz="2400" dirty="0" smtClean="0"/>
          </a:p>
          <a:p>
            <a:pPr algn="just"/>
            <a:r>
              <a:rPr lang="es-ES" sz="2400" dirty="0" smtClean="0"/>
              <a:t>Cárdenas R. (1999) Contabilidad de Costos I. México: IMCP</a:t>
            </a:r>
          </a:p>
          <a:p>
            <a:pPr lvl="0" algn="just"/>
            <a:endParaRPr lang="es-MX" sz="2400" dirty="0" smtClean="0"/>
          </a:p>
          <a:p>
            <a:pPr algn="just"/>
            <a:r>
              <a:rPr lang="es-ES" sz="2400" dirty="0"/>
              <a:t>Del RÍO C. (2007) Costos I Históricos. México : ECAFSA</a:t>
            </a:r>
          </a:p>
          <a:p>
            <a:pPr lvl="0" algn="just"/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lvl="0" algn="ctr"/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5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32656"/>
            <a:ext cx="8208663" cy="684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Tema: </a:t>
            </a:r>
            <a:r>
              <a:rPr lang="es-MX" sz="2800" b="1" dirty="0" smtClean="0"/>
              <a:t>Conceptos Básicos</a:t>
            </a:r>
          </a:p>
          <a:p>
            <a:pPr>
              <a:defRPr/>
            </a:pPr>
            <a:endParaRPr lang="es-MX" sz="2800" b="1" dirty="0"/>
          </a:p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                          Resumen (Abstract)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s-MX" dirty="0" smtClean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dirty="0" smtClean="0"/>
              <a:t>El Sistema de Información Contable esta diseñado para  </a:t>
            </a:r>
            <a:r>
              <a:rPr lang="es-MX" dirty="0"/>
              <a:t>predeterminar, registrar, acumular, distribuir, controlar, analizar, interpretar e informar de los costos de producción, distribución, administración y </a:t>
            </a:r>
            <a:r>
              <a:rPr lang="es-MX" dirty="0" smtClean="0"/>
              <a:t>financiamiento; para una correcta toma de decisiones.</a:t>
            </a:r>
            <a:endParaRPr lang="es-MX" dirty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dirty="0">
                <a:solidFill>
                  <a:srgbClr val="212121"/>
                </a:solidFill>
              </a:rPr>
              <a:t>The Accounting Information System is designed to predetermine , record, collect , distribute, monitor, analyze , interpret and report on the costs of production, distribution , administration and </a:t>
            </a:r>
            <a:r>
              <a:rPr lang="es-MX" dirty="0" smtClean="0">
                <a:solidFill>
                  <a:srgbClr val="212121"/>
                </a:solidFill>
              </a:rPr>
              <a:t>financing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s-MX" sz="2000" b="1" dirty="0" smtClean="0">
              <a:cs typeface="Arial" pitchFamily="34" charset="0"/>
            </a:endParaRPr>
          </a:p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                Palabras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clave: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(keywords)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dirty="0" smtClean="0">
                <a:cs typeface="Arial" pitchFamily="34" charset="0"/>
              </a:rPr>
              <a:t>Contabilidad de costos y toma de decisiones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dirty="0">
                <a:solidFill>
                  <a:srgbClr val="212121"/>
                </a:solidFill>
              </a:rPr>
              <a:t>Cost accounting and decision-making</a:t>
            </a:r>
            <a:endParaRPr lang="es-MX" dirty="0" smtClean="0"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s-MX" b="1" dirty="0"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5576" y="1124744"/>
            <a:ext cx="76328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Arial" pitchFamily="34" charset="0"/>
                <a:cs typeface="Arial" pitchFamily="34" charset="0"/>
              </a:rPr>
              <a:t>Objetivo general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sz="2800" dirty="0"/>
              <a:t>Analizar los objetivos y  características de los  diversos sistemas para determinar el costo unitario de los productos  tangibles e intangibles de una entidad, y aplicar las técnicas para valuar las operaciones productivas mediante los diversos sistemas de costos históricos, tanto por órdenes de trabajo como por procesos.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5" y="404664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Arial" pitchFamily="34" charset="0"/>
                <a:cs typeface="Arial" pitchFamily="34" charset="0"/>
              </a:rPr>
              <a:t>Nombre de la unidad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UNIDAD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 Clasificación de los Costos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b="1" dirty="0">
                <a:latin typeface="Arial" pitchFamily="34" charset="0"/>
                <a:cs typeface="Arial" pitchFamily="34" charset="0"/>
              </a:rPr>
              <a:t>Objetivo de la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unidad:</a:t>
            </a: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altLang="es-MX" sz="2800" dirty="0"/>
              <a:t>Identificar los conceptos </a:t>
            </a:r>
            <a:r>
              <a:rPr lang="es-ES" altLang="es-MX" sz="2800" dirty="0" smtClean="0"/>
              <a:t>básicos  </a:t>
            </a:r>
            <a:r>
              <a:rPr lang="es-ES" altLang="es-MX" sz="2800" dirty="0"/>
              <a:t>y clasificación de los costos para aplicar las técnicas de costeo.</a:t>
            </a:r>
            <a:endParaRPr lang="en-US" altLang="es-MX" sz="2800" i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404664"/>
            <a:ext cx="792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Tema:</a:t>
            </a: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dirty="0" smtClean="0">
                <a:latin typeface="Arial" pitchFamily="34" charset="0"/>
                <a:cs typeface="Arial" pitchFamily="34" charset="0"/>
              </a:rPr>
              <a:t>1.1. </a:t>
            </a:r>
            <a:r>
              <a:rPr lang="es-E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MX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onceptos </a:t>
            </a:r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Básicos</a:t>
            </a:r>
          </a:p>
          <a:p>
            <a:pPr algn="ctr"/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2800" dirty="0" smtClean="0"/>
          </a:p>
          <a:p>
            <a:pPr algn="ctr"/>
            <a:r>
              <a:rPr lang="es-MX" sz="2800" dirty="0" smtClean="0"/>
              <a:t>   </a:t>
            </a:r>
          </a:p>
          <a:p>
            <a:pPr algn="ctr"/>
            <a:r>
              <a:rPr lang="es-MX" sz="2800" dirty="0" smtClean="0"/>
              <a:t>En el área contable existen  </a:t>
            </a:r>
            <a:r>
              <a:rPr lang="es-MX" sz="2800" dirty="0"/>
              <a:t>procedimientos, técnicas, registros e informes estructurados sobre la base de la teoría de la partida doble y otros principios técnicos, que tienen por objeto la determinación de los costos unitarios de producción y el control de las operaciones fabriles.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3 CuadroTexto"/>
          <p:cNvSpPr txBox="1"/>
          <p:nvPr/>
        </p:nvSpPr>
        <p:spPr>
          <a:xfrm>
            <a:off x="506468" y="836712"/>
            <a:ext cx="841909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Introducción:</a:t>
            </a:r>
          </a:p>
          <a:p>
            <a:pPr algn="ctr"/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CuadroTexto"/>
          <p:cNvSpPr txBox="1">
            <a:spLocks noChangeArrowheads="1"/>
          </p:cNvSpPr>
          <p:nvPr/>
        </p:nvSpPr>
        <p:spPr bwMode="auto">
          <a:xfrm>
            <a:off x="1187624" y="2924944"/>
            <a:ext cx="26019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MX" sz="2000" b="1" dirty="0"/>
              <a:t>Es la suma de recursos y esfuerzos </a:t>
            </a:r>
          </a:p>
          <a:p>
            <a:pPr algn="ctr" eaLnBrk="1" hangingPunct="1"/>
            <a:r>
              <a:rPr lang="es-MX" sz="2000" b="1" dirty="0"/>
              <a:t>que se han invertido  para producir algo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260648"/>
            <a:ext cx="1616262" cy="2155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diferenciaentre.info/wp-content/uploads/2014/06/costo-300x2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56992"/>
            <a:ext cx="2857500" cy="2638426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46063" y="387350"/>
            <a:ext cx="8305800" cy="838200"/>
          </a:xfrm>
          <a:prstGeom prst="rect">
            <a:avLst/>
          </a:prstGeom>
        </p:spPr>
        <p:txBody>
          <a:bodyPr/>
          <a:lstStyle/>
          <a:p>
            <a:pPr algn="ctr" defTabSz="914400" eaLnBrk="0" hangingPunct="0">
              <a:defRPr/>
            </a:pPr>
            <a:r>
              <a:rPr lang="es-MX" sz="4400" b="1" dirty="0">
                <a:solidFill>
                  <a:srgbClr val="0070C0"/>
                </a:solidFill>
                <a:latin typeface="+mj-lt"/>
                <a:ea typeface="ＭＳ Ｐゴシック" charset="0"/>
                <a:cs typeface="+mj-cs"/>
              </a:rPr>
              <a:t>CONTABILIDAD DE COSTOS</a:t>
            </a:r>
          </a:p>
        </p:txBody>
      </p:sp>
      <p:sp>
        <p:nvSpPr>
          <p:cNvPr id="3" name="2 Elipse"/>
          <p:cNvSpPr/>
          <p:nvPr/>
        </p:nvSpPr>
        <p:spPr bwMode="auto">
          <a:xfrm>
            <a:off x="1115616" y="1916832"/>
            <a:ext cx="4394211" cy="3960440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MX" sz="2400" b="1" dirty="0">
                <a:solidFill>
                  <a:srgbClr val="0070C0"/>
                </a:solidFill>
              </a:rPr>
              <a:t>Área de la contabilidad general</a:t>
            </a:r>
          </a:p>
          <a:p>
            <a:pPr algn="ctr">
              <a:defRPr/>
            </a:pPr>
            <a:r>
              <a:rPr lang="es-MX" sz="2400" b="1" dirty="0">
                <a:solidFill>
                  <a:srgbClr val="0070C0"/>
                </a:solidFill>
              </a:rPr>
              <a:t>que comprende la sistematización, procesamiento, información y valuación de los costos de producción</a:t>
            </a:r>
          </a:p>
        </p:txBody>
      </p:sp>
      <p:pic>
        <p:nvPicPr>
          <p:cNvPr id="4" name="Picture 2" descr="C:\Users\BEATRIZ CABALLERO\Documents\metodologia\curso introductorio\UNIDAD III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2654" y="2708920"/>
            <a:ext cx="230505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695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387350"/>
            <a:ext cx="8305800" cy="838200"/>
          </a:xfrm>
          <a:prstGeom prst="rect">
            <a:avLst/>
          </a:prstGeom>
        </p:spPr>
        <p:txBody>
          <a:bodyPr/>
          <a:lstStyle/>
          <a:p>
            <a:pPr algn="ctr" defTabSz="914400" eaLnBrk="0" hangingPunct="0">
              <a:defRPr/>
            </a:pPr>
            <a:r>
              <a:rPr lang="es-MX" sz="2400" b="1" dirty="0">
                <a:solidFill>
                  <a:schemeClr val="accent1"/>
                </a:solidFill>
                <a:latin typeface="+mj-lt"/>
                <a:ea typeface="ＭＳ Ｐゴシック" charset="0"/>
                <a:cs typeface="+mj-cs"/>
              </a:rPr>
              <a:t>OBJETIVOS DE LA CONTABILIDAD DE COSTOS</a:t>
            </a:r>
          </a:p>
        </p:txBody>
      </p:sp>
      <p:sp>
        <p:nvSpPr>
          <p:cNvPr id="3" name="2 Rectángulo redondeado"/>
          <p:cNvSpPr>
            <a:spLocks noChangeArrowheads="1"/>
          </p:cNvSpPr>
          <p:nvPr/>
        </p:nvSpPr>
        <p:spPr bwMode="auto">
          <a:xfrm>
            <a:off x="1475656" y="1897406"/>
            <a:ext cx="2808312" cy="131820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342900" indent="-342900" algn="ctr">
              <a:buFontTx/>
              <a:buAutoNum type="arabicPeriod"/>
              <a:defRPr/>
            </a:pPr>
            <a:r>
              <a:rPr lang="es-MX" sz="2400" b="1" dirty="0" smtClean="0">
                <a:solidFill>
                  <a:schemeClr val="bg1"/>
                </a:solidFill>
                <a:ea typeface="ＭＳ Ｐゴシック" pitchFamily="34" charset="-128"/>
              </a:rPr>
              <a:t>Controlar las  </a:t>
            </a:r>
            <a:r>
              <a:rPr lang="es-MX" sz="2400" b="1" dirty="0">
                <a:solidFill>
                  <a:schemeClr val="bg1"/>
                </a:solidFill>
                <a:ea typeface="ＭＳ Ｐゴシック" pitchFamily="34" charset="-128"/>
              </a:rPr>
              <a:t>operaciones </a:t>
            </a:r>
          </a:p>
          <a:p>
            <a:pPr marL="342900" indent="-342900" algn="ctr">
              <a:defRPr/>
            </a:pPr>
            <a:r>
              <a:rPr lang="es-MX" sz="2400" b="1" dirty="0">
                <a:solidFill>
                  <a:schemeClr val="bg1"/>
                </a:solidFill>
                <a:ea typeface="ＭＳ Ｐゴシック" pitchFamily="34" charset="-128"/>
              </a:rPr>
              <a:t>y gastos</a:t>
            </a:r>
          </a:p>
        </p:txBody>
      </p:sp>
      <p:pic>
        <p:nvPicPr>
          <p:cNvPr id="2052" name="Picture 4" descr="http://4.bp.blogspot.com/-ctdEmmiQJuo/UaVJBgpgRmI/AAAAAAAAAEs/T7pw_ZlRT7Y/s1600/proceso_produccion_del_pan_8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63" y="3887467"/>
            <a:ext cx="3016098" cy="1991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igitalsoftsystems.com/Imagenes/Finanzas/finanz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665" y="2093883"/>
            <a:ext cx="3569055" cy="35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40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387350"/>
            <a:ext cx="8305800" cy="838200"/>
          </a:xfrm>
          <a:prstGeom prst="rect">
            <a:avLst/>
          </a:prstGeom>
        </p:spPr>
        <p:txBody>
          <a:bodyPr/>
          <a:lstStyle/>
          <a:p>
            <a:pPr algn="ctr" defTabSz="914400" eaLnBrk="0" hangingPunct="0">
              <a:defRPr/>
            </a:pPr>
            <a:r>
              <a:rPr lang="es-MX" sz="2400" b="1" dirty="0">
                <a:solidFill>
                  <a:schemeClr val="accent1"/>
                </a:solidFill>
                <a:latin typeface="+mj-lt"/>
                <a:ea typeface="ＭＳ Ｐゴシック" charset="0"/>
                <a:cs typeface="+mj-cs"/>
              </a:rPr>
              <a:t>OBJETIVOS DE LA CONTABILIDAD DE COSTOS</a:t>
            </a:r>
          </a:p>
        </p:txBody>
      </p:sp>
      <p:sp>
        <p:nvSpPr>
          <p:cNvPr id="5" name="4 Rectángulo redondeado"/>
          <p:cNvSpPr>
            <a:spLocks noChangeArrowheads="1"/>
          </p:cNvSpPr>
          <p:nvPr/>
        </p:nvSpPr>
        <p:spPr bwMode="auto">
          <a:xfrm>
            <a:off x="1547664" y="1942662"/>
            <a:ext cx="2305420" cy="158417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es-MX" b="1" dirty="0">
                <a:ea typeface="ＭＳ Ｐゴシック" pitchFamily="34" charset="-128"/>
              </a:rPr>
              <a:t> 2</a:t>
            </a:r>
            <a:r>
              <a:rPr lang="es-MX" sz="2400" b="1" dirty="0">
                <a:ea typeface="ＭＳ Ｐゴシック" pitchFamily="34" charset="-128"/>
              </a:rPr>
              <a:t>. </a:t>
            </a:r>
            <a:r>
              <a:rPr lang="es-MX" sz="2400" b="1" dirty="0" smtClean="0">
                <a:ea typeface="ＭＳ Ｐゴシック" pitchFamily="34" charset="-128"/>
              </a:rPr>
              <a:t>Obtener el  costo unitario</a:t>
            </a:r>
            <a:endParaRPr lang="es-MX" sz="2400" b="1" dirty="0">
              <a:ea typeface="ＭＳ Ｐゴシック" pitchFamily="34" charset="-128"/>
            </a:endParaRPr>
          </a:p>
        </p:txBody>
      </p:sp>
      <p:pic>
        <p:nvPicPr>
          <p:cNvPr id="6148" name="Picture 4" descr="https://userscontent2.emaze.com/images/ced87f5d-a173-4638-addb-e85917388686/973b94eb-80af-40d8-bdbf-788ea4c23a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1844824"/>
            <a:ext cx="1779852" cy="17798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tatic.es.groupon-content.net/37/10/13473783210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523" y="4653136"/>
            <a:ext cx="21431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4077072"/>
            <a:ext cx="2171700" cy="2105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477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437</Words>
  <Application>Microsoft Office PowerPoint</Application>
  <PresentationFormat>Presentación en pantalla (4:3)</PresentationFormat>
  <Paragraphs>81</Paragraphs>
  <Slides>14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MS PGothic</vt:lpstr>
      <vt:lpstr>MS PGothic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</dc:creator>
  <cp:lastModifiedBy>Beatriz</cp:lastModifiedBy>
  <cp:revision>73</cp:revision>
  <dcterms:created xsi:type="dcterms:W3CDTF">2012-08-07T16:35:15Z</dcterms:created>
  <dcterms:modified xsi:type="dcterms:W3CDTF">2016-02-07T21:54:41Z</dcterms:modified>
</cp:coreProperties>
</file>