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7" r:id="rId9"/>
    <p:sldId id="270" r:id="rId10"/>
    <p:sldId id="271" r:id="rId11"/>
    <p:sldId id="272" r:id="rId12"/>
    <p:sldId id="273" r:id="rId13"/>
    <p:sldId id="274" r:id="rId14"/>
    <p:sldId id="277" r:id="rId15"/>
    <p:sldId id="278" r:id="rId16"/>
    <p:sldId id="263" r:id="rId17"/>
    <p:sldId id="264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97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867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800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469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601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80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329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29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506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6153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449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889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564904"/>
            <a:ext cx="4824536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Conversaciones introductorias. Lengua extranjera.</a:t>
            </a: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L.E.L.I. Paulina Trujillo Castillo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Enero – Junio 2016</a:t>
            </a:r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54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err="1" smtClean="0">
                <a:latin typeface="Cambria" panose="02040503050406030204" pitchFamily="18" charset="0"/>
              </a:rPr>
              <a:t>Form</a:t>
            </a:r>
            <a:endParaRPr lang="es-MX" sz="2800" dirty="0">
              <a:latin typeface="Cambria" panose="020405030504060302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8"/>
          </a:xfrm>
        </p:spPr>
        <p:txBody>
          <a:bodyPr>
            <a:normAutofit/>
          </a:bodyPr>
          <a:lstStyle/>
          <a:p>
            <a:r>
              <a:rPr lang="es-MX" sz="2600" dirty="0" err="1" smtClean="0">
                <a:latin typeface="Cambria" panose="02040503050406030204" pitchFamily="18" charset="0"/>
              </a:rPr>
              <a:t>The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verb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i="1" dirty="0" err="1" smtClean="0">
                <a:latin typeface="Cambria" panose="02040503050406030204" pitchFamily="18" charset="0"/>
              </a:rPr>
              <a:t>to</a:t>
            </a:r>
            <a:r>
              <a:rPr lang="es-MX" sz="2600" i="1" dirty="0" smtClean="0">
                <a:latin typeface="Cambria" panose="02040503050406030204" pitchFamily="18" charset="0"/>
              </a:rPr>
              <a:t> be </a:t>
            </a:r>
            <a:r>
              <a:rPr lang="es-MX" sz="2600" dirty="0" smtClean="0">
                <a:latin typeface="Cambria" panose="02040503050406030204" pitchFamily="18" charset="0"/>
              </a:rPr>
              <a:t>has </a:t>
            </a:r>
            <a:r>
              <a:rPr lang="es-MX" sz="2600" dirty="0" err="1" smtClean="0">
                <a:latin typeface="Cambria" panose="02040503050406030204" pitchFamily="18" charset="0"/>
              </a:rPr>
              <a:t>three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forms</a:t>
            </a:r>
            <a:r>
              <a:rPr lang="es-MX" sz="2600" dirty="0" smtClean="0">
                <a:latin typeface="Cambria" panose="02040503050406030204" pitchFamily="18" charset="0"/>
              </a:rPr>
              <a:t>: </a:t>
            </a:r>
            <a:r>
              <a:rPr lang="es-MX" sz="2600" i="1" dirty="0" smtClean="0">
                <a:latin typeface="Cambria" panose="02040503050406030204" pitchFamily="18" charset="0"/>
              </a:rPr>
              <a:t>am</a:t>
            </a:r>
            <a:r>
              <a:rPr lang="es-MX" sz="2600" dirty="0" smtClean="0">
                <a:latin typeface="Cambria" panose="02040503050406030204" pitchFamily="18" charset="0"/>
              </a:rPr>
              <a:t>, </a:t>
            </a:r>
            <a:r>
              <a:rPr lang="es-MX" sz="2600" i="1" dirty="0" err="1" smtClean="0">
                <a:latin typeface="Cambria" panose="02040503050406030204" pitchFamily="18" charset="0"/>
              </a:rPr>
              <a:t>is</a:t>
            </a:r>
            <a:r>
              <a:rPr lang="es-MX" sz="2600" dirty="0" smtClean="0">
                <a:latin typeface="Cambria" panose="02040503050406030204" pitchFamily="18" charset="0"/>
              </a:rPr>
              <a:t> and </a:t>
            </a:r>
            <a:r>
              <a:rPr lang="es-MX" sz="2600" i="1" dirty="0" smtClean="0">
                <a:latin typeface="Cambria" panose="02040503050406030204" pitchFamily="18" charset="0"/>
              </a:rPr>
              <a:t>are</a:t>
            </a:r>
            <a:r>
              <a:rPr lang="es-MX" sz="2600" dirty="0" smtClean="0">
                <a:latin typeface="Cambria" panose="02040503050406030204" pitchFamily="18" charset="0"/>
              </a:rPr>
              <a:t>. And </a:t>
            </a:r>
            <a:r>
              <a:rPr lang="es-MX" sz="2600" dirty="0" err="1" smtClean="0">
                <a:latin typeface="Cambria" panose="02040503050406030204" pitchFamily="18" charset="0"/>
              </a:rPr>
              <a:t>we</a:t>
            </a:r>
            <a:r>
              <a:rPr lang="es-MX" sz="2600" dirty="0" smtClean="0">
                <a:latin typeface="Cambria" panose="02040503050406030204" pitchFamily="18" charset="0"/>
              </a:rPr>
              <a:t> use </a:t>
            </a:r>
            <a:r>
              <a:rPr lang="es-MX" sz="2600" dirty="0" err="1" smtClean="0">
                <a:latin typeface="Cambria" panose="02040503050406030204" pitchFamily="18" charset="0"/>
              </a:rPr>
              <a:t>them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with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different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subjects</a:t>
            </a:r>
            <a:r>
              <a:rPr lang="es-MX" sz="2600" dirty="0" smtClean="0">
                <a:latin typeface="Cambria" panose="02040503050406030204" pitchFamily="18" charset="0"/>
              </a:rPr>
              <a:t>. Look at </a:t>
            </a:r>
            <a:r>
              <a:rPr lang="es-MX" sz="2600" dirty="0" err="1" smtClean="0">
                <a:latin typeface="Cambria" panose="02040503050406030204" pitchFamily="18" charset="0"/>
              </a:rPr>
              <a:t>the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following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information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to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notice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that</a:t>
            </a:r>
            <a:r>
              <a:rPr lang="es-MX" sz="2600" dirty="0" smtClean="0">
                <a:latin typeface="Cambria" panose="02040503050406030204" pitchFamily="18" charset="0"/>
              </a:rPr>
              <a:t>:</a:t>
            </a:r>
            <a:endParaRPr lang="es-MX" sz="2600" dirty="0">
              <a:latin typeface="Cambria" panose="020405030504060302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524005" y="2967335"/>
            <a:ext cx="40959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Affirmative</a:t>
            </a:r>
            <a:r>
              <a:rPr lang="es-ES" sz="36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 </a:t>
            </a:r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form</a:t>
            </a:r>
            <a:endParaRPr lang="es-ES" sz="36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514589"/>
              </p:ext>
            </p:extLst>
          </p:nvPr>
        </p:nvGraphicFramePr>
        <p:xfrm>
          <a:off x="3491880" y="3837800"/>
          <a:ext cx="2448272" cy="228600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  <a:tableStyleId>{7DF18680-E054-41AD-8BC1-D1AEF772440D}</a:tableStyleId>
              </a:tblPr>
              <a:tblGrid>
                <a:gridCol w="656853"/>
                <a:gridCol w="1791419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I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He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She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We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They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s-MX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am/ ‘m 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are/ ‘re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‘s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‘s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‘s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are/ ‘re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are/ ‘re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are/ ‘re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307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819598" y="764704"/>
            <a:ext cx="34243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Negative</a:t>
            </a:r>
            <a:r>
              <a:rPr lang="es-ES" sz="36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 </a:t>
            </a:r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form</a:t>
            </a:r>
            <a:endParaRPr lang="es-ES" sz="36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100595"/>
              </p:ext>
            </p:extLst>
          </p:nvPr>
        </p:nvGraphicFramePr>
        <p:xfrm>
          <a:off x="3275856" y="2276872"/>
          <a:ext cx="2448272" cy="228600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  <a:tableStyleId>{7DF18680-E054-41AD-8BC1-D1AEF772440D}</a:tableStyleId>
              </a:tblPr>
              <a:tblGrid>
                <a:gridCol w="656853"/>
                <a:gridCol w="1791419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I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He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She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We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They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s-MX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am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‘m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aren’t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aren’t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aren’t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aren’t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979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623523" y="1052736"/>
            <a:ext cx="43925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Interrogative</a:t>
            </a:r>
            <a:r>
              <a:rPr lang="es-ES" sz="36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 </a:t>
            </a:r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form</a:t>
            </a:r>
            <a:endParaRPr lang="es-ES" sz="36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19142"/>
              </p:ext>
            </p:extLst>
          </p:nvPr>
        </p:nvGraphicFramePr>
        <p:xfrm>
          <a:off x="3275856" y="2276872"/>
          <a:ext cx="2448272" cy="228600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  <a:tableStyleId>{7DF18680-E054-41AD-8BC1-D1AEF772440D}</a:tableStyleId>
              </a:tblPr>
              <a:tblGrid>
                <a:gridCol w="1152128"/>
                <a:gridCol w="129614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Am 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</a:t>
                      </a:r>
                      <a:r>
                        <a:rPr lang="es-MX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s-MX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I?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he?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she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we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they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960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err="1" smtClean="0">
                <a:latin typeface="Cambria" pitchFamily="18" charset="0"/>
              </a:rPr>
              <a:t>Sharing</a:t>
            </a:r>
            <a:r>
              <a:rPr lang="es-MX" sz="2800" dirty="0" smtClean="0">
                <a:latin typeface="Cambria" pitchFamily="18" charset="0"/>
              </a:rPr>
              <a:t> personal </a:t>
            </a:r>
            <a:r>
              <a:rPr lang="es-MX" sz="2800" dirty="0" err="1" smtClean="0">
                <a:latin typeface="Cambria" pitchFamily="18" charset="0"/>
              </a:rPr>
              <a:t>information</a:t>
            </a:r>
            <a:endParaRPr lang="es-MX" sz="2800" dirty="0">
              <a:latin typeface="Cambria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6832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latin typeface="Cambria" pitchFamily="18" charset="0"/>
              </a:rPr>
              <a:t>Personal information questions are the basis for any conversation in English and so are important for when you meet somebody for the first time. </a:t>
            </a:r>
            <a:r>
              <a:rPr lang="en-US" sz="2600" dirty="0" smtClean="0">
                <a:latin typeface="Cambria" pitchFamily="18" charset="0"/>
              </a:rPr>
              <a:t> Here you can see some examples about this:</a:t>
            </a:r>
            <a:endParaRPr lang="es-MX" sz="2600" dirty="0"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861048"/>
            <a:ext cx="4516934" cy="24793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1891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0767907"/>
              </p:ext>
            </p:extLst>
          </p:nvPr>
        </p:nvGraphicFramePr>
        <p:xfrm>
          <a:off x="395536" y="188640"/>
          <a:ext cx="8229600" cy="6400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{2A488322-F2BA-4B5B-9748-0D474271808F}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Names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What is your name?</a:t>
                      </a:r>
                    </a:p>
                    <a:p>
                      <a:r>
                        <a:rPr lang="en-US" dirty="0" smtClean="0"/>
                        <a:t> My name is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is your surname / last name?</a:t>
                      </a:r>
                    </a:p>
                    <a:p>
                      <a:r>
                        <a:rPr lang="en-US" dirty="0" smtClean="0"/>
                        <a:t> My surname / last name is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Work</a:t>
                      </a: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&amp; </a:t>
                      </a:r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Occupation 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do you do?</a:t>
                      </a:r>
                    </a:p>
                    <a:p>
                      <a:r>
                        <a:rPr lang="en-US" dirty="0" smtClean="0"/>
                        <a:t> I am a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Marital</a:t>
                      </a: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Status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Are you married / single?</a:t>
                      </a:r>
                    </a:p>
                    <a:p>
                      <a:r>
                        <a:rPr lang="en-US" dirty="0" smtClean="0"/>
                        <a:t> Yes, I am. or No I'm not.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is your partner's name?</a:t>
                      </a:r>
                    </a:p>
                    <a:p>
                      <a:r>
                        <a:rPr lang="en-US" dirty="0" smtClean="0"/>
                        <a:t> My partner's name is _______.</a:t>
                      </a:r>
                    </a:p>
                    <a:p>
                      <a:endParaRPr lang="en-US" dirty="0" smtClean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Family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My parents’ names</a:t>
                      </a:r>
                      <a:r>
                        <a:rPr lang="en-US" baseline="0" dirty="0" smtClean="0"/>
                        <a:t> are _____________.</a:t>
                      </a:r>
                    </a:p>
                    <a:p>
                      <a:r>
                        <a:rPr lang="en-US" baseline="0" dirty="0" smtClean="0"/>
                        <a:t>She is my sister __________________.</a:t>
                      </a:r>
                    </a:p>
                    <a:p>
                      <a:r>
                        <a:rPr lang="en-US" baseline="0" dirty="0" smtClean="0"/>
                        <a:t>They are my cousins.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u="sng" dirty="0" smtClean="0"/>
                        <a:t>Age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How old are you?</a:t>
                      </a:r>
                    </a:p>
                    <a:p>
                      <a:r>
                        <a:rPr lang="en-US" dirty="0" smtClean="0"/>
                        <a:t> I am _______ years old.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When is your birthday?</a:t>
                      </a:r>
                    </a:p>
                    <a:p>
                      <a:r>
                        <a:rPr lang="en-US" dirty="0" smtClean="0"/>
                        <a:t> My birthday is on the _______ of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Contact</a:t>
                      </a: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Information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Where are you from?</a:t>
                      </a:r>
                    </a:p>
                    <a:p>
                      <a:r>
                        <a:rPr lang="en-US" dirty="0" smtClean="0"/>
                        <a:t> I am from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What is your address?</a:t>
                      </a:r>
                    </a:p>
                    <a:p>
                      <a:r>
                        <a:rPr lang="en-US" dirty="0" smtClean="0"/>
                        <a:t> My address is _______.</a:t>
                      </a:r>
                    </a:p>
                    <a:p>
                      <a:endParaRPr lang="en-US" dirty="0" smtClean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456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004662"/>
              </p:ext>
            </p:extLst>
          </p:nvPr>
        </p:nvGraphicFramePr>
        <p:xfrm>
          <a:off x="2627784" y="260648"/>
          <a:ext cx="4114800" cy="6400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{2A488322-F2BA-4B5B-9748-0D474271808F}</a:tableStyleId>
              </a:tblPr>
              <a:tblGrid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Contact information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your phone number?</a:t>
                      </a:r>
                    </a:p>
                    <a:p>
                      <a:r>
                        <a:rPr lang="en-US" dirty="0" smtClean="0"/>
                        <a:t> My phone number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What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your cell phone number?</a:t>
                      </a:r>
                    </a:p>
                    <a:p>
                      <a:r>
                        <a:rPr lang="en-US" dirty="0" smtClean="0"/>
                        <a:t> My cell phone number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your e-mail address?</a:t>
                      </a:r>
                    </a:p>
                    <a:p>
                      <a:r>
                        <a:rPr lang="en-US" dirty="0" smtClean="0"/>
                        <a:t> My e-mail address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Free time activities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are</a:t>
                      </a:r>
                      <a:r>
                        <a:rPr lang="en-US" dirty="0" smtClean="0"/>
                        <a:t> your hobbies?</a:t>
                      </a:r>
                    </a:p>
                    <a:p>
                      <a:r>
                        <a:rPr lang="en-US" dirty="0" smtClean="0"/>
                        <a:t> My hobbies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are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 My </a:t>
                      </a:r>
                      <a:r>
                        <a:rPr lang="en-US" dirty="0" err="1" smtClean="0"/>
                        <a:t>favourite</a:t>
                      </a:r>
                      <a:r>
                        <a:rPr lang="en-US" dirty="0" smtClean="0"/>
                        <a:t> singer / group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Habits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One of my bad habits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endParaRPr lang="en-US" dirty="0" smtClean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146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714348" y="642918"/>
            <a:ext cx="7772400" cy="450059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dirty="0" err="1" smtClean="0">
                <a:latin typeface="Cambria" pitchFamily="18" charset="0"/>
                <a:cs typeface="Arial" pitchFamily="34" charset="0"/>
              </a:rPr>
              <a:t>Conclusions</a:t>
            </a:r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:</a:t>
            </a:r>
          </a:p>
          <a:p>
            <a:pPr>
              <a:buNone/>
            </a:pPr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The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verb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be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useful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when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want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share personal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information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with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other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people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can be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used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say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“ser”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“estar” in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spanish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so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that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why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a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very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used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verb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611560" y="1052736"/>
            <a:ext cx="7772400" cy="501947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 smtClean="0">
              <a:latin typeface="Cambria" pitchFamily="18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Bibliografía sugerida para el tema:</a:t>
            </a:r>
          </a:p>
          <a:p>
            <a:pPr algn="just"/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Paul Davies, M. G. (2014). Make it real! Professional. Pachuca: UAEH University </a:t>
            </a: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Press</a:t>
            </a:r>
            <a:r>
              <a:rPr lang="en-US" sz="280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Redston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C.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Cunningham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G. (2005). 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Face2Face </a:t>
            </a:r>
            <a:r>
              <a:rPr lang="es-MX" sz="2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Elementary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Student’s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Book.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Cambridge, London. Cambridge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University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Press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b="1" dirty="0" smtClean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50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620688"/>
            <a:ext cx="813690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>
              <a:latin typeface="Cambria" pitchFamily="18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 Resumen 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): </a:t>
            </a:r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Ésta presentación muestra algunas formas posibles para compartir información personal acerca de uno mismo y de otros.</a:t>
            </a:r>
          </a:p>
          <a:p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(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This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presentation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shows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some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possible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forms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share personal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information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about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ourselves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and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other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people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.)</a:t>
            </a:r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Palabras claves en idioma 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): </a:t>
            </a:r>
          </a:p>
          <a:p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Am,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are,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what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how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old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where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when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760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683568" y="1196752"/>
            <a:ext cx="7772400" cy="453650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Arial" pitchFamily="34" charset="0"/>
              </a:rPr>
              <a:t>Objetivo general:</a:t>
            </a:r>
          </a:p>
          <a:p>
            <a:pPr lvl="0" algn="just">
              <a:spcBef>
                <a:spcPct val="20000"/>
              </a:spcBef>
              <a:defRPr/>
            </a:pP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El egresado será capaz de comprender las ideas principales de un discurso oral o escrito acerca de asuntos cotidianos siempre y cuando estos sean expresados de manera simple y clara, para poder relacionarse en su ámbito inmediato de igual manera podrá realizar descripciones básicas de interés personal.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MX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16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688571" y="332656"/>
            <a:ext cx="7772400" cy="576064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 smtClean="0">
              <a:latin typeface="Cambria" pitchFamily="18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Nombre de la unidad:</a:t>
            </a:r>
          </a:p>
          <a:p>
            <a:pPr marL="0" indent="0">
              <a:buNone/>
            </a:pP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1. Saludos</a:t>
            </a: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presentaciones e intercambio de información personal.</a:t>
            </a:r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Objetivo de la unidad:</a:t>
            </a:r>
          </a:p>
          <a:p>
            <a:pPr marL="0" indent="0" algn="just">
              <a:buNone/>
            </a:pP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Entender y proporcionar información personal simple de manera escrita y verbal con el fin de poder plantear y contestar preguntas fácticas de sí mismo y de otras personas en contextos donde se requiera información personal.</a:t>
            </a:r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b="1" dirty="0" smtClean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09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683568" y="836712"/>
            <a:ext cx="7772400" cy="446449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Tema:</a:t>
            </a:r>
          </a:p>
          <a:p>
            <a:pPr>
              <a:buNone/>
            </a:pP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1.3 Intercambio de información personal de manera verbal y escrita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Introducción:</a:t>
            </a:r>
          </a:p>
          <a:p>
            <a:pPr>
              <a:buNone/>
            </a:pP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	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introduce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people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can use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the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verb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be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give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and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ask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for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personal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information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about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ourselves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and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other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people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  <a:endParaRPr lang="es-MX" sz="2800" i="1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13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2 Marcador de texto"/>
          <p:cNvSpPr txBox="1">
            <a:spLocks/>
          </p:cNvSpPr>
          <p:nvPr/>
        </p:nvSpPr>
        <p:spPr>
          <a:xfrm>
            <a:off x="664298" y="620688"/>
            <a:ext cx="7772400" cy="6577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Desarrollo del tema:</a:t>
            </a:r>
          </a:p>
          <a:p>
            <a:endParaRPr lang="es-MX" sz="2800" b="1" dirty="0" smtClean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  <p:sp>
        <p:nvSpPr>
          <p:cNvPr id="18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277888"/>
            <a:ext cx="7772400" cy="1575048"/>
          </a:xfrm>
        </p:spPr>
        <p:txBody>
          <a:bodyPr>
            <a:normAutofit fontScale="92500" lnSpcReduction="10000"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We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can use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the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verb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be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ask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for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and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give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personal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information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such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as: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name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age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origin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marital status,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address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phone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number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email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address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and so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.</a:t>
            </a: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ea typeface="FangSong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88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876300"/>
            <a:ext cx="7772400" cy="1123950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Examples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:</a:t>
            </a: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4725" t="4959" r="5501" b="3190"/>
          <a:stretch/>
        </p:blipFill>
        <p:spPr>
          <a:xfrm>
            <a:off x="2817669" y="2000250"/>
            <a:ext cx="3351083" cy="22928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2284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0" y="1995487"/>
            <a:ext cx="4762500" cy="28670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4890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692696"/>
            <a:ext cx="4041722" cy="522768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69024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752</Words>
  <Application>Microsoft Office PowerPoint</Application>
  <PresentationFormat>Presentación en pantalla (4:3)</PresentationFormat>
  <Paragraphs>159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Form</vt:lpstr>
      <vt:lpstr>Presentación de PowerPoint</vt:lpstr>
      <vt:lpstr>Presentación de PowerPoint</vt:lpstr>
      <vt:lpstr>Sharing personal information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Alumno(a)</dc:creator>
  <cp:lastModifiedBy>UAEH_ ZIMAPAN</cp:lastModifiedBy>
  <cp:revision>33</cp:revision>
  <dcterms:created xsi:type="dcterms:W3CDTF">2012-11-21T17:01:59Z</dcterms:created>
  <dcterms:modified xsi:type="dcterms:W3CDTF">2016-06-04T03:31:11Z</dcterms:modified>
</cp:coreProperties>
</file>