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-34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5C105-4F5E-4E41-ACD4-45F1CBE0DE89}" type="datetimeFigureOut">
              <a:rPr lang="es-MX" smtClean="0"/>
              <a:t>03/06/2016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7F9A-29C3-4779-AD88-07C094052BF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49252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5C105-4F5E-4E41-ACD4-45F1CBE0DE89}" type="datetimeFigureOut">
              <a:rPr lang="es-MX" smtClean="0"/>
              <a:t>03/06/2016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7F9A-29C3-4779-AD88-07C094052BF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44951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5C105-4F5E-4E41-ACD4-45F1CBE0DE89}" type="datetimeFigureOut">
              <a:rPr lang="es-MX" smtClean="0"/>
              <a:t>03/06/2016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7F9A-29C3-4779-AD88-07C094052BF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16637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5C105-4F5E-4E41-ACD4-45F1CBE0DE89}" type="datetimeFigureOut">
              <a:rPr lang="es-MX" smtClean="0"/>
              <a:t>03/06/2016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7F9A-29C3-4779-AD88-07C094052BF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01022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5C105-4F5E-4E41-ACD4-45F1CBE0DE89}" type="datetimeFigureOut">
              <a:rPr lang="es-MX" smtClean="0"/>
              <a:t>03/06/2016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7F9A-29C3-4779-AD88-07C094052BF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3433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5C105-4F5E-4E41-ACD4-45F1CBE0DE89}" type="datetimeFigureOut">
              <a:rPr lang="es-MX" smtClean="0"/>
              <a:t>03/06/2016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7F9A-29C3-4779-AD88-07C094052BF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68041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5C105-4F5E-4E41-ACD4-45F1CBE0DE89}" type="datetimeFigureOut">
              <a:rPr lang="es-MX" smtClean="0"/>
              <a:t>03/06/2016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7F9A-29C3-4779-AD88-07C094052BF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50612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5C105-4F5E-4E41-ACD4-45F1CBE0DE89}" type="datetimeFigureOut">
              <a:rPr lang="es-MX" smtClean="0"/>
              <a:t>03/06/2016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7F9A-29C3-4779-AD88-07C094052BF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62032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5C105-4F5E-4E41-ACD4-45F1CBE0DE89}" type="datetimeFigureOut">
              <a:rPr lang="es-MX" smtClean="0"/>
              <a:t>03/06/2016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7F9A-29C3-4779-AD88-07C094052BF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99307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5C105-4F5E-4E41-ACD4-45F1CBE0DE89}" type="datetimeFigureOut">
              <a:rPr lang="es-MX" smtClean="0"/>
              <a:t>03/06/2016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7F9A-29C3-4779-AD88-07C094052BF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92968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5C105-4F5E-4E41-ACD4-45F1CBE0DE89}" type="datetimeFigureOut">
              <a:rPr lang="es-MX" smtClean="0"/>
              <a:t>03/06/2016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7F9A-29C3-4779-AD88-07C094052BF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93947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40000"/>
                <a:lumOff val="60000"/>
              </a:schemeClr>
            </a:gs>
            <a:gs pos="46000">
              <a:schemeClr val="accent3">
                <a:lumMod val="95000"/>
                <a:lumOff val="5000"/>
              </a:schemeClr>
            </a:gs>
            <a:gs pos="100000">
              <a:schemeClr val="accent3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55C105-4F5E-4E41-ACD4-45F1CBE0DE89}" type="datetimeFigureOut">
              <a:rPr lang="es-MX" smtClean="0"/>
              <a:t>03/06/2016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117F9A-29C3-4779-AD88-07C094052BF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39853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2" cstate="print"/>
          <a:srcRect l="34974" t="22000" r="34137" b="26320"/>
          <a:stretch>
            <a:fillRect/>
          </a:stretch>
        </p:blipFill>
        <p:spPr>
          <a:xfrm>
            <a:off x="9768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03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2999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>
                <a:latin typeface="Arial" pitchFamily="34" charset="0"/>
                <a:cs typeface="Arial" pitchFamily="34" charset="0"/>
              </a:rPr>
              <a:t>ESCUELA SUPERIOR DE ZIMAPÁN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3719736" y="2564905"/>
            <a:ext cx="4824536" cy="3185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latin typeface="Arial" pitchFamily="34" charset="0"/>
                <a:cs typeface="Arial" pitchFamily="34" charset="0"/>
              </a:rPr>
              <a:t>Licenciatura </a:t>
            </a:r>
            <a:r>
              <a:rPr lang="es-MX" sz="2800" b="1">
                <a:latin typeface="Arial" pitchFamily="34" charset="0"/>
                <a:cs typeface="Arial" pitchFamily="34" charset="0"/>
              </a:rPr>
              <a:t>en </a:t>
            </a:r>
            <a:r>
              <a:rPr lang="es-MX" sz="2800" b="1" smtClean="0">
                <a:latin typeface="Arial" pitchFamily="34" charset="0"/>
                <a:cs typeface="Arial" pitchFamily="34" charset="0"/>
              </a:rPr>
              <a:t>Contaduría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Decisiones personales. 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Lengua extranjera.</a:t>
            </a:r>
          </a:p>
          <a:p>
            <a:pPr algn="ctr"/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>
                <a:latin typeface="Arial" pitchFamily="34" charset="0"/>
                <a:cs typeface="Arial" pitchFamily="34" charset="0"/>
              </a:rPr>
              <a:t>L.E.L.I. Paulina Trujillo Castillo</a:t>
            </a:r>
          </a:p>
          <a:p>
            <a:pPr algn="ctr"/>
            <a:endParaRPr lang="es-MX" sz="23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>
                <a:latin typeface="Arial" pitchFamily="34" charset="0"/>
                <a:cs typeface="Arial" pitchFamily="34" charset="0"/>
              </a:rPr>
              <a:t>Enero – Junio 2016</a:t>
            </a:r>
          </a:p>
        </p:txBody>
      </p:sp>
    </p:spTree>
    <p:extLst>
      <p:ext uri="{BB962C8B-B14F-4D97-AF65-F5344CB8AC3E}">
        <p14:creationId xmlns:p14="http://schemas.microsoft.com/office/powerpoint/2010/main" val="2124942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6787" y="320029"/>
            <a:ext cx="8362336" cy="6265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54413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4052" y="220571"/>
            <a:ext cx="8554064" cy="6409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14098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dirty="0" err="1" smtClean="0">
                <a:latin typeface="Cambria" panose="02040503050406030204" pitchFamily="18" charset="0"/>
              </a:rPr>
              <a:t>Conclusions</a:t>
            </a:r>
            <a:r>
              <a:rPr lang="es-MX" sz="2800" dirty="0" smtClean="0">
                <a:latin typeface="Cambria" panose="02040503050406030204" pitchFamily="18" charset="0"/>
              </a:rPr>
              <a:t>:</a:t>
            </a:r>
            <a:endParaRPr lang="es-MX" sz="2800" dirty="0">
              <a:latin typeface="Cambria" panose="02040503050406030204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sz="2600" dirty="0" smtClean="0">
                <a:latin typeface="Cambria" panose="02040503050406030204" pitchFamily="18" charset="0"/>
              </a:rPr>
              <a:t>Are as </a:t>
            </a:r>
            <a:r>
              <a:rPr lang="es-MX" sz="2600" dirty="0" err="1" smtClean="0">
                <a:latin typeface="Cambria" panose="02040503050406030204" pitchFamily="18" charset="0"/>
              </a:rPr>
              <a:t>much</a:t>
            </a:r>
            <a:r>
              <a:rPr lang="es-MX" sz="2600" dirty="0" smtClean="0">
                <a:latin typeface="Cambria" panose="02040503050406030204" pitchFamily="18" charset="0"/>
              </a:rPr>
              <a:t> </a:t>
            </a:r>
            <a:r>
              <a:rPr lang="es-MX" sz="2600" dirty="0" err="1" smtClean="0">
                <a:latin typeface="Cambria" panose="02040503050406030204" pitchFamily="18" charset="0"/>
              </a:rPr>
              <a:t>adjectives</a:t>
            </a:r>
            <a:r>
              <a:rPr lang="es-MX" sz="2600" dirty="0" smtClean="0">
                <a:latin typeface="Cambria" panose="02040503050406030204" pitchFamily="18" charset="0"/>
              </a:rPr>
              <a:t> </a:t>
            </a:r>
            <a:r>
              <a:rPr lang="es-MX" sz="2600" dirty="0" err="1" smtClean="0">
                <a:latin typeface="Cambria" panose="02040503050406030204" pitchFamily="18" charset="0"/>
              </a:rPr>
              <a:t>to</a:t>
            </a:r>
            <a:r>
              <a:rPr lang="es-MX" sz="2600" dirty="0" smtClean="0">
                <a:latin typeface="Cambria" panose="02040503050406030204" pitchFamily="18" charset="0"/>
              </a:rPr>
              <a:t> describe </a:t>
            </a:r>
            <a:r>
              <a:rPr lang="es-MX" sz="2600" dirty="0" err="1" smtClean="0">
                <a:latin typeface="Cambria" panose="02040503050406030204" pitchFamily="18" charset="0"/>
              </a:rPr>
              <a:t>feelings</a:t>
            </a:r>
            <a:r>
              <a:rPr lang="es-MX" sz="2600" dirty="0" smtClean="0">
                <a:latin typeface="Cambria" panose="02040503050406030204" pitchFamily="18" charset="0"/>
              </a:rPr>
              <a:t> as </a:t>
            </a:r>
            <a:r>
              <a:rPr lang="es-MX" sz="2600" dirty="0" err="1" smtClean="0">
                <a:latin typeface="Cambria" panose="02040503050406030204" pitchFamily="18" charset="0"/>
              </a:rPr>
              <a:t>emotions</a:t>
            </a:r>
            <a:r>
              <a:rPr lang="es-MX" sz="2600" dirty="0" smtClean="0">
                <a:latin typeface="Cambria" panose="02040503050406030204" pitchFamily="18" charset="0"/>
              </a:rPr>
              <a:t>. </a:t>
            </a:r>
            <a:r>
              <a:rPr lang="es-MX" sz="2600" dirty="0" err="1" smtClean="0">
                <a:latin typeface="Cambria" panose="02040503050406030204" pitchFamily="18" charset="0"/>
              </a:rPr>
              <a:t>If</a:t>
            </a:r>
            <a:r>
              <a:rPr lang="es-MX" sz="2600" dirty="0" smtClean="0">
                <a:latin typeface="Cambria" panose="02040503050406030204" pitchFamily="18" charset="0"/>
              </a:rPr>
              <a:t> </a:t>
            </a:r>
            <a:r>
              <a:rPr lang="es-MX" sz="2600" dirty="0" err="1" smtClean="0">
                <a:latin typeface="Cambria" panose="02040503050406030204" pitchFamily="18" charset="0"/>
              </a:rPr>
              <a:t>we</a:t>
            </a:r>
            <a:r>
              <a:rPr lang="es-MX" sz="2600" dirty="0" smtClean="0">
                <a:latin typeface="Cambria" panose="02040503050406030204" pitchFamily="18" charset="0"/>
              </a:rPr>
              <a:t> </a:t>
            </a:r>
            <a:r>
              <a:rPr lang="es-MX" sz="2600" dirty="0" err="1" smtClean="0">
                <a:latin typeface="Cambria" panose="02040503050406030204" pitchFamily="18" charset="0"/>
              </a:rPr>
              <a:t>want</a:t>
            </a:r>
            <a:r>
              <a:rPr lang="es-MX" sz="2600" dirty="0" smtClean="0">
                <a:latin typeface="Cambria" panose="02040503050406030204" pitchFamily="18" charset="0"/>
              </a:rPr>
              <a:t> </a:t>
            </a:r>
            <a:r>
              <a:rPr lang="es-MX" sz="2600" dirty="0" err="1" smtClean="0">
                <a:latin typeface="Cambria" panose="02040503050406030204" pitchFamily="18" charset="0"/>
              </a:rPr>
              <a:t>to</a:t>
            </a:r>
            <a:r>
              <a:rPr lang="es-MX" sz="2600" dirty="0" smtClean="0">
                <a:latin typeface="Cambria" panose="02040503050406030204" pitchFamily="18" charset="0"/>
              </a:rPr>
              <a:t> </a:t>
            </a:r>
            <a:r>
              <a:rPr lang="es-MX" sz="2600" dirty="0" err="1" smtClean="0">
                <a:latin typeface="Cambria" panose="02040503050406030204" pitchFamily="18" charset="0"/>
              </a:rPr>
              <a:t>know</a:t>
            </a:r>
            <a:r>
              <a:rPr lang="es-MX" sz="2600" dirty="0" smtClean="0">
                <a:latin typeface="Cambria" panose="02040503050406030204" pitchFamily="18" charset="0"/>
              </a:rPr>
              <a:t> </a:t>
            </a:r>
            <a:r>
              <a:rPr lang="es-MX" sz="2600" dirty="0" err="1" smtClean="0">
                <a:latin typeface="Cambria" panose="02040503050406030204" pitchFamily="18" charset="0"/>
              </a:rPr>
              <a:t>them</a:t>
            </a:r>
            <a:r>
              <a:rPr lang="es-MX" sz="2600" dirty="0" smtClean="0">
                <a:latin typeface="Cambria" panose="02040503050406030204" pitchFamily="18" charset="0"/>
              </a:rPr>
              <a:t>, </a:t>
            </a:r>
            <a:r>
              <a:rPr lang="es-MX" sz="2600" dirty="0" err="1" smtClean="0">
                <a:latin typeface="Cambria" panose="02040503050406030204" pitchFamily="18" charset="0"/>
              </a:rPr>
              <a:t>we</a:t>
            </a:r>
            <a:r>
              <a:rPr lang="es-MX" sz="2600" dirty="0" smtClean="0">
                <a:latin typeface="Cambria" panose="02040503050406030204" pitchFamily="18" charset="0"/>
              </a:rPr>
              <a:t> </a:t>
            </a:r>
            <a:r>
              <a:rPr lang="es-MX" sz="2600" dirty="0" err="1" smtClean="0">
                <a:latin typeface="Cambria" panose="02040503050406030204" pitchFamily="18" charset="0"/>
              </a:rPr>
              <a:t>should</a:t>
            </a:r>
            <a:r>
              <a:rPr lang="es-MX" sz="2600" dirty="0" smtClean="0">
                <a:latin typeface="Cambria" panose="02040503050406030204" pitchFamily="18" charset="0"/>
              </a:rPr>
              <a:t> </a:t>
            </a:r>
            <a:r>
              <a:rPr lang="es-MX" sz="2600" dirty="0" err="1" smtClean="0">
                <a:latin typeface="Cambria" panose="02040503050406030204" pitchFamily="18" charset="0"/>
              </a:rPr>
              <a:t>study</a:t>
            </a:r>
            <a:r>
              <a:rPr lang="es-MX" sz="2600" dirty="0" smtClean="0">
                <a:latin typeface="Cambria" panose="02040503050406030204" pitchFamily="18" charset="0"/>
              </a:rPr>
              <a:t> </a:t>
            </a:r>
            <a:r>
              <a:rPr lang="es-MX" sz="2600" dirty="0" err="1" smtClean="0">
                <a:latin typeface="Cambria" panose="02040503050406030204" pitchFamily="18" charset="0"/>
              </a:rPr>
              <a:t>them</a:t>
            </a:r>
            <a:r>
              <a:rPr lang="es-MX" sz="2600" dirty="0">
                <a:latin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024720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texto"/>
          <p:cNvSpPr txBox="1">
            <a:spLocks/>
          </p:cNvSpPr>
          <p:nvPr/>
        </p:nvSpPr>
        <p:spPr>
          <a:xfrm>
            <a:off x="2135560" y="476672"/>
            <a:ext cx="7772400" cy="532859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 sz="2800" b="1" dirty="0">
              <a:latin typeface="Cambria" pitchFamily="18" charset="0"/>
            </a:endParaRPr>
          </a:p>
          <a:p>
            <a:r>
              <a:rPr lang="es-MX" sz="2800" b="1" dirty="0">
                <a:latin typeface="Cambria" pitchFamily="18" charset="0"/>
                <a:cs typeface="Arial" pitchFamily="34" charset="0"/>
              </a:rPr>
              <a:t>Bibliografía sugerida para el tema:</a:t>
            </a:r>
          </a:p>
          <a:p>
            <a:pPr algn="just"/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  <a:latin typeface="Cambria" pitchFamily="18" charset="0"/>
              <a:cs typeface="Arial" pitchFamily="34" charset="0"/>
            </a:endParaRPr>
          </a:p>
          <a:p>
            <a:pPr algn="just"/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Paul Davies, M. G. (2014). Make it real! Professional. Pachuca: UAEH University Press.</a:t>
            </a:r>
            <a:endParaRPr lang="es-MX" sz="2800" dirty="0">
              <a:solidFill>
                <a:schemeClr val="tx1">
                  <a:lumMod val="75000"/>
                  <a:lumOff val="25000"/>
                </a:schemeClr>
              </a:solidFill>
              <a:latin typeface="Cambria" pitchFamily="18" charset="0"/>
              <a:cs typeface="Arial" pitchFamily="34" charset="0"/>
            </a:endParaRPr>
          </a:p>
          <a:p>
            <a:pPr algn="just"/>
            <a:endParaRPr lang="es-MX" sz="2800" dirty="0">
              <a:solidFill>
                <a:schemeClr val="tx1">
                  <a:lumMod val="75000"/>
                  <a:lumOff val="25000"/>
                </a:schemeClr>
              </a:solidFill>
              <a:latin typeface="Cambria" pitchFamily="18" charset="0"/>
              <a:cs typeface="Arial" pitchFamily="34" charset="0"/>
            </a:endParaRPr>
          </a:p>
          <a:p>
            <a:endParaRPr lang="es-MX" sz="2800" dirty="0">
              <a:solidFill>
                <a:schemeClr val="tx1">
                  <a:lumMod val="75000"/>
                  <a:lumOff val="25000"/>
                </a:schemeClr>
              </a:solidFill>
              <a:latin typeface="Cambria" pitchFamily="18" charset="0"/>
              <a:cs typeface="Arial" pitchFamily="34" charset="0"/>
            </a:endParaRPr>
          </a:p>
          <a:p>
            <a:endParaRPr lang="es-MX" sz="2800" b="1" dirty="0">
              <a:latin typeface="Cambria" pitchFamily="18" charset="0"/>
            </a:endParaRPr>
          </a:p>
          <a:p>
            <a:endParaRPr lang="es-MX" sz="2800" b="1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8170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135560" y="620689"/>
            <a:ext cx="813690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dirty="0">
              <a:latin typeface="Cambria" pitchFamily="18" charset="0"/>
            </a:endParaRPr>
          </a:p>
          <a:p>
            <a:r>
              <a:rPr lang="es-MX" sz="2800" b="1" dirty="0">
                <a:latin typeface="Cambria" pitchFamily="18" charset="0"/>
                <a:cs typeface="Arial" pitchFamily="34" charset="0"/>
              </a:rPr>
              <a:t> Resumen (</a:t>
            </a:r>
            <a:r>
              <a:rPr lang="es-MX" sz="2800" b="1" dirty="0" err="1">
                <a:latin typeface="Cambria" pitchFamily="18" charset="0"/>
                <a:cs typeface="Arial" pitchFamily="34" charset="0"/>
              </a:rPr>
              <a:t>abstract</a:t>
            </a:r>
            <a:r>
              <a:rPr lang="es-MX" sz="2800" b="1" dirty="0">
                <a:latin typeface="Cambria" pitchFamily="18" charset="0"/>
                <a:cs typeface="Arial" pitchFamily="34" charset="0"/>
              </a:rPr>
              <a:t>): </a:t>
            </a:r>
          </a:p>
          <a:p>
            <a:pPr algn="just"/>
            <a:r>
              <a:rPr lang="es-MX" sz="2800" dirty="0">
                <a:latin typeface="Cambria" pitchFamily="18" charset="0"/>
                <a:cs typeface="Arial" pitchFamily="34" charset="0"/>
              </a:rPr>
              <a:t>Ésta </a:t>
            </a:r>
            <a:r>
              <a:rPr lang="es-MX" sz="2800" dirty="0" smtClean="0">
                <a:latin typeface="Cambria" pitchFamily="18" charset="0"/>
                <a:cs typeface="Arial" pitchFamily="34" charset="0"/>
              </a:rPr>
              <a:t>presentación muestra algunas palabras que podemos utilizar para describir sentimientos y estados de ánimo.</a:t>
            </a:r>
            <a:endParaRPr lang="es-MX" sz="2800" dirty="0">
              <a:latin typeface="Cambria" pitchFamily="18" charset="0"/>
              <a:cs typeface="Arial" pitchFamily="34" charset="0"/>
            </a:endParaRPr>
          </a:p>
          <a:p>
            <a:pPr algn="just"/>
            <a:r>
              <a:rPr lang="es-MX" sz="2800" dirty="0">
                <a:latin typeface="Cambria" pitchFamily="18" charset="0"/>
                <a:cs typeface="Arial" pitchFamily="34" charset="0"/>
              </a:rPr>
              <a:t>(</a:t>
            </a:r>
            <a:r>
              <a:rPr lang="es-MX" sz="2800" dirty="0" err="1">
                <a:latin typeface="Cambria" pitchFamily="18" charset="0"/>
                <a:cs typeface="Arial" pitchFamily="34" charset="0"/>
              </a:rPr>
              <a:t>This</a:t>
            </a:r>
            <a:r>
              <a:rPr lang="es-MX" sz="2800" dirty="0"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>
                <a:latin typeface="Cambria" pitchFamily="18" charset="0"/>
                <a:cs typeface="Arial" pitchFamily="34" charset="0"/>
              </a:rPr>
              <a:t>presentation</a:t>
            </a:r>
            <a:r>
              <a:rPr lang="es-MX" sz="2800" dirty="0"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smtClean="0">
                <a:latin typeface="Cambria" pitchFamily="18" charset="0"/>
                <a:cs typeface="Arial" pitchFamily="34" charset="0"/>
              </a:rPr>
              <a:t>shows </a:t>
            </a:r>
            <a:r>
              <a:rPr lang="es-MX" sz="2800" dirty="0" err="1" smtClean="0">
                <a:latin typeface="Cambria" pitchFamily="18" charset="0"/>
                <a:cs typeface="Arial" pitchFamily="34" charset="0"/>
              </a:rPr>
              <a:t>some</a:t>
            </a:r>
            <a:r>
              <a:rPr lang="es-MX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Cambria" pitchFamily="18" charset="0"/>
                <a:cs typeface="Arial" pitchFamily="34" charset="0"/>
              </a:rPr>
              <a:t>words</a:t>
            </a:r>
            <a:r>
              <a:rPr lang="es-MX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Cambria" pitchFamily="18" charset="0"/>
                <a:cs typeface="Arial" pitchFamily="34" charset="0"/>
              </a:rPr>
              <a:t>which</a:t>
            </a:r>
            <a:r>
              <a:rPr lang="es-MX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Cambria" pitchFamily="18" charset="0"/>
                <a:cs typeface="Arial" pitchFamily="34" charset="0"/>
              </a:rPr>
              <a:t>we</a:t>
            </a:r>
            <a:r>
              <a:rPr lang="es-MX" sz="2800" dirty="0" smtClean="0">
                <a:latin typeface="Cambria" pitchFamily="18" charset="0"/>
                <a:cs typeface="Arial" pitchFamily="34" charset="0"/>
              </a:rPr>
              <a:t> can use </a:t>
            </a:r>
            <a:r>
              <a:rPr lang="es-MX" sz="2800" dirty="0" err="1" smtClean="0">
                <a:latin typeface="Cambria" pitchFamily="18" charset="0"/>
                <a:cs typeface="Arial" pitchFamily="34" charset="0"/>
              </a:rPr>
              <a:t>to</a:t>
            </a:r>
            <a:r>
              <a:rPr lang="es-MX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Cambria" pitchFamily="18" charset="0"/>
                <a:cs typeface="Arial" pitchFamily="34" charset="0"/>
              </a:rPr>
              <a:t>desribe</a:t>
            </a:r>
            <a:r>
              <a:rPr lang="es-MX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Cambria" pitchFamily="18" charset="0"/>
                <a:cs typeface="Arial" pitchFamily="34" charset="0"/>
              </a:rPr>
              <a:t>feelings</a:t>
            </a:r>
            <a:r>
              <a:rPr lang="es-MX" sz="2800" dirty="0" smtClean="0">
                <a:latin typeface="Cambria" pitchFamily="18" charset="0"/>
                <a:cs typeface="Arial" pitchFamily="34" charset="0"/>
              </a:rPr>
              <a:t>.)</a:t>
            </a:r>
            <a:endParaRPr lang="es-MX" sz="2800" b="1" dirty="0">
              <a:latin typeface="Cambria" pitchFamily="18" charset="0"/>
              <a:cs typeface="Arial" pitchFamily="34" charset="0"/>
            </a:endParaRPr>
          </a:p>
          <a:p>
            <a:endParaRPr lang="es-MX" sz="2800" b="1" dirty="0">
              <a:latin typeface="Cambria" pitchFamily="18" charset="0"/>
              <a:cs typeface="Arial" pitchFamily="34" charset="0"/>
            </a:endParaRPr>
          </a:p>
          <a:p>
            <a:r>
              <a:rPr lang="es-MX" sz="2800" b="1" dirty="0">
                <a:latin typeface="Cambria" pitchFamily="18" charset="0"/>
                <a:cs typeface="Arial" pitchFamily="34" charset="0"/>
              </a:rPr>
              <a:t> Palabras claves en idioma (</a:t>
            </a:r>
            <a:r>
              <a:rPr lang="es-MX" sz="2800" b="1" dirty="0" err="1">
                <a:latin typeface="Cambria" pitchFamily="18" charset="0"/>
                <a:cs typeface="Arial" pitchFamily="34" charset="0"/>
              </a:rPr>
              <a:t>keywords</a:t>
            </a:r>
            <a:r>
              <a:rPr lang="es-MX" sz="2800" b="1" dirty="0">
                <a:latin typeface="Cambria" pitchFamily="18" charset="0"/>
                <a:cs typeface="Arial" pitchFamily="34" charset="0"/>
              </a:rPr>
              <a:t>): </a:t>
            </a:r>
          </a:p>
          <a:p>
            <a:r>
              <a:rPr lang="es-MX" sz="2800" dirty="0" err="1" smtClean="0">
                <a:latin typeface="Cambria" pitchFamily="18" charset="0"/>
                <a:cs typeface="Arial" pitchFamily="34" charset="0"/>
              </a:rPr>
              <a:t>Adjectives</a:t>
            </a:r>
            <a:r>
              <a:rPr lang="es-MX" sz="2800" dirty="0" smtClean="0">
                <a:latin typeface="Cambria" pitchFamily="18" charset="0"/>
                <a:cs typeface="Arial" pitchFamily="34" charset="0"/>
              </a:rPr>
              <a:t>.</a:t>
            </a:r>
            <a:endParaRPr lang="es-MX" sz="2800" dirty="0"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6668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texto"/>
          <p:cNvSpPr txBox="1">
            <a:spLocks/>
          </p:cNvSpPr>
          <p:nvPr/>
        </p:nvSpPr>
        <p:spPr>
          <a:xfrm>
            <a:off x="2207568" y="1196752"/>
            <a:ext cx="7772400" cy="4536504"/>
          </a:xfrm>
          <a:prstGeom prst="rect">
            <a:avLst/>
          </a:prstGeom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MX" sz="2800" b="1" dirty="0">
                <a:latin typeface="Cambria" pitchFamily="18" charset="0"/>
                <a:cs typeface="Arial" pitchFamily="34" charset="0"/>
              </a:rPr>
              <a:t>Objetivo general:</a:t>
            </a:r>
          </a:p>
          <a:p>
            <a:pPr lvl="0" algn="just">
              <a:spcBef>
                <a:spcPct val="20000"/>
              </a:spcBef>
              <a:defRPr/>
            </a:pPr>
            <a:r>
              <a:rPr lang="es-MX" sz="2800" dirty="0">
                <a:latin typeface="Cambria" pitchFamily="18" charset="0"/>
                <a:cs typeface="Arial" pitchFamily="34" charset="0"/>
              </a:rPr>
              <a:t>El alumno podrá expresar y fundamentar acuerdos y desacuerdos, realizar invitaciones así como aceptar o rechazar las realizadas por terceros. Asimismo, podrá expresar preferencias, obligaciones y necesidades.</a:t>
            </a:r>
            <a:endParaRPr lang="es-MX" sz="32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3179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texto"/>
          <p:cNvSpPr txBox="1">
            <a:spLocks/>
          </p:cNvSpPr>
          <p:nvPr/>
        </p:nvSpPr>
        <p:spPr>
          <a:xfrm>
            <a:off x="2212571" y="332656"/>
            <a:ext cx="7772400" cy="576064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 sz="2800" b="1" dirty="0">
              <a:latin typeface="Cambria" pitchFamily="18" charset="0"/>
            </a:endParaRPr>
          </a:p>
          <a:p>
            <a:r>
              <a:rPr lang="es-MX" sz="2800" b="1" dirty="0">
                <a:latin typeface="Cambria" pitchFamily="18" charset="0"/>
                <a:cs typeface="Arial" pitchFamily="34" charset="0"/>
              </a:rPr>
              <a:t>Nombre de la unidad:</a:t>
            </a:r>
          </a:p>
          <a:p>
            <a:pPr marL="514350" indent="-514350">
              <a:buAutoNum type="arabicPeriod"/>
            </a:pPr>
            <a:r>
              <a:rPr lang="es-MX" sz="2800" dirty="0" smtClean="0">
                <a:latin typeface="Cambria" pitchFamily="18" charset="0"/>
                <a:cs typeface="Arial" pitchFamily="34" charset="0"/>
              </a:rPr>
              <a:t>Expresar </a:t>
            </a:r>
            <a:r>
              <a:rPr lang="es-MX" sz="2800" dirty="0">
                <a:latin typeface="Cambria" pitchFamily="18" charset="0"/>
                <a:cs typeface="Arial" pitchFamily="34" charset="0"/>
              </a:rPr>
              <a:t>acuerdos, desacuerdos y sentimientos </a:t>
            </a:r>
            <a:r>
              <a:rPr lang="es-MX" sz="2800" dirty="0" smtClean="0">
                <a:latin typeface="Cambria" pitchFamily="18" charset="0"/>
                <a:cs typeface="Arial" pitchFamily="34" charset="0"/>
              </a:rPr>
              <a:t>personales</a:t>
            </a:r>
          </a:p>
          <a:p>
            <a:pPr marL="0" indent="0">
              <a:buNone/>
            </a:pPr>
            <a:r>
              <a:rPr lang="es-MX" sz="2800" dirty="0" smtClean="0">
                <a:latin typeface="Cambria" pitchFamily="18" charset="0"/>
                <a:cs typeface="Arial" pitchFamily="34" charset="0"/>
              </a:rPr>
              <a:t> </a:t>
            </a:r>
            <a:endParaRPr lang="es-MX" sz="2800" dirty="0">
              <a:latin typeface="Cambria" pitchFamily="18" charset="0"/>
              <a:cs typeface="Arial" pitchFamily="34" charset="0"/>
            </a:endParaRPr>
          </a:p>
          <a:p>
            <a:r>
              <a:rPr lang="es-MX" sz="2800" b="1" dirty="0">
                <a:latin typeface="Cambria" pitchFamily="18" charset="0"/>
                <a:cs typeface="Arial" pitchFamily="34" charset="0"/>
              </a:rPr>
              <a:t>Objetivo de la unidad:</a:t>
            </a:r>
          </a:p>
          <a:p>
            <a:pPr marL="0" indent="0" algn="just">
              <a:buNone/>
            </a:pPr>
            <a:r>
              <a:rPr lang="es-MX" sz="2800" dirty="0">
                <a:latin typeface="Cambria" pitchFamily="18" charset="0"/>
              </a:rPr>
              <a:t>Aprender reconocer y practicar frases y expresiones que denotan acuerdo y/o desacuerdo.</a:t>
            </a:r>
            <a:endParaRPr lang="es-MX" sz="2800" b="1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3050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texto"/>
          <p:cNvSpPr txBox="1">
            <a:spLocks/>
          </p:cNvSpPr>
          <p:nvPr/>
        </p:nvSpPr>
        <p:spPr>
          <a:xfrm>
            <a:off x="722671" y="836712"/>
            <a:ext cx="10515599" cy="532859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2800" b="1" dirty="0">
                <a:latin typeface="Cambria" pitchFamily="18" charset="0"/>
                <a:cs typeface="Arial" pitchFamily="34" charset="0"/>
              </a:rPr>
              <a:t>Tema:</a:t>
            </a:r>
          </a:p>
          <a:p>
            <a:endParaRPr lang="es-MX" sz="2800" b="1" dirty="0">
              <a:latin typeface="Cambria" pitchFamily="18" charset="0"/>
              <a:cs typeface="Arial" pitchFamily="34" charset="0"/>
            </a:endParaRPr>
          </a:p>
          <a:p>
            <a:pPr>
              <a:buNone/>
            </a:pPr>
            <a:r>
              <a:rPr lang="es-MX" sz="2800" dirty="0">
                <a:latin typeface="Cambria" pitchFamily="18" charset="0"/>
                <a:cs typeface="Arial" pitchFamily="34" charset="0"/>
              </a:rPr>
              <a:t> 1. 2. 1. Calificativos para describir sentimientos y estados de ánimo</a:t>
            </a:r>
          </a:p>
          <a:p>
            <a:pPr>
              <a:buNone/>
            </a:pPr>
            <a:r>
              <a:rPr lang="es-MX" sz="2800" dirty="0">
                <a:latin typeface="Cambria" pitchFamily="18" charset="0"/>
                <a:cs typeface="Arial" pitchFamily="34" charset="0"/>
              </a:rPr>
              <a:t>	</a:t>
            </a:r>
            <a:endParaRPr lang="es-MX" sz="2800" dirty="0">
              <a:solidFill>
                <a:schemeClr val="tx1">
                  <a:lumMod val="75000"/>
                  <a:lumOff val="25000"/>
                </a:schemeClr>
              </a:solidFill>
              <a:latin typeface="Cambria" pitchFamily="18" charset="0"/>
              <a:cs typeface="Arial" pitchFamily="34" charset="0"/>
            </a:endParaRPr>
          </a:p>
          <a:p>
            <a:r>
              <a:rPr lang="es-MX" sz="2800" b="1" dirty="0">
                <a:latin typeface="Cambria" pitchFamily="18" charset="0"/>
                <a:cs typeface="Arial" pitchFamily="34" charset="0"/>
              </a:rPr>
              <a:t>Introducción:</a:t>
            </a:r>
          </a:p>
          <a:p>
            <a:pPr marL="0" indent="0">
              <a:buNone/>
            </a:pPr>
            <a:endParaRPr lang="es-MX" sz="2800" dirty="0">
              <a:latin typeface="Cambria" pitchFamily="18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MX" sz="2800" dirty="0" err="1" smtClean="0">
                <a:latin typeface="Cambria" panose="02040503050406030204" pitchFamily="18" charset="0"/>
              </a:rPr>
              <a:t>How</a:t>
            </a:r>
            <a:r>
              <a:rPr lang="es-MX" sz="2800" dirty="0" smtClean="0">
                <a:latin typeface="Cambria" panose="02040503050406030204" pitchFamily="18" charset="0"/>
              </a:rPr>
              <a:t> do yo </a:t>
            </a:r>
            <a:r>
              <a:rPr lang="es-MX" sz="2800" dirty="0" err="1" smtClean="0">
                <a:latin typeface="Cambria" panose="02040503050406030204" pitchFamily="18" charset="0"/>
              </a:rPr>
              <a:t>feel</a:t>
            </a:r>
            <a:r>
              <a:rPr lang="es-MX" sz="2800" dirty="0" smtClean="0">
                <a:latin typeface="Cambria" panose="02040503050406030204" pitchFamily="18" charset="0"/>
              </a:rPr>
              <a:t> </a:t>
            </a:r>
            <a:r>
              <a:rPr lang="es-MX" sz="2800" dirty="0" err="1" smtClean="0">
                <a:latin typeface="Cambria" panose="02040503050406030204" pitchFamily="18" charset="0"/>
              </a:rPr>
              <a:t>when</a:t>
            </a:r>
            <a:r>
              <a:rPr lang="es-MX" sz="2800" dirty="0" smtClean="0">
                <a:latin typeface="Cambria" panose="02040503050406030204" pitchFamily="18" charset="0"/>
              </a:rPr>
              <a:t>…? </a:t>
            </a:r>
          </a:p>
          <a:p>
            <a:pPr marL="0" indent="0" algn="just">
              <a:buNone/>
            </a:pPr>
            <a:r>
              <a:rPr lang="es-MX" sz="2800" dirty="0" err="1" smtClean="0">
                <a:latin typeface="Cambria" panose="02040503050406030204" pitchFamily="18" charset="0"/>
                <a:cs typeface="Arial" pitchFamily="34" charset="0"/>
              </a:rPr>
              <a:t>The</a:t>
            </a:r>
            <a:r>
              <a:rPr lang="es-MX" sz="2800" dirty="0" smtClean="0">
                <a:latin typeface="Cambria" panose="02040503050406030204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Cambria" panose="02040503050406030204" pitchFamily="18" charset="0"/>
                <a:cs typeface="Arial" pitchFamily="34" charset="0"/>
              </a:rPr>
              <a:t>following</a:t>
            </a:r>
            <a:r>
              <a:rPr lang="es-MX" sz="2800" dirty="0" smtClean="0">
                <a:latin typeface="Cambria" panose="02040503050406030204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Cambria" panose="02040503050406030204" pitchFamily="18" charset="0"/>
                <a:cs typeface="Arial" pitchFamily="34" charset="0"/>
              </a:rPr>
              <a:t>slides</a:t>
            </a:r>
            <a:r>
              <a:rPr lang="es-MX" sz="2800" dirty="0" smtClean="0">
                <a:latin typeface="Cambria" panose="02040503050406030204" pitchFamily="18" charset="0"/>
                <a:cs typeface="Arial" pitchFamily="34" charset="0"/>
              </a:rPr>
              <a:t> show </a:t>
            </a:r>
            <a:r>
              <a:rPr lang="es-MX" sz="2800" dirty="0" err="1" smtClean="0">
                <a:latin typeface="Cambria" panose="02040503050406030204" pitchFamily="18" charset="0"/>
                <a:cs typeface="Arial" pitchFamily="34" charset="0"/>
              </a:rPr>
              <a:t>some</a:t>
            </a:r>
            <a:r>
              <a:rPr lang="es-MX" sz="2800" dirty="0" smtClean="0">
                <a:latin typeface="Cambria" panose="02040503050406030204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Cambria" panose="02040503050406030204" pitchFamily="18" charset="0"/>
                <a:cs typeface="Arial" pitchFamily="34" charset="0"/>
              </a:rPr>
              <a:t>vocabulary</a:t>
            </a:r>
            <a:r>
              <a:rPr lang="es-MX" sz="2800" dirty="0" smtClean="0">
                <a:latin typeface="Cambria" panose="02040503050406030204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Cambria" panose="02040503050406030204" pitchFamily="18" charset="0"/>
                <a:cs typeface="Arial" pitchFamily="34" charset="0"/>
              </a:rPr>
              <a:t>to</a:t>
            </a:r>
            <a:r>
              <a:rPr lang="es-MX" sz="2800" dirty="0" smtClean="0">
                <a:latin typeface="Cambria" panose="02040503050406030204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Cambria" panose="02040503050406030204" pitchFamily="18" charset="0"/>
                <a:cs typeface="Arial" pitchFamily="34" charset="0"/>
              </a:rPr>
              <a:t>express</a:t>
            </a:r>
            <a:r>
              <a:rPr lang="es-MX" sz="2800" dirty="0" smtClean="0">
                <a:latin typeface="Cambria" panose="02040503050406030204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Cambria" panose="02040503050406030204" pitchFamily="18" charset="0"/>
                <a:cs typeface="Arial" pitchFamily="34" charset="0"/>
              </a:rPr>
              <a:t>feelings</a:t>
            </a:r>
            <a:r>
              <a:rPr lang="es-MX" sz="2800" dirty="0" smtClean="0">
                <a:latin typeface="Cambria" panose="02040503050406030204" pitchFamily="18" charset="0"/>
                <a:cs typeface="Arial" pitchFamily="34" charset="0"/>
              </a:rPr>
              <a:t> at </a:t>
            </a:r>
            <a:r>
              <a:rPr lang="es-MX" sz="2800" dirty="0" err="1" smtClean="0">
                <a:latin typeface="Cambria" panose="02040503050406030204" pitchFamily="18" charset="0"/>
                <a:cs typeface="Arial" pitchFamily="34" charset="0"/>
              </a:rPr>
              <a:t>different</a:t>
            </a:r>
            <a:r>
              <a:rPr lang="es-MX" sz="2800" dirty="0" smtClean="0">
                <a:latin typeface="Cambria" panose="02040503050406030204" pitchFamily="18" charset="0"/>
                <a:cs typeface="Arial" pitchFamily="34" charset="0"/>
              </a:rPr>
              <a:t> times.</a:t>
            </a:r>
            <a:endParaRPr lang="es-MX" sz="2800" dirty="0"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021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2 Marcador de texto"/>
          <p:cNvSpPr txBox="1">
            <a:spLocks/>
          </p:cNvSpPr>
          <p:nvPr/>
        </p:nvSpPr>
        <p:spPr>
          <a:xfrm>
            <a:off x="860943" y="620126"/>
            <a:ext cx="7772400" cy="65776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MX" sz="2800" b="1" dirty="0">
                <a:latin typeface="Cambria" pitchFamily="18" charset="0"/>
                <a:cs typeface="Arial" pitchFamily="34" charset="0"/>
              </a:rPr>
              <a:t>Desarrollo del tema:</a:t>
            </a:r>
          </a:p>
          <a:p>
            <a:endParaRPr lang="es-MX" sz="2800" b="1" dirty="0">
              <a:latin typeface="Cambria" pitchFamily="18" charset="0"/>
            </a:endParaRPr>
          </a:p>
          <a:p>
            <a:endParaRPr lang="es-MX" sz="2800" b="1" dirty="0">
              <a:latin typeface="Cambria" pitchFamily="18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 rotWithShape="1">
          <a:blip r:embed="rId2"/>
          <a:srcRect t="8240"/>
          <a:stretch/>
        </p:blipFill>
        <p:spPr>
          <a:xfrm rot="20763869">
            <a:off x="4129086" y="1359031"/>
            <a:ext cx="3933825" cy="4326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9049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dirty="0" err="1" smtClean="0">
                <a:latin typeface="Cambria" panose="02040503050406030204" pitchFamily="18" charset="0"/>
              </a:rPr>
              <a:t>Other</a:t>
            </a:r>
            <a:r>
              <a:rPr lang="es-MX" sz="2800" dirty="0" smtClean="0">
                <a:latin typeface="Cambria" panose="02040503050406030204" pitchFamily="18" charset="0"/>
              </a:rPr>
              <a:t> </a:t>
            </a:r>
            <a:r>
              <a:rPr lang="es-MX" sz="2800" dirty="0" err="1" smtClean="0">
                <a:latin typeface="Cambria" panose="02040503050406030204" pitchFamily="18" charset="0"/>
              </a:rPr>
              <a:t>words</a:t>
            </a:r>
            <a:r>
              <a:rPr lang="es-MX" sz="2800" dirty="0" smtClean="0">
                <a:latin typeface="Cambria" panose="02040503050406030204" pitchFamily="18" charset="0"/>
              </a:rPr>
              <a:t> </a:t>
            </a:r>
            <a:r>
              <a:rPr lang="es-MX" sz="2800" dirty="0" err="1" smtClean="0">
                <a:latin typeface="Cambria" panose="02040503050406030204" pitchFamily="18" charset="0"/>
              </a:rPr>
              <a:t>to</a:t>
            </a:r>
            <a:r>
              <a:rPr lang="es-MX" sz="2800" dirty="0" smtClean="0">
                <a:latin typeface="Cambria" panose="02040503050406030204" pitchFamily="18" charset="0"/>
              </a:rPr>
              <a:t> </a:t>
            </a:r>
            <a:r>
              <a:rPr lang="es-MX" sz="2800" dirty="0" err="1" smtClean="0">
                <a:latin typeface="Cambria" panose="02040503050406030204" pitchFamily="18" charset="0"/>
              </a:rPr>
              <a:t>say</a:t>
            </a:r>
            <a:r>
              <a:rPr lang="es-MX" sz="2800" dirty="0" smtClean="0">
                <a:latin typeface="Cambria" panose="02040503050406030204" pitchFamily="18" charset="0"/>
              </a:rPr>
              <a:t> “</a:t>
            </a:r>
            <a:r>
              <a:rPr lang="es-MX" sz="2800" dirty="0" err="1" smtClean="0">
                <a:latin typeface="Cambria" panose="02040503050406030204" pitchFamily="18" charset="0"/>
              </a:rPr>
              <a:t>happy</a:t>
            </a:r>
            <a:r>
              <a:rPr lang="es-MX" sz="2800" dirty="0" smtClean="0">
                <a:latin typeface="Cambria" panose="02040503050406030204" pitchFamily="18" charset="0"/>
              </a:rPr>
              <a:t>”</a:t>
            </a:r>
            <a:endParaRPr lang="es-MX" sz="2800" dirty="0">
              <a:latin typeface="Cambria" panose="02040503050406030204" pitchFamily="18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6036" y="365125"/>
            <a:ext cx="6169435" cy="6169435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/>
          <a:srcRect t="8472" b="7763"/>
          <a:stretch/>
        </p:blipFill>
        <p:spPr>
          <a:xfrm>
            <a:off x="1743843" y="2035277"/>
            <a:ext cx="2876550" cy="3406878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2824181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dirty="0" err="1" smtClean="0">
                <a:latin typeface="Cambria" panose="02040503050406030204" pitchFamily="18" charset="0"/>
              </a:rPr>
              <a:t>Other</a:t>
            </a:r>
            <a:r>
              <a:rPr lang="es-MX" sz="2800" dirty="0" smtClean="0">
                <a:latin typeface="Cambria" panose="02040503050406030204" pitchFamily="18" charset="0"/>
              </a:rPr>
              <a:t> </a:t>
            </a:r>
            <a:r>
              <a:rPr lang="es-MX" sz="2800" dirty="0" err="1" smtClean="0">
                <a:latin typeface="Cambria" panose="02040503050406030204" pitchFamily="18" charset="0"/>
              </a:rPr>
              <a:t>words</a:t>
            </a:r>
            <a:r>
              <a:rPr lang="es-MX" sz="2800" dirty="0" smtClean="0">
                <a:latin typeface="Cambria" panose="02040503050406030204" pitchFamily="18" charset="0"/>
              </a:rPr>
              <a:t> </a:t>
            </a:r>
            <a:r>
              <a:rPr lang="es-MX" sz="2800" dirty="0" err="1" smtClean="0">
                <a:latin typeface="Cambria" panose="02040503050406030204" pitchFamily="18" charset="0"/>
              </a:rPr>
              <a:t>to</a:t>
            </a:r>
            <a:r>
              <a:rPr lang="es-MX" sz="2800" dirty="0" smtClean="0">
                <a:latin typeface="Cambria" panose="02040503050406030204" pitchFamily="18" charset="0"/>
              </a:rPr>
              <a:t> </a:t>
            </a:r>
            <a:r>
              <a:rPr lang="es-MX" sz="2800" dirty="0" err="1" smtClean="0">
                <a:latin typeface="Cambria" panose="02040503050406030204" pitchFamily="18" charset="0"/>
              </a:rPr>
              <a:t>say</a:t>
            </a:r>
            <a:r>
              <a:rPr lang="es-MX" sz="2800" dirty="0" smtClean="0">
                <a:latin typeface="Cambria" panose="02040503050406030204" pitchFamily="18" charset="0"/>
              </a:rPr>
              <a:t> “</a:t>
            </a:r>
            <a:r>
              <a:rPr lang="es-MX" sz="2800" dirty="0" err="1" smtClean="0">
                <a:latin typeface="Cambria" panose="02040503050406030204" pitchFamily="18" charset="0"/>
              </a:rPr>
              <a:t>sad</a:t>
            </a:r>
            <a:r>
              <a:rPr lang="es-MX" sz="2800" dirty="0" smtClean="0">
                <a:latin typeface="Cambria" panose="02040503050406030204" pitchFamily="18" charset="0"/>
              </a:rPr>
              <a:t>”</a:t>
            </a:r>
            <a:endParaRPr lang="es-MX" sz="2800" dirty="0">
              <a:latin typeface="Cambria" panose="02040503050406030204" pitchFamily="18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73" t="23982" r="36363" b="23623"/>
          <a:stretch/>
        </p:blipFill>
        <p:spPr>
          <a:xfrm>
            <a:off x="5412658" y="1253613"/>
            <a:ext cx="5186150" cy="420329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1059" y="3355258"/>
            <a:ext cx="4562475" cy="20288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5197192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media.llb.re.s3.amazonaws.com/pub/notes/emotions/fea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2645" y="210835"/>
            <a:ext cx="8545973" cy="6403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397457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226</Words>
  <Application>Microsoft Office PowerPoint</Application>
  <PresentationFormat>Personalizado</PresentationFormat>
  <Paragraphs>43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Other words to say “happy”</vt:lpstr>
      <vt:lpstr>Other words to say “sad”</vt:lpstr>
      <vt:lpstr>Presentación de PowerPoint</vt:lpstr>
      <vt:lpstr>Presentación de PowerPoint</vt:lpstr>
      <vt:lpstr>Presentación de PowerPoint</vt:lpstr>
      <vt:lpstr>Conclusions: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Docente</dc:creator>
  <cp:lastModifiedBy>UAEH_ ZIMAPAN</cp:lastModifiedBy>
  <cp:revision>10</cp:revision>
  <dcterms:created xsi:type="dcterms:W3CDTF">2016-02-09T20:26:19Z</dcterms:created>
  <dcterms:modified xsi:type="dcterms:W3CDTF">2016-06-04T03:31:21Z</dcterms:modified>
</cp:coreProperties>
</file>