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63" r:id="rId3"/>
    <p:sldId id="257" r:id="rId4"/>
    <p:sldId id="258" r:id="rId5"/>
    <p:sldId id="259" r:id="rId6"/>
    <p:sldId id="281" r:id="rId7"/>
    <p:sldId id="282" r:id="rId8"/>
    <p:sldId id="283" r:id="rId9"/>
    <p:sldId id="284" r:id="rId10"/>
    <p:sldId id="285" r:id="rId11"/>
    <p:sldId id="286" r:id="rId12"/>
    <p:sldId id="280" r:id="rId13"/>
    <p:sldId id="272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39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62239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4103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276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50395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1740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175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669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07/02/2016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336704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 </a:t>
            </a:r>
            <a:r>
              <a:rPr lang="es-MX" sz="2800" b="1" dirty="0" smtClean="0"/>
              <a:t>Requisitos para formular el Presupuesto</a:t>
            </a:r>
            <a:endParaRPr lang="es-MX" sz="2800" b="1" dirty="0" smtClean="0"/>
          </a:p>
          <a:p>
            <a:pPr algn="ctr"/>
            <a:endParaRPr lang="es-MX" sz="2800" b="1" dirty="0" smtClean="0"/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a Junio de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7584" y="404664"/>
            <a:ext cx="77768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Requisitos para formular el Presupuesto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996553" y="2132856"/>
            <a:ext cx="5242654" cy="523220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 lvl="0"/>
            <a:r>
              <a:rPr lang="es-MX" sz="2800" b="1" dirty="0" smtClean="0"/>
              <a:t>5. Dirección y vigilancia (continua)</a:t>
            </a:r>
            <a:endParaRPr lang="es-MX" sz="2800" b="1" dirty="0"/>
          </a:p>
        </p:txBody>
      </p:sp>
      <p:pic>
        <p:nvPicPr>
          <p:cNvPr id="11266" name="Picture 2" descr="https://encrypted-tbn2.gstatic.com/images?q=tbn:ANd9GcS_0UJeBjrRoqT__t7PtdxkuaA7MM7wPMxRcSolSTrnDHe7_tYf2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84984"/>
            <a:ext cx="2009775" cy="227647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://3.bp.blogspot.com/-GnziMU7XPIc/U174OCpLpqI/AAAAAAAAA-M/Bxrd7IiiUas/s1600/Control+mana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003996"/>
            <a:ext cx="4267200" cy="283845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lope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653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7584" y="404664"/>
            <a:ext cx="77768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Requisitos para formular el Presupuesto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817168" y="1765885"/>
            <a:ext cx="3384376" cy="523220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lvl="0"/>
            <a:r>
              <a:rPr lang="es-MX" sz="2800" b="1" dirty="0"/>
              <a:t>6. </a:t>
            </a:r>
            <a:r>
              <a:rPr lang="es-MX" sz="2800" b="1" dirty="0" smtClean="0"/>
              <a:t>Respaldo directivo</a:t>
            </a:r>
            <a:endParaRPr lang="es-MX" sz="2800" b="1" dirty="0"/>
          </a:p>
        </p:txBody>
      </p:sp>
      <p:pic>
        <p:nvPicPr>
          <p:cNvPr id="13314" name="Picture 2" descr="http://www.balpartners.com/varios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728" y="3140968"/>
            <a:ext cx="5362575" cy="21050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777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2492896"/>
            <a:ext cx="7488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400" dirty="0" smtClean="0"/>
              <a:t>El Presupuesto es muy importante porque </a:t>
            </a:r>
            <a:r>
              <a:rPr lang="es-ES" sz="2400" dirty="0" smtClean="0"/>
              <a:t>ayuda </a:t>
            </a:r>
            <a:r>
              <a:rPr lang="es-ES" sz="2400" dirty="0"/>
              <a:t>a planear,</a:t>
            </a:r>
          </a:p>
          <a:p>
            <a:pPr algn="ctr">
              <a:defRPr/>
            </a:pPr>
            <a:r>
              <a:rPr lang="es-ES" sz="2400" dirty="0"/>
              <a:t> coordinar y dictar </a:t>
            </a:r>
            <a:r>
              <a:rPr lang="es-ES" sz="2400" dirty="0" smtClean="0"/>
              <a:t> medidas  </a:t>
            </a:r>
            <a:r>
              <a:rPr lang="es-ES" sz="2400" dirty="0"/>
              <a:t>para controlar todas </a:t>
            </a:r>
          </a:p>
          <a:p>
            <a:pPr algn="ctr">
              <a:defRPr/>
            </a:pPr>
            <a:r>
              <a:rPr lang="es-ES" sz="2400" dirty="0"/>
              <a:t>las </a:t>
            </a:r>
            <a:r>
              <a:rPr lang="es-ES" sz="2400" dirty="0" smtClean="0"/>
              <a:t>operaciones y </a:t>
            </a:r>
            <a:r>
              <a:rPr lang="es-ES" sz="2400" dirty="0"/>
              <a:t>funciones de una empresa</a:t>
            </a:r>
          </a:p>
          <a:p>
            <a:pPr algn="ctr">
              <a:defRPr/>
            </a:pPr>
            <a:r>
              <a:rPr lang="es-ES" sz="2400" dirty="0"/>
              <a:t>determinada, con el fin de obtener</a:t>
            </a:r>
          </a:p>
          <a:p>
            <a:pPr algn="ctr">
              <a:defRPr/>
            </a:pPr>
            <a:r>
              <a:rPr lang="es-ES" sz="2400" dirty="0"/>
              <a:t>el máximo rendimiento </a:t>
            </a:r>
            <a:r>
              <a:rPr lang="es-ES" sz="2400" dirty="0" smtClean="0"/>
              <a:t>con </a:t>
            </a:r>
            <a:r>
              <a:rPr lang="es-ES" sz="2400" dirty="0"/>
              <a:t>el mínimo esfuerzo</a:t>
            </a:r>
          </a:p>
          <a:p>
            <a:pPr algn="ctr">
              <a:defRPr/>
            </a:pPr>
            <a:endParaRPr lang="es-MX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42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s-ES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b="1" dirty="0" smtClean="0">
                <a:latin typeface="Arial" pitchFamily="34" charset="0"/>
                <a:cs typeface="Arial" pitchFamily="34" charset="0"/>
              </a:rPr>
              <a:t>   Del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Río  González, C.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(2009)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. El presupuesto. México: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Cengage learning</a:t>
            </a:r>
            <a:endParaRPr lang="es-ES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/>
              <a:t>Requisitos para formular el </a:t>
            </a:r>
            <a:r>
              <a:rPr lang="es-MX" sz="2800" b="1" dirty="0" smtClean="0"/>
              <a:t>Presupuesto</a:t>
            </a:r>
          </a:p>
          <a:p>
            <a:pPr algn="ctr"/>
            <a:endParaRPr lang="es-MX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>
                <a:latin typeface="Arial" pitchFamily="34" charset="0"/>
                <a:cs typeface="Arial" pitchFamily="34" charset="0"/>
              </a:rPr>
              <a:t>Se le llama presupuesto al cálculo anticipado de los ingresos y gastos de una actividad económica (personal, familiar, un negocio, una empresa, una oficina, un gobierno) durante un período determinado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Budget </a:t>
            </a:r>
            <a:r>
              <a:rPr lang="en-US" sz="2000" dirty="0"/>
              <a:t>called the advance calculation of revenues and expenses of an economic activity (personal, family, a business, a company, an office, a Government) for a </a:t>
            </a:r>
            <a:r>
              <a:rPr lang="en-US" sz="2000" dirty="0" smtClean="0"/>
              <a:t>period</a:t>
            </a:r>
          </a:p>
          <a:p>
            <a:pPr algn="just">
              <a:buFont typeface="Arial" pitchFamily="34" charset="0"/>
              <a:buChar char="•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(keywords)</a:t>
            </a:r>
          </a:p>
          <a:p>
            <a:pPr algn="just">
              <a:buFont typeface="Arial" pitchFamily="34" charset="0"/>
              <a:buChar char="•"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Presupuestos y objetivos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2000" dirty="0" err="1">
                <a:solidFill>
                  <a:srgbClr val="212121"/>
                </a:solidFill>
                <a:latin typeface="inherit"/>
              </a:rPr>
              <a:t>Budgets</a:t>
            </a:r>
            <a:r>
              <a:rPr lang="es-MX" sz="2000" dirty="0">
                <a:solidFill>
                  <a:srgbClr val="212121"/>
                </a:solidFill>
                <a:latin typeface="inherit"/>
              </a:rPr>
              <a:t> and </a:t>
            </a:r>
            <a:r>
              <a:rPr lang="es-MX" sz="2000" dirty="0" err="1">
                <a:solidFill>
                  <a:srgbClr val="212121"/>
                </a:solidFill>
                <a:latin typeface="inherit"/>
              </a:rPr>
              <a:t>objectives</a:t>
            </a:r>
            <a:r>
              <a:rPr lang="es-MX" sz="700" dirty="0"/>
              <a:t> </a:t>
            </a:r>
            <a:endParaRPr lang="es-MX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/>
              <a:t>A</a:t>
            </a:r>
            <a:r>
              <a:rPr lang="es-MX" sz="2400" dirty="0" smtClean="0"/>
              <a:t>l finalizar el curso el alumno será capaz de identificar los diferentes tipos de presupuestos, sus ventajas y desventajas así como el procedimiento para su obtención, lo que permitirá a la entidad predeterminar sus informes financieros, base para la toma de decisiones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/>
              <a:t>Unidad 1</a:t>
            </a:r>
            <a:r>
              <a:rPr lang="es-ES" sz="2800" b="1" dirty="0" smtClean="0"/>
              <a:t>: </a:t>
            </a:r>
            <a:r>
              <a:rPr lang="es-MX" sz="2800" b="1" dirty="0" smtClean="0"/>
              <a:t>Generalidades </a:t>
            </a:r>
            <a:r>
              <a:rPr lang="es-MX" sz="2800" b="1" dirty="0" smtClean="0"/>
              <a:t>                                                                                                                                                                                                                     </a:t>
            </a:r>
            <a:endParaRPr lang="es-MX" sz="2800" dirty="0"/>
          </a:p>
          <a:p>
            <a:pPr algn="ctr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 smtClean="0"/>
              <a:t>Al finalizar la unidad el alumno explicará la importancia de conocer las generalidades de los Presupuestos y su integración a una Entidad</a:t>
            </a:r>
            <a:endParaRPr lang="es-MX" sz="3200" dirty="0"/>
          </a:p>
          <a:p>
            <a:pPr algn="just"/>
            <a:r>
              <a:rPr lang="es-MX" sz="3200" dirty="0"/>
              <a:t> </a:t>
            </a:r>
          </a:p>
          <a:p>
            <a:endParaRPr lang="es-MX" sz="2800" dirty="0" smtClean="0">
              <a:latin typeface="Arial Black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620688"/>
            <a:ext cx="841909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 1: </a:t>
            </a:r>
            <a:r>
              <a:rPr lang="es-MX" sz="2800" b="1" dirty="0"/>
              <a:t>Requisitos para formular el Presupuesto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 smtClean="0">
                <a:cs typeface="Arial" pitchFamily="34" charset="0"/>
              </a:rPr>
              <a:t>El presupuesto es </a:t>
            </a:r>
            <a:r>
              <a:rPr lang="es-MX" sz="2400" dirty="0" smtClean="0"/>
              <a:t>e</a:t>
            </a:r>
            <a:r>
              <a:rPr lang="es-MX" sz="2400" dirty="0" smtClean="0"/>
              <a:t>l </a:t>
            </a:r>
            <a:r>
              <a:rPr lang="es-MX" sz="2400" dirty="0"/>
              <a:t>conjunto de </a:t>
            </a:r>
            <a:r>
              <a:rPr lang="es-MX" sz="2400" dirty="0" smtClean="0"/>
              <a:t>pronósticos</a:t>
            </a:r>
          </a:p>
          <a:p>
            <a:pPr algn="ctr"/>
            <a:r>
              <a:rPr lang="es-MX" sz="2400" dirty="0" smtClean="0"/>
              <a:t> </a:t>
            </a:r>
            <a:r>
              <a:rPr lang="es-MX" sz="2400" dirty="0"/>
              <a:t>referentes a un período </a:t>
            </a:r>
            <a:r>
              <a:rPr lang="es-MX" sz="2400" dirty="0" smtClean="0"/>
              <a:t>precisado, es una técnica de planeación y control de las operaciones financieras dentro de una empresa.</a:t>
            </a:r>
            <a:endParaRPr lang="es-MX" sz="2400" dirty="0"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7584" y="404664"/>
            <a:ext cx="77768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Requisitos para formular el Presupuesto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248674" y="2295366"/>
            <a:ext cx="4934684" cy="52322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 lvl="0"/>
            <a:r>
              <a:rPr lang="es-MX" sz="2800" b="1" dirty="0"/>
              <a:t>1. C</a:t>
            </a:r>
            <a:r>
              <a:rPr lang="es-MX" sz="2800" b="1" dirty="0" smtClean="0"/>
              <a:t>onocimientos de la empresa</a:t>
            </a:r>
            <a:endParaRPr lang="es-MX" sz="28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3856685"/>
            <a:ext cx="2448272" cy="179415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8196" name="Picture 4" descr="http://www.enfoquempresarial-pe.com/_content/index/slider/serv_1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01881"/>
            <a:ext cx="2708489" cy="164377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196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7584" y="404664"/>
            <a:ext cx="77768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Requisitos para formular el Presupuesto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246686" y="1976786"/>
            <a:ext cx="4938660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 lvl="0" algn="ctr"/>
            <a:r>
              <a:rPr lang="es-MX" sz="2800" b="1" dirty="0" smtClean="0"/>
              <a:t>2. Exposición del plan o política </a:t>
            </a:r>
          </a:p>
          <a:p>
            <a:pPr lvl="0" algn="ctr"/>
            <a:r>
              <a:rPr lang="es-MX" sz="2800" b="1" dirty="0" smtClean="0"/>
              <a:t>(manuales e instructivos)</a:t>
            </a:r>
            <a:endParaRPr lang="es-MX" sz="2800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3891161"/>
            <a:ext cx="2333625" cy="19621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9220" name="Picture 4" descr="http://miguiaargentina.com.ar/Imagenes/m/14309800-1-gestoria-del-automotor-tramites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14986"/>
            <a:ext cx="2276475" cy="17145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631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7584" y="404664"/>
            <a:ext cx="77768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Requisitos para formular el Presupuesto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411760" y="1772816"/>
            <a:ext cx="5119287" cy="954107"/>
          </a:xfrm>
          <a:prstGeom prst="rect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 lvl="0"/>
            <a:r>
              <a:rPr lang="es-MX" sz="2800" b="1" dirty="0" smtClean="0">
                <a:solidFill>
                  <a:schemeClr val="bg1"/>
                </a:solidFill>
              </a:rPr>
              <a:t>3. Coordinación para la ejecución</a:t>
            </a:r>
          </a:p>
          <a:p>
            <a:pPr lvl="0" algn="ctr"/>
            <a:r>
              <a:rPr lang="es-MX" sz="2800" b="1" dirty="0" smtClean="0">
                <a:solidFill>
                  <a:schemeClr val="bg1"/>
                </a:solidFill>
              </a:rPr>
              <a:t> del plan o política</a:t>
            </a:r>
            <a:endParaRPr lang="es-MX" sz="2800" b="1" dirty="0">
              <a:solidFill>
                <a:schemeClr val="bg1"/>
              </a:solidFill>
            </a:endParaRPr>
          </a:p>
        </p:txBody>
      </p:sp>
      <p:pic>
        <p:nvPicPr>
          <p:cNvPr id="10242" name="Picture 2" descr="http://www.eoi.es/blogs/embacon/files/2013/03/plan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760" y="3448744"/>
            <a:ext cx="3048000" cy="232410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52400" h="50800" prst="softRound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1.bp.blogspot.com/-GVCNLh54fG8/UXIvA1CSUnI/AAAAAAAAABI/mpfnPxtu0nI/s1600/coaching-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717032"/>
            <a:ext cx="2414635" cy="173853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144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7584" y="404664"/>
            <a:ext cx="77768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Requisitos para formular el Presupuesto</a:t>
            </a:r>
            <a:endParaRPr lang="es-E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996553" y="2132856"/>
            <a:ext cx="5438925" cy="523220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 lvl="0"/>
            <a:r>
              <a:rPr lang="es-MX" sz="2800" b="1" dirty="0" smtClean="0"/>
              <a:t>4. Fijación del período presupuestal</a:t>
            </a:r>
            <a:endParaRPr lang="es-MX" sz="2800" b="1" dirty="0"/>
          </a:p>
        </p:txBody>
      </p:sp>
      <p:pic>
        <p:nvPicPr>
          <p:cNvPr id="6" name="Picture 2" descr="http://letras-uruguay.espaciolatino.com/aaa/gonzalez_valencia_agenor/calendari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5" y="3356992"/>
            <a:ext cx="3810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611563"/>
            <a:ext cx="2495550" cy="182880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985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291</Words>
  <Application>Microsoft Office PowerPoint</Application>
  <PresentationFormat>Presentación en pantalla (4:3)</PresentationFormat>
  <Paragraphs>75</Paragraphs>
  <Slides>13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inherit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Beatriz</cp:lastModifiedBy>
  <cp:revision>84</cp:revision>
  <dcterms:created xsi:type="dcterms:W3CDTF">2012-08-07T16:35:15Z</dcterms:created>
  <dcterms:modified xsi:type="dcterms:W3CDTF">2016-02-07T22:54:20Z</dcterms:modified>
</cp:coreProperties>
</file>