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4" r:id="rId4"/>
    <p:sldId id="257" r:id="rId5"/>
    <p:sldId id="258" r:id="rId6"/>
    <p:sldId id="259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72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64904"/>
            <a:ext cx="54006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CONTADURIA</a:t>
            </a:r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Tema:1.1 Introducción y fases del proceso adictivo</a:t>
            </a: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</a:t>
            </a:r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E.T.E y L.PSIC. ERIKA PRISCILA HERNANDEZ ZENIL</a:t>
            </a:r>
            <a:endParaRPr lang="es-MX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JULIO- DICIEMBRE 2016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0736" y="734291"/>
            <a:ext cx="6686550" cy="3777622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Se caracteriza por la </a:t>
            </a:r>
            <a:r>
              <a:rPr lang="es-MX" b="1" dirty="0" smtClean="0"/>
              <a:t>incapacidad de abstenerse </a:t>
            </a:r>
            <a:r>
              <a:rPr lang="es-MX" dirty="0" smtClean="0"/>
              <a:t>gradualmente.</a:t>
            </a:r>
          </a:p>
          <a:p>
            <a:r>
              <a:rPr lang="es-MX" dirty="0" smtClean="0"/>
              <a:t>Un deterioro en el </a:t>
            </a:r>
            <a:r>
              <a:rPr lang="es-MX" b="1" dirty="0" smtClean="0"/>
              <a:t>control del comportamiento</a:t>
            </a:r>
            <a:r>
              <a:rPr lang="es-MX" dirty="0" smtClean="0"/>
              <a:t>. </a:t>
            </a:r>
          </a:p>
          <a:p>
            <a:r>
              <a:rPr lang="es-MX" dirty="0" smtClean="0"/>
              <a:t>Deseos “imperiosos” por la sustancia (</a:t>
            </a:r>
            <a:r>
              <a:rPr lang="es-MX" b="1" dirty="0" err="1" smtClean="0"/>
              <a:t>craving</a:t>
            </a:r>
            <a:r>
              <a:rPr lang="es-MX" dirty="0" smtClean="0"/>
              <a:t>)</a:t>
            </a:r>
          </a:p>
          <a:p>
            <a:r>
              <a:rPr lang="es-MX" dirty="0" smtClean="0"/>
              <a:t>Una disminución en la capacidad de reconocer los problemas causados por su </a:t>
            </a:r>
            <a:r>
              <a:rPr lang="es-MX" b="1" dirty="0" smtClean="0"/>
              <a:t>comportamiento</a:t>
            </a:r>
            <a:r>
              <a:rPr lang="es-MX" dirty="0" smtClean="0"/>
              <a:t>.</a:t>
            </a:r>
          </a:p>
          <a:p>
            <a:r>
              <a:rPr lang="es-MX" b="1" dirty="0" smtClean="0"/>
              <a:t>Disfunción</a:t>
            </a:r>
            <a:r>
              <a:rPr lang="es-MX" dirty="0" smtClean="0"/>
              <a:t> en la respuesta </a:t>
            </a:r>
            <a:r>
              <a:rPr lang="es-MX" b="1" dirty="0" smtClean="0"/>
              <a:t>emocional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936" y="3521667"/>
            <a:ext cx="3789434" cy="26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CONCEPTOS BÁSICOS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1909" y="1676400"/>
            <a:ext cx="6686550" cy="3777622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/>
              <a:t>DEPENDENCIA FISICA O FISIOLÓGICA</a:t>
            </a:r>
            <a:r>
              <a:rPr lang="es-MX" dirty="0" smtClean="0"/>
              <a:t>: </a:t>
            </a:r>
            <a:r>
              <a:rPr lang="es-MX" dirty="0"/>
              <a:t>Término obsoleto </a:t>
            </a:r>
            <a:r>
              <a:rPr lang="es-MX" dirty="0" smtClean="0"/>
              <a:t>que hace </a:t>
            </a:r>
            <a:r>
              <a:rPr lang="es-MX" dirty="0"/>
              <a:t>referencia a la tolerancia física </a:t>
            </a:r>
            <a:r>
              <a:rPr lang="es-MX" dirty="0" smtClean="0"/>
              <a:t>y al </a:t>
            </a:r>
            <a:r>
              <a:rPr lang="es-MX" dirty="0"/>
              <a:t>síndrome de abstinencia</a:t>
            </a:r>
            <a:r>
              <a:rPr lang="es-MX" dirty="0" smtClean="0"/>
              <a:t>.</a:t>
            </a:r>
            <a:br>
              <a:rPr lang="es-MX" dirty="0" smtClean="0"/>
            </a:br>
            <a:endParaRPr lang="es-MX" dirty="0" smtClean="0"/>
          </a:p>
          <a:p>
            <a:r>
              <a:rPr lang="es-MX" b="1" dirty="0" smtClean="0"/>
              <a:t>TOLERANCIA: </a:t>
            </a:r>
            <a:r>
              <a:rPr lang="es-MX" dirty="0"/>
              <a:t>Respuesta escasa al </a:t>
            </a:r>
            <a:r>
              <a:rPr lang="es-MX" dirty="0" smtClean="0"/>
              <a:t>fármaco, requiriéndose </a:t>
            </a:r>
            <a:r>
              <a:rPr lang="es-MX" dirty="0"/>
              <a:t>dosis más </a:t>
            </a:r>
            <a:r>
              <a:rPr lang="es-MX" dirty="0" smtClean="0"/>
              <a:t>elevadas para </a:t>
            </a:r>
            <a:r>
              <a:rPr lang="es-MX" dirty="0"/>
              <a:t>lograr el mismo efecto. </a:t>
            </a:r>
            <a:r>
              <a:rPr lang="es-MX" dirty="0" smtClean="0"/>
              <a:t>Es producida </a:t>
            </a:r>
            <a:r>
              <a:rPr lang="es-MX" dirty="0"/>
              <a:t>por </a:t>
            </a:r>
            <a:r>
              <a:rPr lang="es-MX" dirty="0" smtClean="0"/>
              <a:t>mecanismos compensatorios </a:t>
            </a:r>
            <a:r>
              <a:rPr lang="es-MX" dirty="0"/>
              <a:t>que se oponen </a:t>
            </a:r>
            <a:r>
              <a:rPr lang="es-MX" dirty="0" smtClean="0"/>
              <a:t>al efecto </a:t>
            </a:r>
            <a:r>
              <a:rPr lang="es-MX" dirty="0"/>
              <a:t>de la sustancia, por </a:t>
            </a:r>
            <a:r>
              <a:rPr lang="es-MX" dirty="0" smtClean="0"/>
              <a:t>lo </a:t>
            </a:r>
            <a:r>
              <a:rPr lang="es-MX" dirty="0"/>
              <a:t>cual </a:t>
            </a:r>
            <a:r>
              <a:rPr lang="es-MX" dirty="0" smtClean="0"/>
              <a:t>el S.N.C</a:t>
            </a:r>
            <a:r>
              <a:rPr lang="es-MX" dirty="0"/>
              <a:t>. modifica los cambios a </a:t>
            </a:r>
            <a:r>
              <a:rPr lang="es-MX" dirty="0" smtClean="0"/>
              <a:t>largo plazo </a:t>
            </a:r>
            <a:r>
              <a:rPr lang="es-MX" dirty="0"/>
              <a:t>y equilibra su función.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9" y="4845238"/>
            <a:ext cx="2232247" cy="204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401377" y="116632"/>
            <a:ext cx="8419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Desarrollo del 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1909" y="568036"/>
            <a:ext cx="6686550" cy="5343186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 smtClean="0"/>
              <a:t>SINDROME DE ABSTINENCIA </a:t>
            </a:r>
            <a:r>
              <a:rPr lang="es-MX" dirty="0" smtClean="0"/>
              <a:t>(antes dependencia física): </a:t>
            </a:r>
            <a:r>
              <a:rPr lang="es-MX" dirty="0"/>
              <a:t>Síndrome con efectos opuestos </a:t>
            </a:r>
            <a:r>
              <a:rPr lang="es-MX" dirty="0" smtClean="0"/>
              <a:t>a aquellos </a:t>
            </a:r>
            <a:r>
              <a:rPr lang="es-MX" dirty="0"/>
              <a:t>causados por la </a:t>
            </a:r>
            <a:r>
              <a:rPr lang="es-MX" dirty="0" smtClean="0"/>
              <a:t>sustancia, cuando </a:t>
            </a:r>
            <a:r>
              <a:rPr lang="es-MX" dirty="0"/>
              <a:t>ésta es retirada después </a:t>
            </a:r>
            <a:r>
              <a:rPr lang="es-MX" dirty="0" smtClean="0"/>
              <a:t>de un </a:t>
            </a:r>
            <a:r>
              <a:rPr lang="es-MX" dirty="0"/>
              <a:t>uso crónico o cuando la </a:t>
            </a:r>
            <a:r>
              <a:rPr lang="es-MX" dirty="0" smtClean="0"/>
              <a:t>dosis se </a:t>
            </a:r>
            <a:r>
              <a:rPr lang="es-MX" dirty="0"/>
              <a:t>reduce de forma abrupta</a:t>
            </a:r>
            <a:r>
              <a:rPr lang="es-MX" dirty="0" smtClean="0"/>
              <a:t>.</a:t>
            </a:r>
            <a:br>
              <a:rPr lang="es-MX" dirty="0" smtClean="0"/>
            </a:b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b="1" dirty="0" smtClean="0"/>
              <a:t>CRAVING (deseo insaciable): </a:t>
            </a:r>
            <a:r>
              <a:rPr lang="es-MX" dirty="0" smtClean="0"/>
              <a:t>Antes “</a:t>
            </a:r>
            <a:r>
              <a:rPr lang="es-MX" dirty="0"/>
              <a:t>dependencia psicológica”, Intenso </a:t>
            </a:r>
            <a:r>
              <a:rPr lang="es-MX" dirty="0" smtClean="0"/>
              <a:t>deseo compulsivo </a:t>
            </a:r>
            <a:r>
              <a:rPr lang="es-MX" dirty="0"/>
              <a:t>de utilizar drogas cuando se </a:t>
            </a:r>
            <a:r>
              <a:rPr lang="es-MX" dirty="0" smtClean="0"/>
              <a:t>ha tomado </a:t>
            </a:r>
            <a:r>
              <a:rPr lang="es-MX" dirty="0"/>
              <a:t>la decisión de no hacerlo. El </a:t>
            </a:r>
            <a:r>
              <a:rPr lang="es-MX" dirty="0" err="1" smtClean="0"/>
              <a:t>craving</a:t>
            </a:r>
            <a:r>
              <a:rPr lang="es-MX" dirty="0" smtClean="0"/>
              <a:t> es </a:t>
            </a:r>
            <a:r>
              <a:rPr lang="es-MX" b="1" dirty="0"/>
              <a:t>la causa de las recaídas </a:t>
            </a:r>
            <a:r>
              <a:rPr lang="es-MX" dirty="0"/>
              <a:t>tras un </a:t>
            </a:r>
            <a:r>
              <a:rPr lang="es-MX" dirty="0" smtClean="0"/>
              <a:t>largo periodo </a:t>
            </a:r>
            <a:r>
              <a:rPr lang="es-MX" dirty="0"/>
              <a:t>de abstinencia</a:t>
            </a:r>
            <a:r>
              <a:rPr lang="es-MX" dirty="0" smtClean="0"/>
              <a:t>.</a:t>
            </a:r>
            <a:br>
              <a:rPr lang="es-MX" dirty="0" smtClean="0"/>
            </a:br>
            <a:endParaRPr lang="es-MX" dirty="0" smtClean="0"/>
          </a:p>
          <a:p>
            <a:r>
              <a:rPr lang="es-MX" b="1" dirty="0" smtClean="0"/>
              <a:t>RECAÍDA: </a:t>
            </a:r>
            <a:r>
              <a:rPr lang="es-MX" dirty="0"/>
              <a:t>Es la reanudación de </a:t>
            </a:r>
            <a:r>
              <a:rPr lang="es-MX" dirty="0" smtClean="0"/>
              <a:t>la conducta </a:t>
            </a:r>
            <a:r>
              <a:rPr lang="es-MX" dirty="0"/>
              <a:t>compulsiva de buscar y usar </a:t>
            </a:r>
            <a:r>
              <a:rPr lang="es-MX" dirty="0" smtClean="0"/>
              <a:t>drogas después </a:t>
            </a:r>
            <a:r>
              <a:rPr lang="es-MX" dirty="0"/>
              <a:t>de un periodo de abstinencia; </a:t>
            </a:r>
            <a:r>
              <a:rPr lang="es-MX" dirty="0" smtClean="0"/>
              <a:t>las memorias</a:t>
            </a:r>
            <a:r>
              <a:rPr lang="es-MX" dirty="0"/>
              <a:t>, el estrés y la sustancia son </a:t>
            </a:r>
            <a:r>
              <a:rPr lang="es-MX" dirty="0" smtClean="0"/>
              <a:t>los gatillos </a:t>
            </a:r>
            <a:r>
              <a:rPr lang="es-MX" dirty="0"/>
              <a:t>de la </a:t>
            </a:r>
            <a:r>
              <a:rPr lang="es-MX" dirty="0" smtClean="0"/>
              <a:t>recaída.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4950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PROCESO DE LA ADICCIÓN</a:t>
            </a:r>
            <a:endParaRPr lang="es-MX" dirty="0"/>
          </a:p>
        </p:txBody>
      </p:sp>
      <p:sp>
        <p:nvSpPr>
          <p:cNvPr id="4" name="3 Cheurón"/>
          <p:cNvSpPr/>
          <p:nvPr/>
        </p:nvSpPr>
        <p:spPr>
          <a:xfrm>
            <a:off x="1167036" y="2636912"/>
            <a:ext cx="2484276" cy="1800200"/>
          </a:xfrm>
          <a:prstGeom prst="chevron">
            <a:avLst/>
          </a:prstGeom>
          <a:solidFill>
            <a:srgbClr val="22E618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USO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" name="4 Cheurón"/>
          <p:cNvSpPr/>
          <p:nvPr/>
        </p:nvSpPr>
        <p:spPr>
          <a:xfrm>
            <a:off x="3167844" y="2636912"/>
            <a:ext cx="2376264" cy="1800200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ABUSO</a:t>
            </a:r>
          </a:p>
        </p:txBody>
      </p:sp>
      <p:sp>
        <p:nvSpPr>
          <p:cNvPr id="6" name="5 Cheurón"/>
          <p:cNvSpPr/>
          <p:nvPr/>
        </p:nvSpPr>
        <p:spPr>
          <a:xfrm>
            <a:off x="5085012" y="2662188"/>
            <a:ext cx="2657053" cy="180020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DEPENDENCIA o</a:t>
            </a:r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ADICCIÓN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72726" y="4678603"/>
            <a:ext cx="2195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No hay </a:t>
            </a:r>
            <a:r>
              <a:rPr lang="es-MX" dirty="0" smtClean="0"/>
              <a:t>Síndrome de </a:t>
            </a:r>
            <a:r>
              <a:rPr lang="es-MX" dirty="0"/>
              <a:t>Abstinencia.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No hay tolerancia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No hay consecuencias al uso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188116" y="4817103"/>
            <a:ext cx="2355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S. Abstinencia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Consecuencias al uso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Dificultad por dejarlo y </a:t>
            </a:r>
            <a:r>
              <a:rPr lang="es-MX" dirty="0" err="1" smtClean="0"/>
              <a:t>Craving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44108" y="4817102"/>
            <a:ext cx="2517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Síndrome </a:t>
            </a:r>
            <a:r>
              <a:rPr lang="es-MX" dirty="0"/>
              <a:t>Abstinencia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Consecuencias </a:t>
            </a:r>
            <a:r>
              <a:rPr lang="es-MX" dirty="0"/>
              <a:t>al uso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err="1"/>
              <a:t>C</a:t>
            </a:r>
            <a:r>
              <a:rPr lang="es-MX" dirty="0" err="1" smtClean="0"/>
              <a:t>raving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Tolerancia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err="1"/>
              <a:t>Neuroadaptación</a:t>
            </a:r>
            <a:endParaRPr lang="es-MX" dirty="0"/>
          </a:p>
        </p:txBody>
      </p:sp>
      <p:sp>
        <p:nvSpPr>
          <p:cNvPr id="13" name="12 Llamada de flecha hacia abajo"/>
          <p:cNvSpPr/>
          <p:nvPr/>
        </p:nvSpPr>
        <p:spPr>
          <a:xfrm>
            <a:off x="2909455" y="1844824"/>
            <a:ext cx="1986581" cy="720080"/>
          </a:xfrm>
          <a:prstGeom prst="downArrow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DISFUNCIONALIDAD</a:t>
            </a:r>
          </a:p>
        </p:txBody>
      </p:sp>
      <p:sp>
        <p:nvSpPr>
          <p:cNvPr id="14" name="13 Llamada de flecha hacia abajo"/>
          <p:cNvSpPr/>
          <p:nvPr/>
        </p:nvSpPr>
        <p:spPr>
          <a:xfrm>
            <a:off x="5009539" y="1848396"/>
            <a:ext cx="1782198" cy="720080"/>
          </a:xfrm>
          <a:prstGeom prst="downArrow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ENFERMEDAD</a:t>
            </a:r>
          </a:p>
        </p:txBody>
      </p:sp>
    </p:spTree>
    <p:extLst>
      <p:ext uri="{BB962C8B-B14F-4D97-AF65-F5344CB8AC3E}">
        <p14:creationId xmlns:p14="http://schemas.microsoft.com/office/powerpoint/2010/main" val="359536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/>
      <p:bldP spid="9" grpId="0"/>
      <p:bldP spid="11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5" y="222327"/>
            <a:ext cx="6683765" cy="1280890"/>
          </a:xfrm>
        </p:spPr>
        <p:txBody>
          <a:bodyPr/>
          <a:lstStyle/>
          <a:p>
            <a:r>
              <a:rPr lang="es-MX" dirty="0" smtClean="0"/>
              <a:t>LA DOPAMINA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991" y="453736"/>
            <a:ext cx="1607344" cy="2819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57" y="1130882"/>
            <a:ext cx="2486025" cy="19716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757" y="4252047"/>
            <a:ext cx="2130137" cy="28401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884" y="4252048"/>
            <a:ext cx="3001499" cy="26059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965" y="2573043"/>
            <a:ext cx="2628684" cy="262868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5400000">
            <a:off x="7019545" y="1462940"/>
            <a:ext cx="149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MOVIMIENTO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64042" y="783435"/>
            <a:ext cx="14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69233" y="3826444"/>
            <a:ext cx="273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RECOMPENSA Y BIENESTAR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731453" y="386389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ADICCIÓN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45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28" y="570461"/>
            <a:ext cx="6911449" cy="59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0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28" y="570459"/>
            <a:ext cx="6853610" cy="59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 qué el adicto no puede parar?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4694" y="1905000"/>
            <a:ext cx="6686550" cy="3777622"/>
          </a:xfrm>
        </p:spPr>
        <p:txBody>
          <a:bodyPr/>
          <a:lstStyle/>
          <a:p>
            <a:r>
              <a:rPr lang="es-MX" dirty="0" smtClean="0"/>
              <a:t>Porque la adicción modifica los circuitos cerebrales (atribución de importancias, motivación, aprendizaje, memoria, </a:t>
            </a:r>
            <a:r>
              <a:rPr lang="es-MX" dirty="0" err="1" smtClean="0"/>
              <a:t>etc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Flecha abajo 3"/>
          <p:cNvSpPr/>
          <p:nvPr/>
        </p:nvSpPr>
        <p:spPr>
          <a:xfrm>
            <a:off x="3803073" y="2757055"/>
            <a:ext cx="1569027" cy="1316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3218702" y="4417485"/>
            <a:ext cx="319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DISTORSIÓN NEUROCOGNITIVA</a:t>
            </a:r>
            <a:endParaRPr lang="es-MX" b="1" dirty="0"/>
          </a:p>
        </p:txBody>
      </p:sp>
      <p:pic>
        <p:nvPicPr>
          <p:cNvPr id="3074" name="Picture 2" descr="http://www.periodicodecrecimientopersonal.com/wp-content/uploads/2013/03/redes-neuron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35" y="4992353"/>
            <a:ext cx="2376704" cy="16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46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Diferencias de género en la adicción</a:t>
            </a:r>
            <a:endParaRPr lang="es-MX" dirty="0"/>
          </a:p>
        </p:txBody>
      </p:sp>
      <p:pic>
        <p:nvPicPr>
          <p:cNvPr id="9218" name="Picture 2" descr="http://static.wixstatic.com/media/c7e8ff_32f24f81ee9a4a36bbac6daeffebbb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02" y="1567585"/>
            <a:ext cx="5235425" cy="49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87383" y="609600"/>
            <a:ext cx="4064036" cy="55695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MX" dirty="0" smtClean="0"/>
              <a:t>Las </a:t>
            </a:r>
            <a:r>
              <a:rPr lang="es-MX" b="1" dirty="0"/>
              <a:t>mujeres</a:t>
            </a:r>
            <a:r>
              <a:rPr lang="es-MX" dirty="0"/>
              <a:t> regularmente </a:t>
            </a:r>
            <a:r>
              <a:rPr lang="es-MX" b="1" dirty="0"/>
              <a:t>progresan del primer consumo </a:t>
            </a:r>
            <a:r>
              <a:rPr lang="es-MX" dirty="0"/>
              <a:t>de </a:t>
            </a:r>
            <a:r>
              <a:rPr lang="es-MX" dirty="0" smtClean="0"/>
              <a:t>cocaína, heroína </a:t>
            </a:r>
            <a:r>
              <a:rPr lang="es-MX" dirty="0"/>
              <a:t>o marihuana </a:t>
            </a:r>
            <a:r>
              <a:rPr lang="es-MX" b="1" dirty="0"/>
              <a:t>a la dependencia más rápido que los hombres.</a:t>
            </a:r>
          </a:p>
          <a:p>
            <a:pPr algn="just"/>
            <a:r>
              <a:rPr lang="es-MX" dirty="0" smtClean="0"/>
              <a:t>Los </a:t>
            </a:r>
            <a:r>
              <a:rPr lang="es-MX" dirty="0"/>
              <a:t>riesgos de un </a:t>
            </a:r>
            <a:r>
              <a:rPr lang="es-MX" b="1" dirty="0"/>
              <a:t>accidente cerebro vascular </a:t>
            </a:r>
            <a:r>
              <a:rPr lang="es-MX" dirty="0"/>
              <a:t>y las </a:t>
            </a:r>
            <a:r>
              <a:rPr lang="es-MX" dirty="0" smtClean="0"/>
              <a:t>alteraciones cognitivas </a:t>
            </a:r>
            <a:r>
              <a:rPr lang="es-MX" dirty="0"/>
              <a:t>asociados con el uso de cocaína tienden a ser </a:t>
            </a:r>
            <a:r>
              <a:rPr lang="es-MX" b="1" dirty="0"/>
              <a:t>más </a:t>
            </a:r>
            <a:r>
              <a:rPr lang="es-MX" b="1" dirty="0" smtClean="0"/>
              <a:t>severos en </a:t>
            </a:r>
            <a:r>
              <a:rPr lang="es-MX" b="1" dirty="0"/>
              <a:t>hombres</a:t>
            </a:r>
            <a:r>
              <a:rPr lang="es-MX" dirty="0"/>
              <a:t> que en mujeres.</a:t>
            </a:r>
          </a:p>
          <a:p>
            <a:pPr algn="just"/>
            <a:r>
              <a:rPr lang="es-MX" b="1" dirty="0" smtClean="0"/>
              <a:t>La </a:t>
            </a:r>
            <a:r>
              <a:rPr lang="es-MX" b="1" dirty="0"/>
              <a:t>depresión </a:t>
            </a:r>
            <a:r>
              <a:rPr lang="es-MX" dirty="0"/>
              <a:t>es más frecuente en </a:t>
            </a:r>
            <a:r>
              <a:rPr lang="es-MX" b="1" dirty="0"/>
              <a:t>mujeres</a:t>
            </a:r>
            <a:r>
              <a:rPr lang="es-MX" dirty="0"/>
              <a:t> que en hombres </a:t>
            </a:r>
            <a:r>
              <a:rPr lang="es-MX" dirty="0" smtClean="0"/>
              <a:t>en población </a:t>
            </a:r>
            <a:r>
              <a:rPr lang="es-MX" dirty="0"/>
              <a:t>general; esta diferencia es un </a:t>
            </a:r>
            <a:r>
              <a:rPr lang="es-MX" b="1" dirty="0"/>
              <a:t>factor de riesgo mayor para </a:t>
            </a:r>
            <a:r>
              <a:rPr lang="es-MX" b="1" dirty="0" smtClean="0"/>
              <a:t>las mujeres</a:t>
            </a:r>
            <a:r>
              <a:rPr lang="es-MX" dirty="0" smtClean="0"/>
              <a:t> </a:t>
            </a:r>
            <a:r>
              <a:rPr lang="es-MX" dirty="0"/>
              <a:t>que para los hombres. Por otro lado es mas frecuente que </a:t>
            </a:r>
            <a:r>
              <a:rPr lang="es-MX" b="1" dirty="0" smtClean="0"/>
              <a:t>el abuso </a:t>
            </a:r>
            <a:r>
              <a:rPr lang="es-MX" b="1" dirty="0"/>
              <a:t>de drogas por sí mismo</a:t>
            </a:r>
            <a:r>
              <a:rPr lang="es-MX" dirty="0"/>
              <a:t>, provoque </a:t>
            </a:r>
            <a:r>
              <a:rPr lang="es-MX" b="1" dirty="0"/>
              <a:t>depresión en hombres </a:t>
            </a:r>
            <a:r>
              <a:rPr lang="es-MX" dirty="0"/>
              <a:t>que </a:t>
            </a:r>
            <a:r>
              <a:rPr lang="es-MX" dirty="0" smtClean="0"/>
              <a:t>en mujeres</a:t>
            </a:r>
            <a:r>
              <a:rPr lang="es-MX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216" y="748145"/>
            <a:ext cx="23502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620688"/>
            <a:ext cx="82086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1.1 </a:t>
            </a:r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Introducción y fases del proceso adictivo</a:t>
            </a:r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solidFill>
                  <a:schemeClr val="folHlink"/>
                </a:solidFill>
                <a:latin typeface="Arial" charset="0"/>
              </a:rPr>
              <a:t>Es impensable que el consumo de drogas </a:t>
            </a:r>
          </a:p>
          <a:p>
            <a:pPr algn="just"/>
            <a:r>
              <a:rPr lang="es-MX" sz="2000" b="1" dirty="0">
                <a:solidFill>
                  <a:schemeClr val="folHlink"/>
                </a:solidFill>
                <a:latin typeface="Arial" charset="0"/>
              </a:rPr>
              <a:t>adictivas se deba a una sola causa aislada.</a:t>
            </a:r>
          </a:p>
          <a:p>
            <a:pPr algn="just"/>
            <a:endParaRPr lang="es-MX" sz="2000" b="1" dirty="0">
              <a:solidFill>
                <a:schemeClr val="folHlink"/>
              </a:solidFill>
              <a:latin typeface="Arial" charset="0"/>
            </a:endParaRPr>
          </a:p>
          <a:p>
            <a:pPr algn="r"/>
            <a:r>
              <a:rPr lang="es-MX" sz="2000" b="1" dirty="0">
                <a:solidFill>
                  <a:schemeClr val="folHlink"/>
                </a:solidFill>
                <a:latin typeface="Arial" charset="0"/>
              </a:rPr>
              <a:t>Dr. </a:t>
            </a:r>
            <a:r>
              <a:rPr lang="es-MX" sz="2000" b="1" dirty="0" err="1">
                <a:solidFill>
                  <a:schemeClr val="folHlink"/>
                </a:solidFill>
                <a:latin typeface="Arial" charset="0"/>
              </a:rPr>
              <a:t>Griffith</a:t>
            </a:r>
            <a:r>
              <a:rPr lang="es-MX" sz="20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s-MX" sz="2000" b="1" dirty="0" smtClean="0">
                <a:solidFill>
                  <a:schemeClr val="folHlink"/>
                </a:solidFill>
                <a:latin typeface="Arial" charset="0"/>
              </a:rPr>
              <a:t>Edwards</a:t>
            </a:r>
          </a:p>
          <a:p>
            <a:pPr algn="r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err="1"/>
              <a:t>It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/>
              <a:t>unthinkable</a:t>
            </a:r>
            <a:r>
              <a:rPr lang="es-MX" sz="2000" dirty="0"/>
              <a:t> </a:t>
            </a:r>
            <a:r>
              <a:rPr lang="es-MX" sz="2000" dirty="0" err="1"/>
              <a:t>that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consumption</a:t>
            </a:r>
            <a:r>
              <a:rPr lang="es-MX" sz="2000" dirty="0"/>
              <a:t> of </a:t>
            </a:r>
            <a:r>
              <a:rPr lang="es-MX" sz="2000" dirty="0" err="1"/>
              <a:t>addictive</a:t>
            </a:r>
            <a:r>
              <a:rPr lang="es-MX" sz="2000" dirty="0"/>
              <a:t> </a:t>
            </a:r>
            <a:r>
              <a:rPr lang="es-MX" sz="2000" dirty="0" err="1"/>
              <a:t>drugs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/>
              <a:t>due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a single </a:t>
            </a:r>
            <a:r>
              <a:rPr lang="es-MX" sz="2000" dirty="0" err="1"/>
              <a:t>isolated</a:t>
            </a:r>
            <a:r>
              <a:rPr lang="es-MX" sz="2000" dirty="0"/>
              <a:t> cause. Dr. </a:t>
            </a:r>
            <a:r>
              <a:rPr lang="es-MX" sz="2000" dirty="0" err="1"/>
              <a:t>Griffith</a:t>
            </a:r>
            <a:r>
              <a:rPr lang="es-MX" sz="2000" dirty="0"/>
              <a:t>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4645" y="651164"/>
            <a:ext cx="6686550" cy="5370895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Las </a:t>
            </a:r>
            <a:r>
              <a:rPr lang="es-MX" b="1" dirty="0"/>
              <a:t>mujeres</a:t>
            </a:r>
            <a:r>
              <a:rPr lang="es-MX" dirty="0"/>
              <a:t> se sienten menos atraídas o </a:t>
            </a:r>
            <a:r>
              <a:rPr lang="es-MX" dirty="0" smtClean="0"/>
              <a:t>tienen </a:t>
            </a:r>
            <a:r>
              <a:rPr lang="es-MX" b="1" dirty="0" smtClean="0"/>
              <a:t>mayor </a:t>
            </a:r>
            <a:r>
              <a:rPr lang="es-MX" b="1" dirty="0"/>
              <a:t>percepción de riesgo al abuso de </a:t>
            </a:r>
            <a:r>
              <a:rPr lang="es-MX" b="1" dirty="0" smtClean="0"/>
              <a:t>sustancias </a:t>
            </a:r>
            <a:r>
              <a:rPr lang="es-MX" dirty="0" smtClean="0"/>
              <a:t>que </a:t>
            </a:r>
            <a:r>
              <a:rPr lang="es-MX" dirty="0"/>
              <a:t>los hombres</a:t>
            </a:r>
            <a:r>
              <a:rPr lang="es-MX" dirty="0" smtClean="0"/>
              <a:t>.</a:t>
            </a:r>
          </a:p>
          <a:p>
            <a:r>
              <a:rPr lang="es-MX" dirty="0" smtClean="0"/>
              <a:t>Los </a:t>
            </a:r>
            <a:r>
              <a:rPr lang="es-MX" dirty="0"/>
              <a:t>hombres y las mujeres en tratamiento </a:t>
            </a:r>
            <a:r>
              <a:rPr lang="es-MX" dirty="0" smtClean="0"/>
              <a:t>recaen por </a:t>
            </a:r>
            <a:r>
              <a:rPr lang="es-MX" dirty="0"/>
              <a:t>razones diferentes.</a:t>
            </a:r>
          </a:p>
          <a:p>
            <a:r>
              <a:rPr lang="es-MX" dirty="0" smtClean="0"/>
              <a:t>La </a:t>
            </a:r>
            <a:r>
              <a:rPr lang="es-MX" b="1" dirty="0"/>
              <a:t>recaída en el hombre </a:t>
            </a:r>
            <a:r>
              <a:rPr lang="es-MX" dirty="0"/>
              <a:t>está asociada en </a:t>
            </a:r>
            <a:r>
              <a:rPr lang="es-MX" dirty="0" smtClean="0"/>
              <a:t>su mayoría </a:t>
            </a:r>
            <a:r>
              <a:rPr lang="es-MX" dirty="0"/>
              <a:t>con </a:t>
            </a:r>
            <a:r>
              <a:rPr lang="es-MX" b="1" dirty="0"/>
              <a:t>sentimientos positivos y/o </a:t>
            </a:r>
            <a:r>
              <a:rPr lang="es-MX" b="1" dirty="0" smtClean="0"/>
              <a:t>ansiedad.</a:t>
            </a:r>
          </a:p>
          <a:p>
            <a:r>
              <a:rPr lang="es-MX" dirty="0" smtClean="0"/>
              <a:t>En </a:t>
            </a:r>
            <a:r>
              <a:rPr lang="es-MX" dirty="0"/>
              <a:t>el caso de la </a:t>
            </a:r>
            <a:r>
              <a:rPr lang="es-MX" b="1" dirty="0"/>
              <a:t>mujer</a:t>
            </a:r>
            <a:r>
              <a:rPr lang="es-MX" dirty="0"/>
              <a:t>, la recaída esta </a:t>
            </a:r>
            <a:r>
              <a:rPr lang="es-MX" dirty="0" smtClean="0"/>
              <a:t>más asociada </a:t>
            </a:r>
            <a:r>
              <a:rPr lang="es-MX" b="1" dirty="0" smtClean="0"/>
              <a:t>con </a:t>
            </a:r>
            <a:r>
              <a:rPr lang="es-MX" b="1" dirty="0"/>
              <a:t>sentimientos depresivos y pesimistas.</a:t>
            </a:r>
          </a:p>
        </p:txBody>
      </p:sp>
      <p:pic>
        <p:nvPicPr>
          <p:cNvPr id="10242" name="Picture 2" descr="http://www.bellomagazine.com/files/bellomagazine/ansiedad-masculin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1673912" cy="26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ujeresycia.com/uploads/img/depre_th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595" y="3778584"/>
            <a:ext cx="1500188" cy="26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1909" y="360218"/>
            <a:ext cx="6686550" cy="55510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dirty="0" smtClean="0"/>
              <a:t>Los </a:t>
            </a:r>
            <a:r>
              <a:rPr lang="es-MX" b="1" dirty="0"/>
              <a:t>hombres</a:t>
            </a:r>
            <a:r>
              <a:rPr lang="es-MX" dirty="0"/>
              <a:t> son más propensos a recibir </a:t>
            </a:r>
            <a:r>
              <a:rPr lang="es-MX" b="1" dirty="0"/>
              <a:t>ofertas </a:t>
            </a:r>
            <a:r>
              <a:rPr lang="es-MX" b="1" dirty="0" smtClean="0"/>
              <a:t>de consumo </a:t>
            </a:r>
            <a:r>
              <a:rPr lang="es-MX" b="1" dirty="0"/>
              <a:t>en público</a:t>
            </a:r>
            <a:r>
              <a:rPr lang="es-MX" dirty="0"/>
              <a:t>, en áreas públicas (calle, parque) y en </a:t>
            </a:r>
            <a:r>
              <a:rPr lang="es-MX" dirty="0" smtClean="0"/>
              <a:t>la oferta </a:t>
            </a:r>
            <a:r>
              <a:rPr lang="es-MX" dirty="0"/>
              <a:t>enfatizan los </a:t>
            </a:r>
            <a:r>
              <a:rPr lang="es-MX" dirty="0" smtClean="0"/>
              <a:t>“beneficios</a:t>
            </a:r>
            <a:r>
              <a:rPr lang="es-MX" dirty="0"/>
              <a:t>”(como status y </a:t>
            </a:r>
            <a:r>
              <a:rPr lang="es-MX" dirty="0" smtClean="0"/>
              <a:t>autoimagen) del </a:t>
            </a:r>
            <a:r>
              <a:rPr lang="es-MX" dirty="0"/>
              <a:t>uso de drogas.</a:t>
            </a:r>
          </a:p>
          <a:p>
            <a:pPr algn="just"/>
            <a:r>
              <a:rPr lang="es-MX" dirty="0" smtClean="0"/>
              <a:t>Las </a:t>
            </a:r>
            <a:r>
              <a:rPr lang="es-MX" b="1" dirty="0"/>
              <a:t>mujeres</a:t>
            </a:r>
            <a:r>
              <a:rPr lang="es-MX" dirty="0"/>
              <a:t> reciben las </a:t>
            </a:r>
            <a:r>
              <a:rPr lang="es-MX" b="1" dirty="0"/>
              <a:t>ofertas en áreas privadas </a:t>
            </a:r>
            <a:r>
              <a:rPr lang="es-MX" dirty="0"/>
              <a:t>como </a:t>
            </a:r>
            <a:r>
              <a:rPr lang="es-MX" dirty="0" smtClean="0"/>
              <a:t>en casa </a:t>
            </a:r>
            <a:r>
              <a:rPr lang="es-MX" dirty="0"/>
              <a:t>de las amigas</a:t>
            </a:r>
            <a:r>
              <a:rPr lang="es-MX" dirty="0" smtClean="0"/>
              <a:t>. </a:t>
            </a:r>
          </a:p>
          <a:p>
            <a:pPr algn="just"/>
            <a:r>
              <a:rPr lang="es-MX" dirty="0" smtClean="0"/>
              <a:t>En </a:t>
            </a:r>
            <a:r>
              <a:rPr lang="es-MX" dirty="0"/>
              <a:t>las estrategias para evitar el consumo, los </a:t>
            </a:r>
            <a:r>
              <a:rPr lang="es-MX" b="1" dirty="0" smtClean="0"/>
              <a:t>hombres suelen </a:t>
            </a:r>
            <a:r>
              <a:rPr lang="es-MX" b="1" dirty="0"/>
              <a:t>dar más explicaciones de su rechazo al consumo</a:t>
            </a:r>
            <a:r>
              <a:rPr lang="es-MX" dirty="0"/>
              <a:t>; </a:t>
            </a:r>
            <a:r>
              <a:rPr lang="es-MX" dirty="0" smtClean="0"/>
              <a:t>en la </a:t>
            </a:r>
            <a:r>
              <a:rPr lang="es-MX" b="1" dirty="0"/>
              <a:t>mujer</a:t>
            </a:r>
            <a:r>
              <a:rPr lang="es-MX" dirty="0"/>
              <a:t> un simple “no” es aceptado, sin embargo si </a:t>
            </a:r>
            <a:r>
              <a:rPr lang="es-MX" dirty="0" smtClean="0"/>
              <a:t>entra en </a:t>
            </a:r>
            <a:r>
              <a:rPr lang="es-MX" dirty="0"/>
              <a:t>un </a:t>
            </a:r>
            <a:r>
              <a:rPr lang="es-MX" b="1" dirty="0"/>
              <a:t>ciclo de explicaciones es susceptible al consumo.</a:t>
            </a:r>
          </a:p>
          <a:p>
            <a:pPr algn="just"/>
            <a:r>
              <a:rPr lang="es-MX" b="1" dirty="0" smtClean="0"/>
              <a:t>Las </a:t>
            </a:r>
            <a:r>
              <a:rPr lang="es-MX" b="1" dirty="0"/>
              <a:t>mujeres tienen menor posibilidad de una recaída que </a:t>
            </a:r>
            <a:r>
              <a:rPr lang="es-MX" b="1" dirty="0" smtClean="0"/>
              <a:t>el hombre</a:t>
            </a:r>
            <a:r>
              <a:rPr lang="es-MX" dirty="0"/>
              <a:t>; esto debido a que la mujer participa con </a:t>
            </a:r>
            <a:r>
              <a:rPr lang="es-MX" dirty="0" smtClean="0"/>
              <a:t>mayor frecuencia </a:t>
            </a:r>
            <a:r>
              <a:rPr lang="es-MX" dirty="0"/>
              <a:t>en grupos de consejería.</a:t>
            </a:r>
          </a:p>
        </p:txBody>
      </p:sp>
      <p:pic>
        <p:nvPicPr>
          <p:cNvPr id="11266" name="Picture 2" descr="http://vang.blob.core.windows.net/images/2013/03/26/drogaz_120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6" y="4661061"/>
            <a:ext cx="2113360" cy="21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larin.com/sociedad/Cristiano-PlayStation-GUILLERMO-RODRIGUEZ-ADAMI_CLAIMA20130519_0085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45224"/>
            <a:ext cx="2113360" cy="158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13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Bibliografía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del tema: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Manual de adicciones de SSH 2015</a:t>
            </a:r>
          </a:p>
          <a:p>
            <a:pPr marL="457200" indent="-457200">
              <a:buFont typeface="Arial" charset="0"/>
              <a:buChar char="•"/>
            </a:pPr>
            <a:r>
              <a:rPr lang="es-MX" sz="2800" i="1" dirty="0"/>
              <a:t>www.conadic.salud.gob.mx/pdfs/</a:t>
            </a:r>
            <a:r>
              <a:rPr lang="es-MX" sz="2800" b="1" i="1" dirty="0"/>
              <a:t>libro</a:t>
            </a:r>
            <a:r>
              <a:rPr lang="es-MX" sz="2800" i="1" dirty="0"/>
              <a:t>2.pdf</a:t>
            </a:r>
            <a:endParaRPr lang="es-MX" sz="2800" dirty="0"/>
          </a:p>
          <a:p>
            <a:pPr marL="457200" indent="-457200">
              <a:buFont typeface="Arial" charset="0"/>
              <a:buChar char="•"/>
            </a:pPr>
            <a:r>
              <a:rPr lang="es-MX" sz="2800" i="1" dirty="0"/>
              <a:t>www.medicapanamericana.com › Catálogo › Especialidades</a:t>
            </a:r>
            <a:endParaRPr lang="es-MX" sz="2800" dirty="0"/>
          </a:p>
          <a:p>
            <a:pPr marL="457200" indent="-457200">
              <a:buFont typeface="Arial" charset="0"/>
              <a:buChar char="•"/>
            </a:pPr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124744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CONCEPTOS </a:t>
            </a:r>
            <a:r>
              <a:rPr lang="es-MX" dirty="0" smtClean="0"/>
              <a:t>BÁSICOS:</a:t>
            </a:r>
          </a:p>
          <a:p>
            <a:endParaRPr lang="es-MX" dirty="0"/>
          </a:p>
          <a:p>
            <a:pPr marL="285750" indent="-285750">
              <a:buFont typeface="Arial" charset="0"/>
              <a:buChar char="•"/>
            </a:pPr>
            <a:r>
              <a:rPr lang="es-MX" dirty="0" smtClean="0"/>
              <a:t>DEPENDENCIA </a:t>
            </a:r>
            <a:r>
              <a:rPr lang="es-MX" dirty="0"/>
              <a:t>FISICA O </a:t>
            </a:r>
            <a:r>
              <a:rPr lang="es-MX" dirty="0" smtClean="0"/>
              <a:t>FISIOLÓGICA</a:t>
            </a:r>
          </a:p>
          <a:p>
            <a:pPr marL="285750" indent="-285750">
              <a:buFont typeface="Arial" charset="0"/>
              <a:buChar char="•"/>
            </a:pPr>
            <a:r>
              <a:rPr lang="es-MX" dirty="0" smtClean="0"/>
              <a:t>TOLERANCIA</a:t>
            </a:r>
          </a:p>
          <a:p>
            <a:pPr marL="285750" indent="-285750">
              <a:buFont typeface="Arial" charset="0"/>
              <a:buChar char="•"/>
            </a:pPr>
            <a:r>
              <a:rPr lang="es-MX" dirty="0" smtClean="0"/>
              <a:t>SINDROME </a:t>
            </a:r>
            <a:r>
              <a:rPr lang="es-MX" dirty="0"/>
              <a:t>DE ABSTINENCIA </a:t>
            </a:r>
            <a:endParaRPr lang="es-MX" dirty="0" smtClean="0"/>
          </a:p>
          <a:p>
            <a:pPr marL="285750" indent="-285750">
              <a:buFont typeface="Arial" charset="0"/>
              <a:buChar char="•"/>
            </a:pPr>
            <a:r>
              <a:rPr lang="es-MX" dirty="0" smtClean="0"/>
              <a:t>CRAVING </a:t>
            </a:r>
          </a:p>
          <a:p>
            <a:pPr marL="285750" indent="-285750">
              <a:buFont typeface="Arial" charset="0"/>
              <a:buChar char="•"/>
            </a:pPr>
            <a:r>
              <a:rPr lang="es-MX" dirty="0" smtClean="0"/>
              <a:t>RECAÍDA</a:t>
            </a:r>
          </a:p>
          <a:p>
            <a:pPr marL="285750" indent="-285750">
              <a:buFont typeface="Arial" charset="0"/>
              <a:buChar char="•"/>
            </a:pPr>
            <a:r>
              <a:rPr lang="es-MX" dirty="0"/>
              <a:t>EL PROCESO DE LA </a:t>
            </a:r>
            <a:r>
              <a:rPr lang="es-MX" dirty="0" smtClean="0"/>
              <a:t>ADICCIÓN</a:t>
            </a:r>
          </a:p>
          <a:p>
            <a:r>
              <a:rPr lang="es-MX" dirty="0"/>
              <a:t>Basic </a:t>
            </a:r>
            <a:r>
              <a:rPr lang="es-MX" dirty="0" err="1"/>
              <a:t>concepts</a:t>
            </a:r>
            <a:endParaRPr lang="es-MX" dirty="0"/>
          </a:p>
          <a:p>
            <a:pPr marL="285750" indent="-285750">
              <a:buFont typeface="Arial" charset="0"/>
              <a:buChar char="•"/>
            </a:pPr>
            <a:r>
              <a:rPr lang="es-MX" dirty="0" err="1"/>
              <a:t>physical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physiological</a:t>
            </a:r>
            <a:r>
              <a:rPr lang="es-MX" dirty="0"/>
              <a:t> </a:t>
            </a:r>
            <a:r>
              <a:rPr lang="es-MX" dirty="0" err="1"/>
              <a:t>dependence</a:t>
            </a:r>
            <a:r>
              <a:rPr lang="es-MX" dirty="0"/>
              <a:t> </a:t>
            </a:r>
            <a:endParaRPr lang="es-MX" dirty="0" smtClean="0"/>
          </a:p>
          <a:p>
            <a:pPr marL="285750" indent="-285750">
              <a:buFont typeface="Arial" charset="0"/>
              <a:buChar char="•"/>
            </a:pPr>
            <a:r>
              <a:rPr lang="es-MX" dirty="0" err="1" smtClean="0"/>
              <a:t>tolerance</a:t>
            </a:r>
            <a:r>
              <a:rPr lang="es-MX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s-MX" dirty="0" err="1" smtClean="0"/>
              <a:t>acquired</a:t>
            </a:r>
            <a:r>
              <a:rPr lang="es-MX" dirty="0" smtClean="0"/>
              <a:t> </a:t>
            </a:r>
            <a:r>
              <a:rPr lang="es-MX" dirty="0" err="1"/>
              <a:t>abstinence</a:t>
            </a:r>
            <a:r>
              <a:rPr lang="es-MX" dirty="0"/>
              <a:t> </a:t>
            </a:r>
            <a:endParaRPr lang="es-MX" dirty="0" smtClean="0"/>
          </a:p>
          <a:p>
            <a:pPr marL="285750" indent="-285750">
              <a:buFont typeface="Arial" charset="0"/>
              <a:buChar char="•"/>
            </a:pPr>
            <a:r>
              <a:rPr lang="es-MX" dirty="0" err="1" smtClean="0"/>
              <a:t>craving</a:t>
            </a:r>
            <a:r>
              <a:rPr lang="es-MX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s-MX" dirty="0" err="1" smtClean="0"/>
              <a:t>relapse</a:t>
            </a:r>
            <a:r>
              <a:rPr lang="es-MX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/>
              <a:t>addiction</a:t>
            </a:r>
            <a:r>
              <a:rPr lang="es-MX" dirty="0"/>
              <a:t> </a:t>
            </a:r>
            <a:r>
              <a:rPr lang="es-MX" dirty="0" err="1"/>
              <a:t>process</a:t>
            </a:r>
            <a:endParaRPr lang="es-MX" dirty="0"/>
          </a:p>
          <a:p>
            <a:pPr marL="285750" indent="-285750">
              <a:buFont typeface="Arial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939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718204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general:  </a:t>
            </a: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Que los alumnos comprendan términos que se utilizaran a lo largo de la materia los cuales les ayudaran a comprender con mayor facilidad los temas siguientes, así como comprender que es una adicción y  el proceso de ella.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I: </a:t>
            </a:r>
            <a:r>
              <a:rPr lang="es-MX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CONCEPTOS GENERALES DE PREVENCIÓN DE ADICCIONES</a:t>
            </a:r>
          </a:p>
          <a:p>
            <a:pPr algn="ctr"/>
            <a:endParaRPr lang="es-MX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unidad:</a:t>
            </a:r>
            <a:r>
              <a:rPr lang="es-MX" sz="2800" dirty="0" err="1"/>
              <a:t>Analizar</a:t>
            </a:r>
            <a:r>
              <a:rPr lang="es-MX" sz="2800" dirty="0"/>
              <a:t> los conceptos fundamentales de las adicciones, las fases del proceso adictivo así como los factores asociados al consumo de drogas y los tipos de adicciones a fin de obtener un autodiagnóstico que permita sentar las bases de un proyecto de vida saludable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5939" y="116632"/>
            <a:ext cx="8419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400" dirty="0">
                <a:latin typeface="Arial" pitchFamily="34" charset="0"/>
                <a:cs typeface="Arial" pitchFamily="34" charset="0"/>
              </a:rPr>
              <a:t>1.1.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introducción y fases del proceso adictivo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0559" y="2492896"/>
            <a:ext cx="8419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s-MX" dirty="0" smtClean="0"/>
              <a:t>El Abuso de Sustancias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58782" y="1662899"/>
            <a:ext cx="6686550" cy="3777622"/>
          </a:xfrm>
        </p:spPr>
        <p:txBody>
          <a:bodyPr>
            <a:normAutofit/>
          </a:bodyPr>
          <a:lstStyle/>
          <a:p>
            <a:r>
              <a:rPr lang="es-MX" sz="2000" dirty="0"/>
              <a:t>Constituye uno de los problemas de salud pública de nuestra época, que se presenta tanto a nivel nacional como internacional.</a:t>
            </a:r>
          </a:p>
          <a:p>
            <a:r>
              <a:rPr lang="es-MX" sz="2000" dirty="0"/>
              <a:t>No distingue genero, incidiendo principalmente en </a:t>
            </a:r>
            <a:r>
              <a:rPr lang="es-MX" sz="2000" b="1" dirty="0"/>
              <a:t>niños y adolescentes </a:t>
            </a:r>
            <a:r>
              <a:rPr lang="es-MX" sz="2000" dirty="0"/>
              <a:t>de cualquier estrato social y de todas las regiones de nuestro país.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82" y="3945080"/>
            <a:ext cx="2160046" cy="260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3405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98964" y="1157790"/>
            <a:ext cx="5465618" cy="5381557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Los estudios epidemiológicos, tanto nacionales como mundiales nos demuestran que este </a:t>
            </a:r>
            <a:r>
              <a:rPr lang="es-MX" sz="2000" b="1" dirty="0"/>
              <a:t>fenómeno es cambiante </a:t>
            </a:r>
            <a:r>
              <a:rPr lang="es-MX" sz="2000" dirty="0"/>
              <a:t>y se presenta con mayor frecuencia en </a:t>
            </a:r>
            <a:r>
              <a:rPr lang="es-MX" sz="2000" b="1" dirty="0"/>
              <a:t>jóvenes </a:t>
            </a:r>
            <a:r>
              <a:rPr lang="es-MX" sz="2000" dirty="0"/>
              <a:t>y con substancias </a:t>
            </a:r>
            <a:r>
              <a:rPr lang="es-MX" sz="2000" b="1" dirty="0"/>
              <a:t>más dañinas.</a:t>
            </a:r>
            <a:r>
              <a:rPr lang="es-MX" sz="2000" dirty="0"/>
              <a:t> </a:t>
            </a:r>
          </a:p>
          <a:p>
            <a:pPr algn="just"/>
            <a:r>
              <a:rPr lang="es-MX" sz="2000" dirty="0"/>
              <a:t>Se observa además un </a:t>
            </a:r>
            <a:r>
              <a:rPr lang="es-MX" sz="2000" b="1" dirty="0"/>
              <a:t>aumento en el uso de drogas en la mujer, tanto legales como ilegales.</a:t>
            </a:r>
          </a:p>
        </p:txBody>
      </p:sp>
      <p:pic>
        <p:nvPicPr>
          <p:cNvPr id="74754" name="Picture 2" descr="https://encrypted-tbn1.gstatic.com/images?q=tbn:ANd9GcQEqhtbDKoTC0EYNlApfkD9K0DCf-bDO76PxjJu3E44lDY7_dt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9" y="3377513"/>
            <a:ext cx="2836718" cy="33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ADICCIÓN ¿ENFERMEDAD?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5718" y="1496291"/>
            <a:ext cx="6686550" cy="37776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 smtClean="0"/>
              <a:t>La </a:t>
            </a:r>
            <a:r>
              <a:rPr lang="es-MX" b="1" dirty="0" smtClean="0"/>
              <a:t>ASAM</a:t>
            </a:r>
            <a:r>
              <a:rPr lang="es-MX" dirty="0" smtClean="0"/>
              <a:t> (</a:t>
            </a:r>
            <a:r>
              <a:rPr lang="es-MX" i="1" dirty="0" smtClean="0"/>
              <a:t>American </a:t>
            </a:r>
            <a:r>
              <a:rPr lang="es-MX" i="1" dirty="0" err="1" smtClean="0"/>
              <a:t>Society</a:t>
            </a:r>
            <a:r>
              <a:rPr lang="es-MX" i="1" dirty="0" smtClean="0"/>
              <a:t> of </a:t>
            </a:r>
            <a:r>
              <a:rPr lang="es-MX" i="1" dirty="0" err="1" smtClean="0"/>
              <a:t>Addiction</a:t>
            </a:r>
            <a:r>
              <a:rPr lang="es-MX" i="1" dirty="0" smtClean="0"/>
              <a:t> Medicine</a:t>
            </a:r>
            <a:r>
              <a:rPr lang="es-MX" dirty="0" smtClean="0"/>
              <a:t>) Define a la adicción como una enfermedad primaria y crónica del circuito de recompensas del cerebro, así como de la motivación, memoria y circuitos relacionados.</a:t>
            </a:r>
            <a:br>
              <a:rPr lang="es-MX" dirty="0" smtClean="0"/>
            </a:br>
            <a:endParaRPr lang="es-MX" dirty="0" smtClean="0"/>
          </a:p>
          <a:p>
            <a:pPr algn="just"/>
            <a:r>
              <a:rPr lang="es-MX" dirty="0" smtClean="0"/>
              <a:t>La disfunción en estos circuitos conduce a manifestaciones </a:t>
            </a:r>
            <a:r>
              <a:rPr lang="es-MX" b="1" dirty="0" smtClean="0"/>
              <a:t>biológicas</a:t>
            </a:r>
            <a:r>
              <a:rPr lang="es-MX" dirty="0" smtClean="0"/>
              <a:t>, </a:t>
            </a:r>
            <a:r>
              <a:rPr lang="es-MX" b="1" dirty="0" smtClean="0"/>
              <a:t>psicológicas, sociales y espirituales.</a:t>
            </a:r>
            <a:endParaRPr lang="es-MX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60" y="4336474"/>
            <a:ext cx="2646002" cy="119634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813464" y="6488668"/>
            <a:ext cx="6498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www.asam.org/research-treatment/definition-of-addiction</a:t>
            </a:r>
          </a:p>
        </p:txBody>
      </p:sp>
    </p:spTree>
    <p:extLst>
      <p:ext uri="{BB962C8B-B14F-4D97-AF65-F5344CB8AC3E}">
        <p14:creationId xmlns:p14="http://schemas.microsoft.com/office/powerpoint/2010/main" val="10964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883</Words>
  <Application>Microsoft Office PowerPoint</Application>
  <PresentationFormat>Presentación en pantalla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Abuso de Sustancias</vt:lpstr>
      <vt:lpstr>Presentación de PowerPoint</vt:lpstr>
      <vt:lpstr>ADICCIÓN ¿ENFERMEDAD?</vt:lpstr>
      <vt:lpstr>Presentación de PowerPoint</vt:lpstr>
      <vt:lpstr>CONCEPTOS BÁSICOS</vt:lpstr>
      <vt:lpstr>Presentación de PowerPoint</vt:lpstr>
      <vt:lpstr>EL PROCESO DE LA ADICCIÓN</vt:lpstr>
      <vt:lpstr>LA DOPAMINA</vt:lpstr>
      <vt:lpstr>Presentación de PowerPoint</vt:lpstr>
      <vt:lpstr>Presentación de PowerPoint</vt:lpstr>
      <vt:lpstr>¿Por qué el adicto no puede parar?</vt:lpstr>
      <vt:lpstr>Diferencias de género en la adicción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Alumno(a)</cp:lastModifiedBy>
  <cp:revision>22</cp:revision>
  <dcterms:created xsi:type="dcterms:W3CDTF">2012-08-07T16:35:15Z</dcterms:created>
  <dcterms:modified xsi:type="dcterms:W3CDTF">2016-08-31T14:56:14Z</dcterms:modified>
</cp:coreProperties>
</file>