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63" r:id="rId3"/>
    <p:sldId id="298" r:id="rId4"/>
    <p:sldId id="257" r:id="rId5"/>
    <p:sldId id="258" r:id="rId6"/>
    <p:sldId id="299" r:id="rId7"/>
    <p:sldId id="300" r:id="rId8"/>
    <p:sldId id="301" r:id="rId9"/>
    <p:sldId id="297" r:id="rId10"/>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5" d="100"/>
          <a:sy n="75" d="100"/>
        </p:scale>
        <p:origin x="1014"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3BDF097-640B-41FB-8D6C-A4972C947A94}" type="doc">
      <dgm:prSet loTypeId="urn:microsoft.com/office/officeart/2005/8/layout/arrow5" loCatId="process" qsTypeId="urn:microsoft.com/office/officeart/2005/8/quickstyle/simple1" qsCatId="simple" csTypeId="urn:microsoft.com/office/officeart/2005/8/colors/accent1_2" csCatId="accent1" phldr="1"/>
      <dgm:spPr/>
      <dgm:t>
        <a:bodyPr/>
        <a:lstStyle/>
        <a:p>
          <a:endParaRPr lang="es-MX"/>
        </a:p>
      </dgm:t>
    </dgm:pt>
    <dgm:pt modelId="{41B56CDD-E061-4D83-9214-94BC8A7FB60F}">
      <dgm:prSet phldrT="[Texto]"/>
      <dgm:spPr/>
      <dgm:t>
        <a:bodyPr/>
        <a:lstStyle/>
        <a:p>
          <a:r>
            <a:rPr lang="es-MX" dirty="0" smtClean="0">
              <a:latin typeface="Times New Roman" pitchFamily="18" charset="0"/>
              <a:cs typeface="Times New Roman" pitchFamily="18" charset="0"/>
            </a:rPr>
            <a:t>SENTIDO AMPLIO:</a:t>
          </a:r>
        </a:p>
        <a:p>
          <a:r>
            <a:rPr lang="es-MX" dirty="0" smtClean="0">
              <a:latin typeface="Times New Roman" pitchFamily="18" charset="0"/>
              <a:cs typeface="Times New Roman" pitchFamily="18" charset="0"/>
            </a:rPr>
            <a:t>Cualquier cambio meramente subjetivo de una relación de derecho.</a:t>
          </a:r>
          <a:endParaRPr lang="es-MX" dirty="0"/>
        </a:p>
      </dgm:t>
    </dgm:pt>
    <dgm:pt modelId="{2A698227-A9D7-4AE6-85E0-7BF94B496483}" type="parTrans" cxnId="{30FC5C6C-2EB6-4D7D-A0AA-03C003789750}">
      <dgm:prSet/>
      <dgm:spPr/>
      <dgm:t>
        <a:bodyPr/>
        <a:lstStyle/>
        <a:p>
          <a:endParaRPr lang="es-MX"/>
        </a:p>
      </dgm:t>
    </dgm:pt>
    <dgm:pt modelId="{16BC716E-DED8-44A7-AFCE-9D6D6FA137AF}" type="sibTrans" cxnId="{30FC5C6C-2EB6-4D7D-A0AA-03C003789750}">
      <dgm:prSet/>
      <dgm:spPr/>
      <dgm:t>
        <a:bodyPr/>
        <a:lstStyle/>
        <a:p>
          <a:endParaRPr lang="es-MX"/>
        </a:p>
      </dgm:t>
    </dgm:pt>
    <dgm:pt modelId="{2FD00C88-B5D8-475D-A8AF-C62744209187}" type="pres">
      <dgm:prSet presAssocID="{83BDF097-640B-41FB-8D6C-A4972C947A94}" presName="diagram" presStyleCnt="0">
        <dgm:presLayoutVars>
          <dgm:dir/>
          <dgm:resizeHandles val="exact"/>
        </dgm:presLayoutVars>
      </dgm:prSet>
      <dgm:spPr/>
      <dgm:t>
        <a:bodyPr/>
        <a:lstStyle/>
        <a:p>
          <a:endParaRPr lang="es-MX"/>
        </a:p>
      </dgm:t>
    </dgm:pt>
    <dgm:pt modelId="{ACBFC33B-ED74-4C42-A9B8-96F4DF232F48}" type="pres">
      <dgm:prSet presAssocID="{41B56CDD-E061-4D83-9214-94BC8A7FB60F}" presName="arrow" presStyleLbl="node1" presStyleIdx="0" presStyleCnt="1" custScaleX="143005" custRadScaleRad="98117" custRadScaleInc="49">
        <dgm:presLayoutVars>
          <dgm:bulletEnabled val="1"/>
        </dgm:presLayoutVars>
      </dgm:prSet>
      <dgm:spPr/>
      <dgm:t>
        <a:bodyPr/>
        <a:lstStyle/>
        <a:p>
          <a:endParaRPr lang="es-MX"/>
        </a:p>
      </dgm:t>
    </dgm:pt>
  </dgm:ptLst>
  <dgm:cxnLst>
    <dgm:cxn modelId="{BFC15D05-ECDE-4519-943F-04A8E59169AA}" type="presOf" srcId="{41B56CDD-E061-4D83-9214-94BC8A7FB60F}" destId="{ACBFC33B-ED74-4C42-A9B8-96F4DF232F48}" srcOrd="0" destOrd="0" presId="urn:microsoft.com/office/officeart/2005/8/layout/arrow5"/>
    <dgm:cxn modelId="{FF357803-5B10-446D-8B4A-A79A556636FB}" type="presOf" srcId="{83BDF097-640B-41FB-8D6C-A4972C947A94}" destId="{2FD00C88-B5D8-475D-A8AF-C62744209187}" srcOrd="0" destOrd="0" presId="urn:microsoft.com/office/officeart/2005/8/layout/arrow5"/>
    <dgm:cxn modelId="{30FC5C6C-2EB6-4D7D-A0AA-03C003789750}" srcId="{83BDF097-640B-41FB-8D6C-A4972C947A94}" destId="{41B56CDD-E061-4D83-9214-94BC8A7FB60F}" srcOrd="0" destOrd="0" parTransId="{2A698227-A9D7-4AE6-85E0-7BF94B496483}" sibTransId="{16BC716E-DED8-44A7-AFCE-9D6D6FA137AF}"/>
    <dgm:cxn modelId="{75A9BEF0-3CC8-4F75-9392-52ED13C4A117}" type="presParOf" srcId="{2FD00C88-B5D8-475D-A8AF-C62744209187}" destId="{ACBFC33B-ED74-4C42-A9B8-96F4DF232F48}" srcOrd="0" destOrd="0" presId="urn:microsoft.com/office/officeart/2005/8/layout/arrow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0FA5E5-6DB8-4CFB-AC19-F3ED43F94EC6}" type="datetimeFigureOut">
              <a:rPr lang="es-MX" smtClean="0"/>
              <a:t>22/08/2016</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087A1EC-F3FE-4683-B1ED-30AB9DFB9E57}" type="slidenum">
              <a:rPr lang="es-MX" smtClean="0"/>
              <a:t>‹Nº›</a:t>
            </a:fld>
            <a:endParaRPr lang="es-MX"/>
          </a:p>
        </p:txBody>
      </p:sp>
    </p:spTree>
    <p:extLst>
      <p:ext uri="{BB962C8B-B14F-4D97-AF65-F5344CB8AC3E}">
        <p14:creationId xmlns:p14="http://schemas.microsoft.com/office/powerpoint/2010/main" val="2260557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22/08/2016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22/08/2016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22/08/2016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22/08/2016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F965E5B-F914-4429-9E33-7456EC1E740A}" type="datetimeFigureOut">
              <a:rPr lang="es-MX" smtClean="0"/>
              <a:pPr/>
              <a:t>22/08/2016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0F965E5B-F914-4429-9E33-7456EC1E740A}" type="datetimeFigureOut">
              <a:rPr lang="es-MX" smtClean="0"/>
              <a:pPr/>
              <a:t>22/08/2016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0F965E5B-F914-4429-9E33-7456EC1E740A}" type="datetimeFigureOut">
              <a:rPr lang="es-MX" smtClean="0"/>
              <a:pPr/>
              <a:t>22/08/2016</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0F965E5B-F914-4429-9E33-7456EC1E740A}" type="datetimeFigureOut">
              <a:rPr lang="es-MX" smtClean="0"/>
              <a:pPr/>
              <a:t>22/08/2016</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F965E5B-F914-4429-9E33-7456EC1E740A}" type="datetimeFigureOut">
              <a:rPr lang="es-MX" smtClean="0"/>
              <a:pPr/>
              <a:t>22/08/2016</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22/08/2016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22/08/2016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65E5B-F914-4429-9E33-7456EC1E740A}" type="datetimeFigureOut">
              <a:rPr lang="es-MX" smtClean="0"/>
              <a:pPr/>
              <a:t>22/08/2016</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5A63E0-4293-409F-A9B5-609CD89B83B8}"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lin ang="5400000" scaled="1"/>
          <a:tileRect/>
        </a:gradFill>
        <a:effectLst/>
      </p:bgPr>
    </p:bg>
    <p:spTree>
      <p:nvGrpSpPr>
        <p:cNvPr id="1" name=""/>
        <p:cNvGrpSpPr/>
        <p:nvPr/>
      </p:nvGrpSpPr>
      <p:grpSpPr>
        <a:xfrm>
          <a:off x="0" y="0"/>
          <a:ext cx="0" cy="0"/>
          <a:chOff x="0" y="0"/>
          <a:chExt cx="0" cy="0"/>
        </a:xfrm>
      </p:grpSpPr>
      <p:pic>
        <p:nvPicPr>
          <p:cNvPr id="4" name="6 Imagen" descr="LOGO JPG.jpg"/>
          <p:cNvPicPr/>
          <p:nvPr/>
        </p:nvPicPr>
        <p:blipFill>
          <a:blip r:embed="rId2" cstate="print"/>
          <a:srcRect l="34974" t="22000" r="34137" b="26320"/>
          <a:stretch>
            <a:fillRect/>
          </a:stretch>
        </p:blipFill>
        <p:spPr>
          <a:xfrm>
            <a:off x="8244408" y="404664"/>
            <a:ext cx="676906" cy="887342"/>
          </a:xfrm>
          <a:prstGeom prst="rect">
            <a:avLst/>
          </a:prstGeom>
        </p:spPr>
      </p:pic>
      <p:pic>
        <p:nvPicPr>
          <p:cNvPr id="11266" name="Picture 2" descr="Logo UAEH"/>
          <p:cNvPicPr>
            <a:picLocks noChangeAspect="1" noChangeArrowheads="1"/>
          </p:cNvPicPr>
          <p:nvPr/>
        </p:nvPicPr>
        <p:blipFill>
          <a:blip r:embed="rId3" cstate="print"/>
          <a:srcRect/>
          <a:stretch>
            <a:fillRect/>
          </a:stretch>
        </p:blipFill>
        <p:spPr bwMode="auto">
          <a:xfrm>
            <a:off x="179512" y="260648"/>
            <a:ext cx="1163766" cy="1440160"/>
          </a:xfrm>
          <a:prstGeom prst="rect">
            <a:avLst/>
          </a:prstGeom>
          <a:noFill/>
        </p:spPr>
      </p:pic>
      <p:sp>
        <p:nvSpPr>
          <p:cNvPr id="6" name="5 CuadroTexto"/>
          <p:cNvSpPr txBox="1"/>
          <p:nvPr/>
        </p:nvSpPr>
        <p:spPr>
          <a:xfrm>
            <a:off x="1475656" y="548680"/>
            <a:ext cx="6624736" cy="1184940"/>
          </a:xfrm>
          <a:prstGeom prst="rect">
            <a:avLst/>
          </a:prstGeom>
          <a:noFill/>
        </p:spPr>
        <p:txBody>
          <a:bodyPr wrap="square" rtlCol="0">
            <a:spAutoFit/>
          </a:bodyPr>
          <a:lstStyle/>
          <a:p>
            <a:pPr algn="ctr"/>
            <a:r>
              <a:rPr lang="es-MX" sz="2400" b="1" dirty="0" smtClean="0">
                <a:latin typeface="Arial" pitchFamily="34" charset="0"/>
                <a:cs typeface="Arial" pitchFamily="34" charset="0"/>
              </a:rPr>
              <a:t>UNIVERSIDAD AUTÓNOMA DEL ESTADO DE HIDALGO</a:t>
            </a:r>
          </a:p>
          <a:p>
            <a:pPr algn="ctr"/>
            <a:r>
              <a:rPr lang="es-MX" sz="2300" dirty="0" smtClean="0">
                <a:latin typeface="Arial" pitchFamily="34" charset="0"/>
                <a:cs typeface="Arial" pitchFamily="34" charset="0"/>
              </a:rPr>
              <a:t>ESCUELA SUPERIOR DE ZIMAPÁN</a:t>
            </a:r>
            <a:endParaRPr lang="es-MX" sz="2300" dirty="0">
              <a:latin typeface="Arial" pitchFamily="34" charset="0"/>
              <a:cs typeface="Arial" pitchFamily="34" charset="0"/>
            </a:endParaRPr>
          </a:p>
        </p:txBody>
      </p:sp>
      <p:sp>
        <p:nvSpPr>
          <p:cNvPr id="7" name="6 CuadroTexto"/>
          <p:cNvSpPr txBox="1"/>
          <p:nvPr/>
        </p:nvSpPr>
        <p:spPr>
          <a:xfrm>
            <a:off x="761395" y="2564904"/>
            <a:ext cx="7821465" cy="3370153"/>
          </a:xfrm>
          <a:prstGeom prst="rect">
            <a:avLst/>
          </a:prstGeom>
          <a:noFill/>
        </p:spPr>
        <p:txBody>
          <a:bodyPr wrap="square" rtlCol="0">
            <a:spAutoFit/>
          </a:bodyPr>
          <a:lstStyle/>
          <a:p>
            <a:pPr algn="ctr"/>
            <a:r>
              <a:rPr lang="es-MX" sz="2800" b="1" dirty="0" smtClean="0">
                <a:latin typeface="Arial" pitchFamily="34" charset="0"/>
                <a:cs typeface="Arial" pitchFamily="34" charset="0"/>
              </a:rPr>
              <a:t>Licenciatura en Derecho</a:t>
            </a:r>
          </a:p>
          <a:p>
            <a:pPr algn="ctr"/>
            <a:endParaRPr lang="es-MX" sz="2800" b="1" dirty="0" smtClean="0">
              <a:latin typeface="Arial" pitchFamily="34" charset="0"/>
              <a:cs typeface="Arial" pitchFamily="34" charset="0"/>
            </a:endParaRPr>
          </a:p>
          <a:p>
            <a:pPr algn="ctr"/>
            <a:r>
              <a:rPr lang="es-MX" sz="2800" b="1" dirty="0" smtClean="0">
                <a:latin typeface="Arial" pitchFamily="34" charset="0"/>
                <a:cs typeface="Arial" pitchFamily="34" charset="0"/>
              </a:rPr>
              <a:t>Derecho Sucesorio </a:t>
            </a:r>
          </a:p>
          <a:p>
            <a:pPr algn="ctr"/>
            <a:endParaRPr lang="es-MX" sz="2000" b="1" dirty="0" smtClean="0">
              <a:latin typeface="Arial" pitchFamily="34" charset="0"/>
              <a:cs typeface="Arial" pitchFamily="34" charset="0"/>
            </a:endParaRPr>
          </a:p>
          <a:p>
            <a:pPr algn="ctr"/>
            <a:endParaRPr lang="es-MX" sz="2000" b="1" dirty="0">
              <a:latin typeface="Arial" pitchFamily="34" charset="0"/>
              <a:cs typeface="Arial" pitchFamily="34" charset="0"/>
            </a:endParaRPr>
          </a:p>
          <a:p>
            <a:pPr algn="ctr"/>
            <a:endParaRPr lang="es-MX" sz="2000" b="1" dirty="0">
              <a:latin typeface="Arial" pitchFamily="34" charset="0"/>
              <a:cs typeface="Arial" pitchFamily="34" charset="0"/>
            </a:endParaRPr>
          </a:p>
          <a:p>
            <a:pPr algn="ctr"/>
            <a:r>
              <a:rPr lang="es-MX" sz="2300" b="1" dirty="0" smtClean="0">
                <a:latin typeface="Arial" pitchFamily="34" charset="0"/>
                <a:cs typeface="Arial" pitchFamily="34" charset="0"/>
              </a:rPr>
              <a:t>Catedrático: Lic. Guadalupe Chávez Trejo</a:t>
            </a:r>
          </a:p>
          <a:p>
            <a:pPr algn="ctr"/>
            <a:endParaRPr lang="es-MX" sz="2300" b="1" dirty="0" smtClean="0">
              <a:latin typeface="Arial" pitchFamily="34" charset="0"/>
              <a:cs typeface="Arial" pitchFamily="34" charset="0"/>
            </a:endParaRPr>
          </a:p>
          <a:p>
            <a:pPr algn="ctr"/>
            <a:r>
              <a:rPr lang="es-MX" sz="2300" b="1" dirty="0" smtClean="0">
                <a:latin typeface="Arial" pitchFamily="34" charset="0"/>
                <a:cs typeface="Arial" pitchFamily="34" charset="0"/>
              </a:rPr>
              <a:t>Período Lectivo </a:t>
            </a:r>
            <a:r>
              <a:rPr lang="es-MX" sz="2300" b="1" dirty="0" smtClean="0">
                <a:latin typeface="Arial" pitchFamily="34" charset="0"/>
                <a:cs typeface="Arial" pitchFamily="34" charset="0"/>
              </a:rPr>
              <a:t>Julio </a:t>
            </a:r>
            <a:r>
              <a:rPr lang="es-MX" sz="2300" b="1" smtClean="0">
                <a:latin typeface="Arial" pitchFamily="34" charset="0"/>
                <a:cs typeface="Arial" pitchFamily="34" charset="0"/>
              </a:rPr>
              <a:t>- Diciembre </a:t>
            </a:r>
            <a:r>
              <a:rPr lang="es-MX" sz="2300" b="1" dirty="0" smtClean="0">
                <a:latin typeface="Arial" pitchFamily="34" charset="0"/>
                <a:cs typeface="Arial" pitchFamily="34" charset="0"/>
              </a:rPr>
              <a:t>2016</a:t>
            </a:r>
            <a:endParaRPr lang="es-MX" sz="23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539552" y="404664"/>
            <a:ext cx="8136904" cy="5539978"/>
          </a:xfrm>
          <a:prstGeom prst="rect">
            <a:avLst/>
          </a:prstGeom>
          <a:noFill/>
        </p:spPr>
        <p:txBody>
          <a:bodyPr wrap="square" rtlCol="0">
            <a:spAutoFit/>
          </a:bodyPr>
          <a:lstStyle/>
          <a:p>
            <a:endParaRPr lang="es-MX" dirty="0"/>
          </a:p>
          <a:p>
            <a:pPr algn="ctr"/>
            <a:r>
              <a:rPr lang="es-MX" sz="2800" b="1" dirty="0" smtClean="0">
                <a:latin typeface="Arial" pitchFamily="34" charset="0"/>
                <a:cs typeface="Arial" pitchFamily="34" charset="0"/>
              </a:rPr>
              <a:t> Resumen</a:t>
            </a:r>
          </a:p>
          <a:p>
            <a:pPr algn="just"/>
            <a:endParaRPr lang="es-MX" sz="2800" b="1" dirty="0" smtClean="0">
              <a:latin typeface="Arial" pitchFamily="34" charset="0"/>
              <a:cs typeface="Arial" pitchFamily="34" charset="0"/>
            </a:endParaRPr>
          </a:p>
          <a:p>
            <a:pPr algn="just"/>
            <a:r>
              <a:rPr lang="es-ES" sz="2800" dirty="0">
                <a:latin typeface="Arial" panose="020B0604020202020204" pitchFamily="34" charset="0"/>
                <a:cs typeface="Arial" panose="020B0604020202020204" pitchFamily="34" charset="0"/>
              </a:rPr>
              <a:t>El fallecimiento de una persona da lugar a la apertura de su sucesión y al </a:t>
            </a:r>
            <a:r>
              <a:rPr lang="es-ES" sz="2800" dirty="0" smtClean="0">
                <a:latin typeface="Arial" panose="020B0604020202020204" pitchFamily="34" charset="0"/>
                <a:cs typeface="Arial" panose="020B0604020202020204" pitchFamily="34" charset="0"/>
              </a:rPr>
              <a:t>llamamiento </a:t>
            </a:r>
            <a:r>
              <a:rPr lang="es-ES" sz="2800" dirty="0">
                <a:latin typeface="Arial" panose="020B0604020202020204" pitchFamily="34" charset="0"/>
                <a:cs typeface="Arial" panose="020B0604020202020204" pitchFamily="34" charset="0"/>
              </a:rPr>
              <a:t>a su herencia de todos aquéllos que tengan derecho a la misma, </a:t>
            </a:r>
            <a:r>
              <a:rPr lang="es-ES" sz="2800" dirty="0" smtClean="0">
                <a:latin typeface="Arial" panose="020B0604020202020204" pitchFamily="34" charset="0"/>
                <a:cs typeface="Arial" panose="020B0604020202020204" pitchFamily="34" charset="0"/>
              </a:rPr>
              <a:t>quienes</a:t>
            </a:r>
            <a:r>
              <a:rPr lang="es-ES" sz="2800" dirty="0">
                <a:latin typeface="Arial" panose="020B0604020202020204" pitchFamily="34" charset="0"/>
                <a:cs typeface="Arial" panose="020B0604020202020204" pitchFamily="34" charset="0"/>
              </a:rPr>
              <a:t>, si la </a:t>
            </a:r>
            <a:r>
              <a:rPr lang="es-ES" sz="2800" dirty="0" smtClean="0">
                <a:latin typeface="Arial" panose="020B0604020202020204" pitchFamily="34" charset="0"/>
                <a:cs typeface="Arial" panose="020B0604020202020204" pitchFamily="34" charset="0"/>
              </a:rPr>
              <a:t>aceptan</a:t>
            </a:r>
            <a:r>
              <a:rPr lang="es-ES" sz="2800" dirty="0">
                <a:latin typeface="Arial" panose="020B0604020202020204" pitchFamily="34" charset="0"/>
                <a:cs typeface="Arial" panose="020B0604020202020204" pitchFamily="34" charset="0"/>
              </a:rPr>
              <a:t>, se </a:t>
            </a:r>
            <a:r>
              <a:rPr lang="es-ES" sz="2800" dirty="0" smtClean="0">
                <a:latin typeface="Arial" panose="020B0604020202020204" pitchFamily="34" charset="0"/>
                <a:cs typeface="Arial" panose="020B0604020202020204" pitchFamily="34" charset="0"/>
              </a:rPr>
              <a:t>subrogarán </a:t>
            </a:r>
            <a:r>
              <a:rPr lang="es-ES" sz="2800" dirty="0">
                <a:latin typeface="Arial" panose="020B0604020202020204" pitchFamily="34" charset="0"/>
                <a:cs typeface="Arial" panose="020B0604020202020204" pitchFamily="34" charset="0"/>
              </a:rPr>
              <a:t>en la posición jurídica que tenía el causante, </a:t>
            </a:r>
            <a:r>
              <a:rPr lang="es-ES" sz="2800" dirty="0" smtClean="0">
                <a:latin typeface="Arial" panose="020B0604020202020204" pitchFamily="34" charset="0"/>
                <a:cs typeface="Arial" panose="020B0604020202020204" pitchFamily="34" charset="0"/>
              </a:rPr>
              <a:t>ocupando </a:t>
            </a:r>
            <a:r>
              <a:rPr lang="es-ES" sz="2800" dirty="0">
                <a:latin typeface="Arial" panose="020B0604020202020204" pitchFamily="34" charset="0"/>
                <a:cs typeface="Arial" panose="020B0604020202020204" pitchFamily="34" charset="0"/>
              </a:rPr>
              <a:t>su lugar </a:t>
            </a:r>
            <a:r>
              <a:rPr lang="es-ES" sz="2800" dirty="0" smtClean="0">
                <a:latin typeface="Arial" panose="020B0604020202020204" pitchFamily="34" charset="0"/>
                <a:cs typeface="Arial" panose="020B0604020202020204" pitchFamily="34" charset="0"/>
              </a:rPr>
              <a:t>respecto </a:t>
            </a:r>
            <a:r>
              <a:rPr lang="es-ES" sz="2800" dirty="0">
                <a:latin typeface="Arial" panose="020B0604020202020204" pitchFamily="34" charset="0"/>
                <a:cs typeface="Arial" panose="020B0604020202020204" pitchFamily="34" charset="0"/>
              </a:rPr>
              <a:t>a los bienes, derechos y obligaciones de los que aquél </a:t>
            </a:r>
            <a:r>
              <a:rPr lang="es-ES" sz="2800" dirty="0" smtClean="0">
                <a:latin typeface="Arial" panose="020B0604020202020204" pitchFamily="34" charset="0"/>
                <a:cs typeface="Arial" panose="020B0604020202020204" pitchFamily="34" charset="0"/>
              </a:rPr>
              <a:t>fuera </a:t>
            </a:r>
            <a:r>
              <a:rPr lang="es-ES" sz="2800" dirty="0">
                <a:latin typeface="Arial" panose="020B0604020202020204" pitchFamily="34" charset="0"/>
                <a:cs typeface="Arial" panose="020B0604020202020204" pitchFamily="34" charset="0"/>
              </a:rPr>
              <a:t>titular y que no se extingan por su muerte.</a:t>
            </a:r>
          </a:p>
          <a:p>
            <a:pPr algn="just"/>
            <a:endParaRPr lang="es-MX" sz="2800" dirty="0">
              <a:latin typeface="Arial" pitchFamily="34" charset="0"/>
              <a:cs typeface="Arial" pitchFamily="34" charset="0"/>
            </a:endParaRPr>
          </a:p>
          <a:p>
            <a:pPr algn="just"/>
            <a:r>
              <a:rPr lang="es-MX" sz="2800" b="1" dirty="0" smtClean="0">
                <a:latin typeface="Arial" pitchFamily="34" charset="0"/>
                <a:cs typeface="Arial" pitchFamily="34" charset="0"/>
              </a:rPr>
              <a:t>Palabras Clave</a:t>
            </a:r>
            <a:r>
              <a:rPr lang="es-MX" sz="2800" dirty="0" smtClean="0">
                <a:latin typeface="Arial" pitchFamily="34" charset="0"/>
                <a:cs typeface="Arial" pitchFamily="34" charset="0"/>
              </a:rPr>
              <a:t>:  Sucesión, herencia, muerte.  </a:t>
            </a:r>
            <a:endParaRPr lang="es-MX" sz="28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539552" y="692696"/>
            <a:ext cx="7776864" cy="5262979"/>
          </a:xfrm>
          <a:prstGeom prst="rect">
            <a:avLst/>
          </a:prstGeom>
          <a:noFill/>
        </p:spPr>
        <p:txBody>
          <a:bodyPr wrap="square" rtlCol="0">
            <a:spAutoFit/>
          </a:bodyPr>
          <a:lstStyle/>
          <a:p>
            <a:pPr algn="ctr"/>
            <a:r>
              <a:rPr lang="es-MX" sz="2400" b="1" dirty="0" smtClean="0">
                <a:latin typeface="Arial" pitchFamily="34" charset="0"/>
                <a:cs typeface="Arial" pitchFamily="34" charset="0"/>
              </a:rPr>
              <a:t>ABSTRACT</a:t>
            </a:r>
          </a:p>
          <a:p>
            <a:endParaRPr lang="es-MX" sz="2400" b="1" dirty="0" smtClean="0">
              <a:latin typeface="Arial" pitchFamily="34" charset="0"/>
              <a:cs typeface="Arial" pitchFamily="34" charset="0"/>
            </a:endParaRPr>
          </a:p>
          <a:p>
            <a:endParaRPr lang="es-MX" sz="2400" b="1" dirty="0">
              <a:latin typeface="Arial" pitchFamily="34" charset="0"/>
              <a:cs typeface="Arial" pitchFamily="34" charset="0"/>
            </a:endParaRPr>
          </a:p>
          <a:p>
            <a:pPr algn="just"/>
            <a:r>
              <a:rPr lang="en-US" sz="2400" dirty="0">
                <a:latin typeface="Arial" panose="020B0604020202020204" pitchFamily="34" charset="0"/>
                <a:cs typeface="Arial" panose="020B0604020202020204" pitchFamily="34" charset="0"/>
              </a:rPr>
              <a:t>The death of a person results in the opening of the succession and the call for its heritage of all those entitled to it, who, if accepted, is subrogated to the legal position that was the cause, occupying place relative the assets, rights and obligations of the owner and that it was not extinguished by his death. </a:t>
            </a:r>
            <a:endParaRPr lang="es-MX" sz="2400" b="1" dirty="0" smtClean="0">
              <a:latin typeface="Arial" pitchFamily="34" charset="0"/>
              <a:cs typeface="Arial" pitchFamily="34" charset="0"/>
            </a:endParaRPr>
          </a:p>
          <a:p>
            <a:pPr algn="ctr"/>
            <a:endParaRPr lang="es-MX" sz="2400" b="1" dirty="0" smtClean="0">
              <a:latin typeface="Arial" pitchFamily="34" charset="0"/>
              <a:cs typeface="Arial" pitchFamily="34" charset="0"/>
            </a:endParaRPr>
          </a:p>
          <a:p>
            <a:pPr algn="ctr"/>
            <a:r>
              <a:rPr lang="es-MX" sz="2400" b="1" dirty="0" err="1" smtClean="0">
                <a:latin typeface="Arial" pitchFamily="34" charset="0"/>
                <a:cs typeface="Arial" pitchFamily="34" charset="0"/>
              </a:rPr>
              <a:t>Keywords</a:t>
            </a:r>
            <a:endParaRPr lang="es-MX" sz="2400" b="1" dirty="0" smtClean="0">
              <a:latin typeface="Arial" pitchFamily="34" charset="0"/>
              <a:cs typeface="Arial" pitchFamily="34" charset="0"/>
            </a:endParaRPr>
          </a:p>
          <a:p>
            <a:pPr algn="ctr"/>
            <a:endParaRPr lang="es-MX" sz="2400" b="1" dirty="0" smtClean="0">
              <a:latin typeface="Arial" pitchFamily="34" charset="0"/>
              <a:cs typeface="Arial" pitchFamily="34" charset="0"/>
            </a:endParaRPr>
          </a:p>
          <a:p>
            <a:pPr algn="ctr"/>
            <a:endParaRPr lang="es-MX" sz="2400" b="1" dirty="0">
              <a:latin typeface="Arial" pitchFamily="34" charset="0"/>
              <a:cs typeface="Arial" pitchFamily="34" charset="0"/>
            </a:endParaRPr>
          </a:p>
          <a:p>
            <a:pPr algn="ctr"/>
            <a:r>
              <a:rPr lang="es-MX" sz="2400" dirty="0" err="1">
                <a:latin typeface="Arial" panose="020B0604020202020204" pitchFamily="34" charset="0"/>
                <a:cs typeface="Arial" panose="020B0604020202020204" pitchFamily="34" charset="0"/>
              </a:rPr>
              <a:t>Succession</a:t>
            </a:r>
            <a:r>
              <a:rPr lang="es-MX" sz="2400" dirty="0">
                <a:latin typeface="Arial" panose="020B0604020202020204" pitchFamily="34" charset="0"/>
                <a:cs typeface="Arial" panose="020B0604020202020204" pitchFamily="34" charset="0"/>
              </a:rPr>
              <a:t>, </a:t>
            </a:r>
            <a:r>
              <a:rPr lang="es-MX" sz="2400" dirty="0" err="1">
                <a:latin typeface="Arial" panose="020B0604020202020204" pitchFamily="34" charset="0"/>
                <a:cs typeface="Arial" panose="020B0604020202020204" pitchFamily="34" charset="0"/>
              </a:rPr>
              <a:t>inheritance</a:t>
            </a:r>
            <a:r>
              <a:rPr lang="es-MX" sz="2400" dirty="0">
                <a:latin typeface="Arial" panose="020B0604020202020204" pitchFamily="34" charset="0"/>
                <a:cs typeface="Arial" panose="020B0604020202020204" pitchFamily="34" charset="0"/>
              </a:rPr>
              <a:t>, </a:t>
            </a:r>
            <a:r>
              <a:rPr lang="es-MX" sz="2400" dirty="0" err="1">
                <a:latin typeface="Arial" panose="020B0604020202020204" pitchFamily="34" charset="0"/>
                <a:cs typeface="Arial" panose="020B0604020202020204" pitchFamily="34" charset="0"/>
              </a:rPr>
              <a:t>death</a:t>
            </a:r>
            <a:r>
              <a:rPr lang="en-US" sz="2400" dirty="0" smtClean="0">
                <a:latin typeface="Arial" pitchFamily="34" charset="0"/>
                <a:cs typeface="Arial" pitchFamily="34" charset="0"/>
              </a:rPr>
              <a:t>. </a:t>
            </a:r>
            <a:endParaRPr lang="es-MX" sz="2400" dirty="0">
              <a:latin typeface="Arial" pitchFamily="34" charset="0"/>
              <a:cs typeface="Arial" pitchFamily="34" charset="0"/>
            </a:endParaRPr>
          </a:p>
        </p:txBody>
      </p:sp>
    </p:spTree>
    <p:extLst>
      <p:ext uri="{BB962C8B-B14F-4D97-AF65-F5344CB8AC3E}">
        <p14:creationId xmlns:p14="http://schemas.microsoft.com/office/powerpoint/2010/main" val="21719660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3" name="2 Marcador de texto"/>
          <p:cNvSpPr>
            <a:spLocks noGrp="1"/>
          </p:cNvSpPr>
          <p:nvPr>
            <p:ph type="body" idx="1"/>
          </p:nvPr>
        </p:nvSpPr>
        <p:spPr>
          <a:xfrm>
            <a:off x="1547664" y="2060848"/>
            <a:ext cx="7772400" cy="1500187"/>
          </a:xfrm>
        </p:spPr>
        <p:txBody>
          <a:bodyPr>
            <a:normAutofit fontScale="92500" lnSpcReduction="20000"/>
          </a:bodyPr>
          <a:lstStyle/>
          <a:p>
            <a:endParaRPr lang="es-MX" sz="11200" b="1" dirty="0" smtClean="0">
              <a:solidFill>
                <a:schemeClr val="tx1"/>
              </a:solidFill>
              <a:latin typeface="Arial" pitchFamily="34" charset="0"/>
              <a:cs typeface="Arial" pitchFamily="34" charset="0"/>
            </a:endParaRPr>
          </a:p>
          <a:p>
            <a:endParaRPr lang="es-MX" sz="11200" b="1" dirty="0">
              <a:solidFill>
                <a:schemeClr val="tx1"/>
              </a:solidFill>
              <a:latin typeface="Arial" pitchFamily="34" charset="0"/>
              <a:cs typeface="Arial" pitchFamily="34" charset="0"/>
            </a:endParaRPr>
          </a:p>
          <a:p>
            <a:endParaRPr lang="es-MX" sz="11200" b="1" dirty="0" smtClean="0">
              <a:solidFill>
                <a:schemeClr val="tx1"/>
              </a:solidFill>
              <a:latin typeface="Arial" pitchFamily="34" charset="0"/>
              <a:cs typeface="Arial" pitchFamily="34" charset="0"/>
            </a:endParaRPr>
          </a:p>
          <a:p>
            <a:endParaRPr lang="es-MX" sz="11200" b="1" dirty="0">
              <a:solidFill>
                <a:schemeClr val="tx1"/>
              </a:solidFill>
              <a:latin typeface="Arial" pitchFamily="34" charset="0"/>
              <a:cs typeface="Arial" pitchFamily="34" charset="0"/>
            </a:endParaRPr>
          </a:p>
          <a:p>
            <a:endParaRPr lang="es-MX" sz="11200" b="1" dirty="0" smtClean="0">
              <a:solidFill>
                <a:schemeClr val="tx1"/>
              </a:solidFill>
              <a:latin typeface="Arial" pitchFamily="34" charset="0"/>
              <a:cs typeface="Arial" pitchFamily="34" charset="0"/>
            </a:endParaRPr>
          </a:p>
          <a:p>
            <a:endParaRPr lang="es-MX" sz="11200" b="1" dirty="0">
              <a:solidFill>
                <a:schemeClr val="tx1"/>
              </a:solidFill>
              <a:latin typeface="Arial" pitchFamily="34" charset="0"/>
              <a:cs typeface="Arial" pitchFamily="34" charset="0"/>
            </a:endParaRPr>
          </a:p>
          <a:p>
            <a:endParaRPr lang="es-MX" sz="11200" b="1" dirty="0" smtClean="0">
              <a:solidFill>
                <a:schemeClr val="tx1"/>
              </a:solidFill>
              <a:latin typeface="Arial" pitchFamily="34" charset="0"/>
              <a:cs typeface="Arial" pitchFamily="34" charset="0"/>
            </a:endParaRPr>
          </a:p>
          <a:p>
            <a:endParaRPr lang="es-MX" sz="11200" b="1" dirty="0">
              <a:solidFill>
                <a:schemeClr val="tx1"/>
              </a:solidFill>
              <a:latin typeface="Arial" pitchFamily="34" charset="0"/>
              <a:cs typeface="Arial" pitchFamily="34" charset="0"/>
            </a:endParaRPr>
          </a:p>
          <a:p>
            <a:endParaRPr lang="es-MX" sz="11200" dirty="0">
              <a:latin typeface="Arial" pitchFamily="34" charset="0"/>
              <a:cs typeface="Arial" pitchFamily="34" charset="0"/>
            </a:endParaRPr>
          </a:p>
          <a:p>
            <a:endParaRPr lang="es-MX" dirty="0" smtClean="0"/>
          </a:p>
          <a:p>
            <a:endParaRPr lang="es-MX" dirty="0"/>
          </a:p>
        </p:txBody>
      </p:sp>
      <p:sp>
        <p:nvSpPr>
          <p:cNvPr id="2" name="1 CuadroTexto"/>
          <p:cNvSpPr txBox="1"/>
          <p:nvPr/>
        </p:nvSpPr>
        <p:spPr>
          <a:xfrm>
            <a:off x="827584" y="1554465"/>
            <a:ext cx="7776864" cy="2523768"/>
          </a:xfrm>
          <a:prstGeom prst="rect">
            <a:avLst/>
          </a:prstGeom>
          <a:noFill/>
        </p:spPr>
        <p:txBody>
          <a:bodyPr wrap="square" rtlCol="0">
            <a:spAutoFit/>
          </a:bodyPr>
          <a:lstStyle/>
          <a:p>
            <a:pPr algn="just"/>
            <a:r>
              <a:rPr lang="es-MX" sz="2800" b="1" dirty="0">
                <a:latin typeface="Arial" panose="020B0604020202020204" pitchFamily="34" charset="0"/>
                <a:cs typeface="Arial" pitchFamily="34" charset="0"/>
              </a:rPr>
              <a:t>Objetivo general: </a:t>
            </a:r>
            <a:r>
              <a:rPr lang="es-MX" sz="2800" dirty="0">
                <a:latin typeface="Arial" panose="020B0604020202020204" pitchFamily="34" charset="0"/>
                <a:cs typeface="Arial" panose="020B0604020202020204" pitchFamily="34" charset="0"/>
              </a:rPr>
              <a:t>La presente asignatura permitirá al estudiante conocer las formas de transmisión por causa de muerte, de todos los bienes, derechos y obligaciones que no se extinguen con la muerte.</a:t>
            </a:r>
          </a:p>
          <a:p>
            <a:endParaRPr lang="es-MX"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texto"/>
          <p:cNvSpPr>
            <a:spLocks noGrp="1"/>
          </p:cNvSpPr>
          <p:nvPr>
            <p:ph type="body" idx="1"/>
          </p:nvPr>
        </p:nvSpPr>
        <p:spPr>
          <a:xfrm>
            <a:off x="683568" y="1412776"/>
            <a:ext cx="7772400" cy="1500187"/>
          </a:xfrm>
        </p:spPr>
        <p:txBody>
          <a:bodyPr>
            <a:normAutofit/>
          </a:bodyPr>
          <a:lstStyle/>
          <a:p>
            <a:endParaRPr lang="es-MX" sz="2800" b="1" dirty="0" smtClean="0">
              <a:solidFill>
                <a:schemeClr val="tx1"/>
              </a:solidFill>
            </a:endParaRPr>
          </a:p>
          <a:p>
            <a:endParaRPr lang="es-MX" sz="2800" b="1" dirty="0">
              <a:solidFill>
                <a:schemeClr val="tx1"/>
              </a:solidFill>
            </a:endParaRPr>
          </a:p>
          <a:p>
            <a:endParaRPr lang="es-MX" sz="2800" b="1" dirty="0" smtClean="0">
              <a:solidFill>
                <a:schemeClr val="tx1"/>
              </a:solidFill>
            </a:endParaRPr>
          </a:p>
          <a:p>
            <a:endParaRPr lang="es-MX" sz="11200" b="1" dirty="0">
              <a:solidFill>
                <a:schemeClr val="tx1"/>
              </a:solidFill>
              <a:latin typeface="Arial" pitchFamily="34" charset="0"/>
              <a:cs typeface="Arial" pitchFamily="34" charset="0"/>
            </a:endParaRPr>
          </a:p>
          <a:p>
            <a:endParaRPr lang="es-MX" sz="2800" b="1" dirty="0">
              <a:solidFill>
                <a:schemeClr val="tx1"/>
              </a:solidFill>
            </a:endParaRPr>
          </a:p>
        </p:txBody>
      </p:sp>
      <p:sp>
        <p:nvSpPr>
          <p:cNvPr id="2" name="1 CuadroTexto"/>
          <p:cNvSpPr txBox="1"/>
          <p:nvPr/>
        </p:nvSpPr>
        <p:spPr>
          <a:xfrm>
            <a:off x="1187624" y="836712"/>
            <a:ext cx="6840760" cy="4401205"/>
          </a:xfrm>
          <a:prstGeom prst="rect">
            <a:avLst/>
          </a:prstGeom>
          <a:noFill/>
        </p:spPr>
        <p:txBody>
          <a:bodyPr wrap="square" rtlCol="0">
            <a:spAutoFit/>
          </a:bodyPr>
          <a:lstStyle/>
          <a:p>
            <a:pPr algn="ctr"/>
            <a:r>
              <a:rPr lang="es-MX" sz="2800" b="1" dirty="0">
                <a:latin typeface="Arial" pitchFamily="34" charset="0"/>
                <a:cs typeface="Arial" pitchFamily="34" charset="0"/>
              </a:rPr>
              <a:t>Nombre de la </a:t>
            </a:r>
            <a:r>
              <a:rPr lang="es-MX" sz="2800" b="1" dirty="0" smtClean="0">
                <a:latin typeface="Arial" pitchFamily="34" charset="0"/>
                <a:cs typeface="Arial" pitchFamily="34" charset="0"/>
              </a:rPr>
              <a:t>unidad</a:t>
            </a:r>
          </a:p>
          <a:p>
            <a:pPr algn="just"/>
            <a:endParaRPr lang="es-MX" sz="2800" b="1" dirty="0">
              <a:latin typeface="Arial" pitchFamily="34" charset="0"/>
              <a:cs typeface="Arial" pitchFamily="34" charset="0"/>
            </a:endParaRPr>
          </a:p>
          <a:p>
            <a:pPr algn="just"/>
            <a:r>
              <a:rPr lang="es-MX" sz="2800" dirty="0" smtClean="0">
                <a:latin typeface="Arial" pitchFamily="34" charset="0"/>
                <a:cs typeface="Arial" pitchFamily="34" charset="0"/>
              </a:rPr>
              <a:t>Unidad II Derecho Sucesorio</a:t>
            </a:r>
          </a:p>
          <a:p>
            <a:pPr algn="just"/>
            <a:endParaRPr lang="es-ES" sz="2800" dirty="0" smtClean="0">
              <a:latin typeface="Arial" pitchFamily="34" charset="0"/>
              <a:cs typeface="Arial" pitchFamily="34" charset="0"/>
            </a:endParaRPr>
          </a:p>
          <a:p>
            <a:pPr algn="just"/>
            <a:endParaRPr lang="es-ES" sz="2800" dirty="0">
              <a:latin typeface="Arial" pitchFamily="34" charset="0"/>
              <a:cs typeface="Arial" pitchFamily="34" charset="0"/>
            </a:endParaRPr>
          </a:p>
          <a:p>
            <a:pPr algn="just"/>
            <a:endParaRPr lang="es-MX" sz="2800" dirty="0">
              <a:latin typeface="Arial" pitchFamily="34" charset="0"/>
              <a:cs typeface="Arial" pitchFamily="34" charset="0"/>
            </a:endParaRPr>
          </a:p>
          <a:p>
            <a:pPr algn="ctr"/>
            <a:r>
              <a:rPr lang="es-MX" sz="2800" b="1" dirty="0">
                <a:latin typeface="Arial" pitchFamily="34" charset="0"/>
                <a:cs typeface="Arial" pitchFamily="34" charset="0"/>
              </a:rPr>
              <a:t>Objetivo de la </a:t>
            </a:r>
            <a:r>
              <a:rPr lang="es-MX" sz="2800" b="1" dirty="0" smtClean="0">
                <a:latin typeface="Arial" pitchFamily="34" charset="0"/>
                <a:cs typeface="Arial" pitchFamily="34" charset="0"/>
              </a:rPr>
              <a:t>unidad</a:t>
            </a:r>
          </a:p>
          <a:p>
            <a:pPr algn="just"/>
            <a:endParaRPr lang="es-MX" sz="2800" b="1" dirty="0" smtClean="0">
              <a:latin typeface="Arial" pitchFamily="34" charset="0"/>
              <a:cs typeface="Arial" pitchFamily="34" charset="0"/>
            </a:endParaRPr>
          </a:p>
          <a:p>
            <a:pPr algn="just"/>
            <a:r>
              <a:rPr lang="es-MX" sz="2800" dirty="0">
                <a:latin typeface="Arial" panose="020B0604020202020204" pitchFamily="34" charset="0"/>
                <a:cs typeface="Arial" panose="020B0604020202020204" pitchFamily="34" charset="0"/>
              </a:rPr>
              <a:t>El alumno conocerá los aspectos generales del derecho </a:t>
            </a:r>
            <a:r>
              <a:rPr lang="es-MX" sz="2800" dirty="0" smtClean="0">
                <a:latin typeface="Arial" panose="020B0604020202020204" pitchFamily="34" charset="0"/>
                <a:cs typeface="Arial" panose="020B0604020202020204" pitchFamily="34" charset="0"/>
              </a:rPr>
              <a:t>sucesorio.</a:t>
            </a:r>
            <a:endParaRPr lang="es-MX"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475656" y="620688"/>
            <a:ext cx="6400800" cy="1752600"/>
          </a:xfrm>
        </p:spPr>
        <p:txBody>
          <a:bodyPr>
            <a:normAutofit/>
          </a:bodyPr>
          <a:lstStyle/>
          <a:p>
            <a:r>
              <a:rPr lang="es-MX" sz="2400" dirty="0" smtClean="0">
                <a:latin typeface="Times New Roman" pitchFamily="18" charset="0"/>
                <a:cs typeface="Times New Roman" pitchFamily="18" charset="0"/>
              </a:rPr>
              <a:t>CONCEPTO GENERAL DE SUCESIÓN Y LA SUCESIÓN MORTIS CAUSA</a:t>
            </a:r>
            <a:endParaRPr lang="es-MX" sz="2400" dirty="0">
              <a:latin typeface="Times New Roman" pitchFamily="18" charset="0"/>
              <a:cs typeface="Times New Roman" pitchFamily="18" charset="0"/>
            </a:endParaRPr>
          </a:p>
        </p:txBody>
      </p:sp>
      <p:sp>
        <p:nvSpPr>
          <p:cNvPr id="4" name="3 CuadroTexto"/>
          <p:cNvSpPr txBox="1"/>
          <p:nvPr/>
        </p:nvSpPr>
        <p:spPr>
          <a:xfrm>
            <a:off x="611560" y="2852936"/>
            <a:ext cx="8064896" cy="1292662"/>
          </a:xfrm>
          <a:prstGeom prst="rect">
            <a:avLst/>
          </a:prstGeom>
          <a:noFill/>
        </p:spPr>
        <p:txBody>
          <a:bodyPr wrap="square" rtlCol="0">
            <a:spAutoFit/>
          </a:bodyPr>
          <a:lstStyle/>
          <a:p>
            <a:endParaRPr lang="es-MX" sz="2000" dirty="0">
              <a:latin typeface="Times New Roman" pitchFamily="18" charset="0"/>
              <a:cs typeface="Times New Roman" pitchFamily="18" charset="0"/>
            </a:endParaRPr>
          </a:p>
          <a:p>
            <a:endParaRPr lang="es-MX" sz="2000" dirty="0" smtClean="0">
              <a:latin typeface="Times New Roman" pitchFamily="18" charset="0"/>
              <a:cs typeface="Times New Roman" pitchFamily="18" charset="0"/>
            </a:endParaRPr>
          </a:p>
          <a:p>
            <a:endParaRPr lang="es-MX" sz="2000" dirty="0">
              <a:latin typeface="Times New Roman" pitchFamily="18" charset="0"/>
              <a:cs typeface="Times New Roman" pitchFamily="18" charset="0"/>
            </a:endParaRPr>
          </a:p>
          <a:p>
            <a:endParaRPr lang="es-MX" dirty="0"/>
          </a:p>
        </p:txBody>
      </p:sp>
      <p:graphicFrame>
        <p:nvGraphicFramePr>
          <p:cNvPr id="5" name="4 Diagrama"/>
          <p:cNvGraphicFramePr/>
          <p:nvPr>
            <p:extLst/>
          </p:nvPr>
        </p:nvGraphicFramePr>
        <p:xfrm>
          <a:off x="827584" y="2348880"/>
          <a:ext cx="7008440" cy="37444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49503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971600" y="1988840"/>
            <a:ext cx="6840760" cy="923330"/>
          </a:xfrm>
          <a:prstGeom prst="rect">
            <a:avLst/>
          </a:prstGeom>
        </p:spPr>
        <p:txBody>
          <a:bodyPr wrap="square">
            <a:spAutoFit/>
          </a:bodyPr>
          <a:lstStyle/>
          <a:p>
            <a:pPr lvl="0"/>
            <a:r>
              <a:rPr lang="es-MX" dirty="0">
                <a:latin typeface="Times New Roman" pitchFamily="18" charset="0"/>
                <a:cs typeface="Times New Roman" pitchFamily="18" charset="0"/>
              </a:rPr>
              <a:t>EN SENTIDO ESTRICTO:</a:t>
            </a:r>
          </a:p>
          <a:p>
            <a:pPr lvl="0"/>
            <a:r>
              <a:rPr lang="es-MX" dirty="0">
                <a:latin typeface="Times New Roman" pitchFamily="18" charset="0"/>
                <a:cs typeface="Times New Roman" pitchFamily="18" charset="0"/>
              </a:rPr>
              <a:t>Es la subrogación de una persona en los bienes y derechos trasmisibles dejados a su muerte </a:t>
            </a:r>
            <a:r>
              <a:rPr lang="es-MX" dirty="0" smtClean="0">
                <a:latin typeface="Times New Roman" pitchFamily="18" charset="0"/>
                <a:cs typeface="Times New Roman" pitchFamily="18" charset="0"/>
              </a:rPr>
              <a:t>por </a:t>
            </a:r>
            <a:r>
              <a:rPr lang="es-MX" dirty="0">
                <a:latin typeface="Times New Roman" pitchFamily="18" charset="0"/>
                <a:cs typeface="Times New Roman" pitchFamily="18" charset="0"/>
              </a:rPr>
              <a:t>otra persona.  </a:t>
            </a:r>
            <a:endParaRPr lang="es-MX" dirty="0"/>
          </a:p>
        </p:txBody>
      </p:sp>
      <p:sp>
        <p:nvSpPr>
          <p:cNvPr id="6" name="5 Rectángulo"/>
          <p:cNvSpPr/>
          <p:nvPr/>
        </p:nvSpPr>
        <p:spPr>
          <a:xfrm>
            <a:off x="2286000" y="476672"/>
            <a:ext cx="4572000" cy="1200329"/>
          </a:xfrm>
          <a:prstGeom prst="rect">
            <a:avLst/>
          </a:prstGeom>
        </p:spPr>
        <p:txBody>
          <a:bodyPr>
            <a:spAutoFit/>
          </a:bodyPr>
          <a:lstStyle/>
          <a:p>
            <a:pPr algn="ctr"/>
            <a:r>
              <a:rPr lang="es-MX" sz="3600" dirty="0">
                <a:solidFill>
                  <a:prstClr val="black"/>
                </a:solidFill>
                <a:latin typeface="Times New Roman" pitchFamily="18" charset="0"/>
                <a:ea typeface="+mj-ea"/>
                <a:cs typeface="Times New Roman" pitchFamily="18" charset="0"/>
              </a:rPr>
              <a:t>SUCESIÓN MORTIS CAUSA</a:t>
            </a:r>
            <a:endParaRPr lang="es-MX" dirty="0"/>
          </a:p>
        </p:txBody>
      </p:sp>
      <p:pic>
        <p:nvPicPr>
          <p:cNvPr id="2" name="Imagen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38686" y="3140968"/>
            <a:ext cx="2457450" cy="1857375"/>
          </a:xfrm>
          <a:prstGeom prst="rect">
            <a:avLst/>
          </a:prstGeom>
        </p:spPr>
      </p:pic>
      <p:sp>
        <p:nvSpPr>
          <p:cNvPr id="7" name="3 CuadroTexto"/>
          <p:cNvSpPr txBox="1"/>
          <p:nvPr/>
        </p:nvSpPr>
        <p:spPr>
          <a:xfrm>
            <a:off x="683568" y="5345921"/>
            <a:ext cx="7848872" cy="923330"/>
          </a:xfrm>
          <a:prstGeom prst="rect">
            <a:avLst/>
          </a:prstGeom>
          <a:noFill/>
        </p:spPr>
        <p:txBody>
          <a:bodyPr wrap="square" rtlCol="0">
            <a:spAutoFit/>
          </a:bodyPr>
          <a:lstStyle/>
          <a:p>
            <a:r>
              <a:rPr lang="es-MX" dirty="0" smtClean="0">
                <a:latin typeface="Times New Roman" pitchFamily="18" charset="0"/>
                <a:cs typeface="Times New Roman" pitchFamily="18" charset="0"/>
              </a:rPr>
              <a:t>Podemos citar </a:t>
            </a:r>
            <a:r>
              <a:rPr lang="es-MX" dirty="0">
                <a:latin typeface="Times New Roman" pitchFamily="18" charset="0"/>
                <a:cs typeface="Times New Roman" pitchFamily="18" charset="0"/>
              </a:rPr>
              <a:t>como diferencia entre la sucesión mortis causa y la sucesión inter vivos </a:t>
            </a:r>
            <a:r>
              <a:rPr lang="es-MX" dirty="0" smtClean="0">
                <a:latin typeface="Times New Roman" pitchFamily="18" charset="0"/>
                <a:cs typeface="Times New Roman" pitchFamily="18" charset="0"/>
              </a:rPr>
              <a:t>según CLEMENTE DE DIEGO: </a:t>
            </a:r>
          </a:p>
          <a:p>
            <a:pPr algn="just"/>
            <a:r>
              <a:rPr lang="es-MX" dirty="0" smtClean="0">
                <a:latin typeface="Times New Roman" pitchFamily="18" charset="0"/>
                <a:cs typeface="Times New Roman" pitchFamily="18" charset="0"/>
              </a:rPr>
              <a:t>La primera puede ser universal y singular, mientras que la segunda solo es singular.</a:t>
            </a:r>
            <a:endParaRPr lang="es-MX" dirty="0">
              <a:latin typeface="Times New Roman" pitchFamily="18" charset="0"/>
              <a:cs typeface="Times New Roman" pitchFamily="18" charset="0"/>
            </a:endParaRPr>
          </a:p>
        </p:txBody>
      </p:sp>
    </p:spTree>
    <p:extLst>
      <p:ext uri="{BB962C8B-B14F-4D97-AF65-F5344CB8AC3E}">
        <p14:creationId xmlns:p14="http://schemas.microsoft.com/office/powerpoint/2010/main" val="42072617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3 CuadroTexto"/>
          <p:cNvSpPr txBox="1"/>
          <p:nvPr/>
        </p:nvSpPr>
        <p:spPr>
          <a:xfrm>
            <a:off x="683568" y="1385481"/>
            <a:ext cx="7848872" cy="2554545"/>
          </a:xfrm>
          <a:prstGeom prst="rect">
            <a:avLst/>
          </a:prstGeom>
          <a:noFill/>
        </p:spPr>
        <p:txBody>
          <a:bodyPr wrap="square" rtlCol="0">
            <a:spAutoFit/>
          </a:bodyPr>
          <a:lstStyle/>
          <a:p>
            <a:pPr algn="just"/>
            <a:r>
              <a:rPr lang="es-MX" sz="2000" dirty="0" smtClean="0">
                <a:latin typeface="Times New Roman" pitchFamily="18" charset="0"/>
                <a:cs typeface="Times New Roman" pitchFamily="18" charset="0"/>
              </a:rPr>
              <a:t>El Derecho Sucesorio es el que se encarga de regular la transmisión de los bienes por causa de muerte. </a:t>
            </a:r>
          </a:p>
          <a:p>
            <a:endParaRPr lang="es-ES" sz="2000" dirty="0">
              <a:latin typeface="Times New Roman" pitchFamily="18" charset="0"/>
              <a:cs typeface="Times New Roman" pitchFamily="18" charset="0"/>
            </a:endParaRPr>
          </a:p>
          <a:p>
            <a:endParaRPr lang="es-ES" sz="2000" dirty="0" smtClean="0">
              <a:latin typeface="Times New Roman" pitchFamily="18" charset="0"/>
              <a:cs typeface="Times New Roman" pitchFamily="18" charset="0"/>
            </a:endParaRPr>
          </a:p>
          <a:p>
            <a:pPr algn="just"/>
            <a:r>
              <a:rPr lang="es-ES" sz="2000" dirty="0" smtClean="0">
                <a:latin typeface="Times New Roman" pitchFamily="18" charset="0"/>
                <a:cs typeface="Times New Roman" pitchFamily="18" charset="0"/>
              </a:rPr>
              <a:t>El Derecho Sucesorio es una parte del Derecho Civil que hace referencia a la sucesión por causa de muerte, como forma particular del fenómeno jurídico de la sucesión, que es, en realidad, la única forma admitida por nuestro sistema legal de sucesión a título universal. </a:t>
            </a:r>
            <a:endParaRPr lang="es-MX" sz="2000" dirty="0">
              <a:latin typeface="Times New Roman" pitchFamily="18" charset="0"/>
              <a:cs typeface="Times New Roman" pitchFamily="18" charset="0"/>
            </a:endParaRPr>
          </a:p>
        </p:txBody>
      </p:sp>
      <p:pic>
        <p:nvPicPr>
          <p:cNvPr id="2" name="Imagen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38462" y="4293096"/>
            <a:ext cx="3267075" cy="2356272"/>
          </a:xfrm>
          <a:prstGeom prst="rect">
            <a:avLst/>
          </a:prstGeom>
        </p:spPr>
      </p:pic>
    </p:spTree>
    <p:extLst>
      <p:ext uri="{BB962C8B-B14F-4D97-AF65-F5344CB8AC3E}">
        <p14:creationId xmlns:p14="http://schemas.microsoft.com/office/powerpoint/2010/main" val="23299475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flipH="1">
            <a:off x="3419872" y="3356992"/>
            <a:ext cx="1872208" cy="2038473"/>
          </a:xfrm>
          <a:prstGeom prst="rect">
            <a:avLst/>
          </a:prstGeom>
        </p:spPr>
      </p:pic>
      <p:sp>
        <p:nvSpPr>
          <p:cNvPr id="5" name="4 CuadroTexto"/>
          <p:cNvSpPr txBox="1"/>
          <p:nvPr/>
        </p:nvSpPr>
        <p:spPr>
          <a:xfrm>
            <a:off x="666256" y="476672"/>
            <a:ext cx="7866184" cy="2923877"/>
          </a:xfrm>
          <a:prstGeom prst="rect">
            <a:avLst/>
          </a:prstGeom>
          <a:noFill/>
        </p:spPr>
        <p:txBody>
          <a:bodyPr wrap="square" rtlCol="0">
            <a:spAutoFit/>
          </a:bodyPr>
          <a:lstStyle/>
          <a:p>
            <a:pPr algn="ctr"/>
            <a:r>
              <a:rPr lang="es-ES" sz="2400" dirty="0" smtClean="0">
                <a:latin typeface="Arial" pitchFamily="34" charset="0"/>
                <a:cs typeface="Arial" pitchFamily="34" charset="0"/>
              </a:rPr>
              <a:t>BIBLIOGRAFÍA</a:t>
            </a:r>
          </a:p>
          <a:p>
            <a:pPr algn="ctr"/>
            <a:endParaRPr lang="es-ES" sz="2400" dirty="0" smtClean="0">
              <a:latin typeface="Arial" pitchFamily="34" charset="0"/>
              <a:cs typeface="Arial" pitchFamily="34" charset="0"/>
            </a:endParaRPr>
          </a:p>
          <a:p>
            <a:pPr algn="ctr"/>
            <a:endParaRPr lang="es-ES" sz="2000" dirty="0">
              <a:latin typeface="Arial" pitchFamily="34" charset="0"/>
              <a:cs typeface="Arial" pitchFamily="34" charset="0"/>
            </a:endParaRPr>
          </a:p>
          <a:p>
            <a:pPr algn="just"/>
            <a:r>
              <a:rPr lang="es-MX" sz="2000" dirty="0" smtClean="0">
                <a:latin typeface="Arial" panose="020B0604020202020204" pitchFamily="34" charset="0"/>
                <a:cs typeface="Arial" panose="020B0604020202020204" pitchFamily="34" charset="0"/>
              </a:rPr>
              <a:t>De Pina, Rafael. (2009). Elementos </a:t>
            </a:r>
            <a:r>
              <a:rPr lang="es-MX" sz="2000" dirty="0">
                <a:latin typeface="Arial" panose="020B0604020202020204" pitchFamily="34" charset="0"/>
                <a:cs typeface="Arial" panose="020B0604020202020204" pitchFamily="34" charset="0"/>
              </a:rPr>
              <a:t>del Derecho Civil </a:t>
            </a:r>
            <a:r>
              <a:rPr lang="es-MX" sz="2000" dirty="0" smtClean="0">
                <a:latin typeface="Arial" panose="020B0604020202020204" pitchFamily="34" charset="0"/>
                <a:cs typeface="Arial" panose="020B0604020202020204" pitchFamily="34" charset="0"/>
              </a:rPr>
              <a:t>Mexicano. Volumen II. </a:t>
            </a:r>
            <a:r>
              <a:rPr lang="es-ES" sz="2000" dirty="0" smtClean="0">
                <a:latin typeface="Arial" pitchFamily="34" charset="0"/>
                <a:cs typeface="Arial" pitchFamily="34" charset="0"/>
              </a:rPr>
              <a:t>México: Porrúa.</a:t>
            </a:r>
          </a:p>
          <a:p>
            <a:pPr algn="just"/>
            <a:endParaRPr lang="es-ES" sz="2000" dirty="0">
              <a:latin typeface="Arial" pitchFamily="34" charset="0"/>
              <a:cs typeface="Arial" pitchFamily="34" charset="0"/>
            </a:endParaRPr>
          </a:p>
          <a:p>
            <a:pPr algn="just"/>
            <a:r>
              <a:rPr lang="es-ES" sz="2000" dirty="0" smtClean="0">
                <a:latin typeface="Arial" pitchFamily="34" charset="0"/>
                <a:cs typeface="Arial" pitchFamily="34" charset="0"/>
              </a:rPr>
              <a:t>Código Civil para el Estado de Hidalgo.</a:t>
            </a:r>
            <a:endParaRPr lang="es-MX" sz="2000" dirty="0" smtClean="0">
              <a:latin typeface="Arial" pitchFamily="34" charset="0"/>
              <a:cs typeface="Arial" pitchFamily="34" charset="0"/>
            </a:endParaRPr>
          </a:p>
          <a:p>
            <a:pPr algn="ctr"/>
            <a:r>
              <a:rPr lang="es-ES" dirty="0" smtClean="0"/>
              <a:t> </a:t>
            </a:r>
            <a:endParaRPr lang="es-MX" dirty="0" smtClean="0"/>
          </a:p>
          <a:p>
            <a:endParaRPr lang="es-MX" dirty="0"/>
          </a:p>
        </p:txBody>
      </p:sp>
    </p:spTree>
    <p:extLst>
      <p:ext uri="{BB962C8B-B14F-4D97-AF65-F5344CB8AC3E}">
        <p14:creationId xmlns:p14="http://schemas.microsoft.com/office/powerpoint/2010/main" val="3362125422"/>
      </p:ext>
    </p:extLst>
  </p:cSld>
  <p:clrMapOvr>
    <a:masterClrMapping/>
  </p:clrMapOvr>
  <p:transition>
    <p:newsflash/>
  </p:transition>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1338</TotalTime>
  <Words>423</Words>
  <Application>Microsoft Office PowerPoint</Application>
  <PresentationFormat>Presentación en pantalla (4:3)</PresentationFormat>
  <Paragraphs>69</Paragraphs>
  <Slides>9</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9</vt:i4>
      </vt:variant>
    </vt:vector>
  </HeadingPairs>
  <TitlesOfParts>
    <vt:vector size="13" baseType="lpstr">
      <vt:lpstr>Arial</vt:lpstr>
      <vt:lpstr>Calibri</vt:lpstr>
      <vt:lpstr>Times New Roman</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mas</dc:creator>
  <cp:lastModifiedBy>Guadalupe Chávez</cp:lastModifiedBy>
  <cp:revision>136</cp:revision>
  <dcterms:created xsi:type="dcterms:W3CDTF">2012-08-07T16:35:15Z</dcterms:created>
  <dcterms:modified xsi:type="dcterms:W3CDTF">2016-08-23T02:50:12Z</dcterms:modified>
</cp:coreProperties>
</file>