
<file path=[Content_Types].xml><?xml version="1.0" encoding="utf-8"?>
<Types xmlns="http://schemas.openxmlformats.org/package/2006/content-types">
  <Default Extension="png" ContentType="image/png"/>
  <Default Extension="cmap"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98" r:id="rId4"/>
    <p:sldId id="257" r:id="rId5"/>
    <p:sldId id="258" r:id="rId6"/>
    <p:sldId id="323" r:id="rId7"/>
    <p:sldId id="324" r:id="rId8"/>
    <p:sldId id="326" r:id="rId9"/>
    <p:sldId id="327" r:id="rId10"/>
    <p:sldId id="328" r:id="rId11"/>
    <p:sldId id="297"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FA5E5-6DB8-4CFB-AC19-F3ED43F94EC6}" type="datetimeFigureOut">
              <a:rPr lang="es-MX" smtClean="0"/>
              <a:t>28/01/2016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7A1EC-F3FE-4683-B1ED-30AB9DFB9E57}" type="slidenum">
              <a:rPr lang="es-MX" smtClean="0"/>
              <a:t>‹Nº›</a:t>
            </a:fld>
            <a:endParaRPr lang="es-MX"/>
          </a:p>
        </p:txBody>
      </p:sp>
    </p:spTree>
    <p:extLst>
      <p:ext uri="{BB962C8B-B14F-4D97-AF65-F5344CB8AC3E}">
        <p14:creationId xmlns:p14="http://schemas.microsoft.com/office/powerpoint/2010/main" val="226055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28/01/2016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28/01/2016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cmap"/></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latin typeface="Arial" pitchFamily="34" charset="0"/>
                <a:cs typeface="Arial" pitchFamily="34" charset="0"/>
              </a:rPr>
              <a:t>UNIVERSIDAD AUTÓNOMA DEL ESTADO DE HIDALGO</a:t>
            </a:r>
          </a:p>
          <a:p>
            <a:pPr algn="ctr"/>
            <a:r>
              <a:rPr lang="es-MX" sz="2300" dirty="0" smtClean="0">
                <a:latin typeface="Arial" pitchFamily="34" charset="0"/>
                <a:cs typeface="Arial" pitchFamily="34" charset="0"/>
              </a:rPr>
              <a:t>ESCUELA SUPERIOR DE ZIMAPÁN</a:t>
            </a:r>
            <a:endParaRPr lang="es-MX" sz="2300" dirty="0">
              <a:latin typeface="Arial" pitchFamily="34" charset="0"/>
              <a:cs typeface="Arial" pitchFamily="34" charset="0"/>
            </a:endParaRPr>
          </a:p>
        </p:txBody>
      </p:sp>
      <p:sp>
        <p:nvSpPr>
          <p:cNvPr id="7" name="6 CuadroTexto"/>
          <p:cNvSpPr txBox="1"/>
          <p:nvPr/>
        </p:nvSpPr>
        <p:spPr>
          <a:xfrm>
            <a:off x="761395" y="2651135"/>
            <a:ext cx="7821465" cy="2569934"/>
          </a:xfrm>
          <a:prstGeom prst="rect">
            <a:avLst/>
          </a:prstGeom>
          <a:noFill/>
        </p:spPr>
        <p:txBody>
          <a:bodyPr wrap="square" rtlCol="0">
            <a:spAutoFit/>
          </a:bodyPr>
          <a:lstStyle/>
          <a:p>
            <a:pPr algn="ctr"/>
            <a:r>
              <a:rPr lang="es-MX" sz="2400" b="1" dirty="0" smtClean="0">
                <a:latin typeface="Arial" pitchFamily="34" charset="0"/>
                <a:cs typeface="Arial" pitchFamily="34" charset="0"/>
              </a:rPr>
              <a:t>Licenciatura en Derecho.</a:t>
            </a:r>
          </a:p>
          <a:p>
            <a:pPr algn="ctr"/>
            <a:endParaRPr lang="es-MX" sz="2400" b="1" dirty="0" smtClean="0">
              <a:latin typeface="Arial" pitchFamily="34" charset="0"/>
              <a:cs typeface="Arial" pitchFamily="34" charset="0"/>
            </a:endParaRPr>
          </a:p>
          <a:p>
            <a:pPr algn="ctr"/>
            <a:r>
              <a:rPr lang="es-MX" sz="2400" b="1" dirty="0" smtClean="0">
                <a:latin typeface="Arial" pitchFamily="34" charset="0"/>
                <a:cs typeface="Arial" pitchFamily="34" charset="0"/>
              </a:rPr>
              <a:t>Tema: Propiedades del sonido.</a:t>
            </a:r>
          </a:p>
          <a:p>
            <a:pPr algn="ctr"/>
            <a:endParaRPr lang="es-MX" sz="2000" b="1" dirty="0">
              <a:latin typeface="Arial" pitchFamily="34" charset="0"/>
              <a:cs typeface="Arial" pitchFamily="34" charset="0"/>
            </a:endParaRPr>
          </a:p>
          <a:p>
            <a:pPr algn="ctr"/>
            <a:r>
              <a:rPr lang="es-MX" sz="2300" b="1" dirty="0" smtClean="0">
                <a:latin typeface="Arial" pitchFamily="34" charset="0"/>
                <a:cs typeface="Arial" pitchFamily="34" charset="0"/>
              </a:rPr>
              <a:t>Catedrático: Lic. Rogelio García </a:t>
            </a:r>
            <a:r>
              <a:rPr lang="es-MX" sz="2300" b="1" dirty="0">
                <a:latin typeface="Arial" pitchFamily="34" charset="0"/>
                <a:cs typeface="Arial" pitchFamily="34" charset="0"/>
              </a:rPr>
              <a:t>L</a:t>
            </a:r>
            <a:r>
              <a:rPr lang="es-MX" sz="2300" b="1" dirty="0" smtClean="0">
                <a:latin typeface="Arial" pitchFamily="34" charset="0"/>
                <a:cs typeface="Arial" pitchFamily="34" charset="0"/>
              </a:rPr>
              <a:t>ozano</a:t>
            </a:r>
          </a:p>
          <a:p>
            <a:pPr algn="ctr"/>
            <a:endParaRPr lang="es-MX" sz="2300" b="1" dirty="0" smtClean="0">
              <a:latin typeface="Arial" pitchFamily="34" charset="0"/>
              <a:cs typeface="Arial" pitchFamily="34" charset="0"/>
            </a:endParaRPr>
          </a:p>
          <a:p>
            <a:pPr algn="ctr"/>
            <a:r>
              <a:rPr lang="es-MX" sz="2300" b="1" dirty="0" smtClean="0">
                <a:latin typeface="Arial" pitchFamily="34" charset="0"/>
                <a:cs typeface="Arial" pitchFamily="34" charset="0"/>
              </a:rPr>
              <a:t>  ENERO – JUNIO 2016</a:t>
            </a:r>
            <a:endParaRPr lang="es-MX" sz="23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1187624" y="260648"/>
            <a:ext cx="691276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TIMBRE: Se le llama al color del sonido, gracias al cual podemos </a:t>
            </a:r>
            <a:r>
              <a:rPr lang="es-MX" dirty="0" smtClean="0"/>
              <a:t>diferenciar la voz e </a:t>
            </a:r>
            <a:r>
              <a:rPr lang="es-MX" dirty="0"/>
              <a:t>instrumentos entre si.</a:t>
            </a:r>
          </a:p>
        </p:txBody>
      </p:sp>
      <p:pic>
        <p:nvPicPr>
          <p:cNvPr id="2050" name="Picture 2" descr="http://image.slidesharecdn.com/cualidadesdelsonido-090413125539-phpapp02/95/cualidades-del-sonido-y-clasificacin-de-los-instrumentos-musicales-11-728.jpg?cb=12396273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3600983" cy="2160240"/>
          </a:xfrm>
          <a:prstGeom prst="rect">
            <a:avLst/>
          </a:prstGeom>
          <a:noFill/>
          <a:extLst>
            <a:ext uri="{909E8E84-426E-40DD-AFC4-6F175D3DCCD1}">
              <a14:hiddenFill xmlns:a14="http://schemas.microsoft.com/office/drawing/2010/main">
                <a:solidFill>
                  <a:srgbClr val="FFFFFF"/>
                </a:solidFill>
              </a14:hiddenFill>
            </a:ext>
          </a:extLst>
        </p:spPr>
      </p:pic>
      <p:sp>
        <p:nvSpPr>
          <p:cNvPr id="20" name="Flecha doblada hacia arriba 19"/>
          <p:cNvSpPr/>
          <p:nvPr/>
        </p:nvSpPr>
        <p:spPr>
          <a:xfrm rot="10800000">
            <a:off x="262077" y="728915"/>
            <a:ext cx="661087" cy="4842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2" name="Picture 4" descr="http://musicapedrogarciaaguilera.wikispaces.com/file/view/Timbre.JPG/178343815/Timb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45529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derecha 22"/>
          <p:cNvSpPr/>
          <p:nvPr/>
        </p:nvSpPr>
        <p:spPr>
          <a:xfrm>
            <a:off x="4644008" y="1837210"/>
            <a:ext cx="5463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4" name="Picture 6" descr="http://clic.xtec.cat/gifs/sonid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293096"/>
            <a:ext cx="2880320" cy="2466833"/>
          </a:xfrm>
          <a:prstGeom prst="rect">
            <a:avLst/>
          </a:prstGeom>
          <a:noFill/>
          <a:extLst>
            <a:ext uri="{909E8E84-426E-40DD-AFC4-6F175D3DCCD1}">
              <a14:hiddenFill xmlns:a14="http://schemas.microsoft.com/office/drawing/2010/main">
                <a:solidFill>
                  <a:srgbClr val="FFFFFF"/>
                </a:solidFill>
              </a14:hiddenFill>
            </a:ext>
          </a:extLst>
        </p:spPr>
      </p:pic>
      <p:sp>
        <p:nvSpPr>
          <p:cNvPr id="25" name="Flecha abajo 24"/>
          <p:cNvSpPr/>
          <p:nvPr/>
        </p:nvSpPr>
        <p:spPr>
          <a:xfrm>
            <a:off x="6993980" y="3753036"/>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6" name="Picture 8" descr="http://2.bp.blogspot.com/_6eAy00vtAuk/TDJdLGJtzuI/AAAAAAAAACw/q8F2b5up-OI/s1600/escuch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236" y="3054035"/>
            <a:ext cx="1080120" cy="1491212"/>
          </a:xfrm>
          <a:prstGeom prst="rect">
            <a:avLst/>
          </a:prstGeom>
          <a:noFill/>
          <a:extLst>
            <a:ext uri="{909E8E84-426E-40DD-AFC4-6F175D3DCCD1}">
              <a14:hiddenFill xmlns:a14="http://schemas.microsoft.com/office/drawing/2010/main">
                <a:solidFill>
                  <a:srgbClr val="FFFFFF"/>
                </a:solidFill>
              </a14:hiddenFill>
            </a:ext>
          </a:extLst>
        </p:spPr>
      </p:pic>
      <p:sp>
        <p:nvSpPr>
          <p:cNvPr id="27" name="Flecha izquierda y derecha 26"/>
          <p:cNvSpPr/>
          <p:nvPr/>
        </p:nvSpPr>
        <p:spPr>
          <a:xfrm>
            <a:off x="4197826" y="5209687"/>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8" name="Picture 10" descr="http://divulgamat2.ehu.es/divulgamat15/images/stories/cultura/musica/timb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12" y="3799641"/>
            <a:ext cx="3810000" cy="2886075"/>
          </a:xfrm>
          <a:prstGeom prst="rect">
            <a:avLst/>
          </a:prstGeom>
          <a:noFill/>
          <a:extLst>
            <a:ext uri="{909E8E84-426E-40DD-AFC4-6F175D3DCCD1}">
              <a14:hiddenFill xmlns:a14="http://schemas.microsoft.com/office/drawing/2010/main">
                <a:solidFill>
                  <a:srgbClr val="FFFFFF"/>
                </a:solidFill>
              </a14:hiddenFill>
            </a:ext>
          </a:extLst>
        </p:spPr>
      </p:pic>
      <p:sp>
        <p:nvSpPr>
          <p:cNvPr id="29" name="Flecha abajo 28"/>
          <p:cNvSpPr/>
          <p:nvPr/>
        </p:nvSpPr>
        <p:spPr>
          <a:xfrm>
            <a:off x="1721346" y="3013468"/>
            <a:ext cx="484632" cy="518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63160315"/>
      </p:ext>
    </p:extLst>
  </p:cSld>
  <p:clrMapOvr>
    <a:masterClrMapping/>
  </p:clrMapOvr>
  <mc:AlternateContent xmlns:mc="http://schemas.openxmlformats.org/markup-compatibility/2006" xmlns:p14="http://schemas.microsoft.com/office/powerpoint/2010/main">
    <mc:Choice Requires="p14">
      <p:transition spd="slow" p14:dur="225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1115616" y="1847265"/>
            <a:ext cx="7200800" cy="400110"/>
          </a:xfrm>
          <a:prstGeom prst="rect">
            <a:avLst/>
          </a:prstGeom>
          <a:noFill/>
        </p:spPr>
        <p:txBody>
          <a:bodyPr wrap="square" rtlCol="0">
            <a:spAutoFit/>
          </a:bodyPr>
          <a:lstStyle/>
          <a:p>
            <a:r>
              <a:rPr lang="es-MX" sz="2000" dirty="0"/>
              <a:t>Curso completo de teoría de la música. Vanesa </a:t>
            </a:r>
            <a:r>
              <a:rPr lang="es-MX" sz="2000" dirty="0" smtClean="0"/>
              <a:t>cordantopulos.</a:t>
            </a:r>
            <a:endParaRPr lang="es-MX" sz="2000" dirty="0"/>
          </a:p>
        </p:txBody>
      </p:sp>
      <p:sp>
        <p:nvSpPr>
          <p:cNvPr id="17" name="CuadroTexto 16"/>
          <p:cNvSpPr txBox="1"/>
          <p:nvPr/>
        </p:nvSpPr>
        <p:spPr>
          <a:xfrm>
            <a:off x="1334420" y="2805306"/>
            <a:ext cx="6187127" cy="400110"/>
          </a:xfrm>
          <a:prstGeom prst="rect">
            <a:avLst/>
          </a:prstGeom>
          <a:noFill/>
        </p:spPr>
        <p:txBody>
          <a:bodyPr wrap="square" rtlCol="0">
            <a:spAutoFit/>
          </a:bodyPr>
          <a:lstStyle/>
          <a:p>
            <a:r>
              <a:rPr lang="es-MX" sz="2000" dirty="0" smtClean="0"/>
              <a:t>Teoría de la música. Unidad técnica Federico Santa María</a:t>
            </a:r>
            <a:r>
              <a:rPr lang="es-MX" dirty="0" smtClean="0"/>
              <a:t>.</a:t>
            </a:r>
            <a:endParaRPr lang="es-MX" dirty="0"/>
          </a:p>
        </p:txBody>
      </p:sp>
      <p:sp>
        <p:nvSpPr>
          <p:cNvPr id="18" name="CuadroTexto 17"/>
          <p:cNvSpPr txBox="1"/>
          <p:nvPr/>
        </p:nvSpPr>
        <p:spPr>
          <a:xfrm>
            <a:off x="972369" y="3760095"/>
            <a:ext cx="7016408" cy="400110"/>
          </a:xfrm>
          <a:prstGeom prst="rect">
            <a:avLst/>
          </a:prstGeom>
          <a:noFill/>
        </p:spPr>
        <p:txBody>
          <a:bodyPr wrap="none" rtlCol="0">
            <a:spAutoFit/>
          </a:bodyPr>
          <a:lstStyle/>
          <a:p>
            <a:r>
              <a:rPr lang="es-MX" sz="2000" dirty="0" smtClean="0"/>
              <a:t>Manual practico para el estudio de la música. Georges Dandelot </a:t>
            </a:r>
            <a:endParaRPr lang="es-MX" sz="2000" dirty="0"/>
          </a:p>
        </p:txBody>
      </p:sp>
      <p:sp>
        <p:nvSpPr>
          <p:cNvPr id="19" name="CuadroTexto 18"/>
          <p:cNvSpPr txBox="1"/>
          <p:nvPr/>
        </p:nvSpPr>
        <p:spPr>
          <a:xfrm>
            <a:off x="2420288" y="4714884"/>
            <a:ext cx="4159408" cy="400110"/>
          </a:xfrm>
          <a:prstGeom prst="rect">
            <a:avLst/>
          </a:prstGeom>
          <a:noFill/>
        </p:spPr>
        <p:txBody>
          <a:bodyPr wrap="none" rtlCol="0">
            <a:spAutoFit/>
          </a:bodyPr>
          <a:lstStyle/>
          <a:p>
            <a:r>
              <a:rPr lang="es-MX" sz="2000" dirty="0" smtClean="0"/>
              <a:t>Escuela preparatoria de piano. Hanon </a:t>
            </a:r>
            <a:endParaRPr lang="es-MX" sz="2000" dirty="0"/>
          </a:p>
        </p:txBody>
      </p:sp>
      <p:pic>
        <p:nvPicPr>
          <p:cNvPr id="3078" name="Picture 6" descr="http://4.bp.blogspot.com/_xBjXZZESdLQ/TAIdXMhDfGI/AAAAAAAAOcU/dNhgEMtiD1Q/s1600/Bilanc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405" y="631958"/>
            <a:ext cx="1009650" cy="904876"/>
          </a:xfrm>
          <a:prstGeom prst="rect">
            <a:avLst/>
          </a:prstGeom>
          <a:noFill/>
          <a:extLst>
            <a:ext uri="{909E8E84-426E-40DD-AFC4-6F175D3DCCD1}">
              <a14:hiddenFill xmlns:a14="http://schemas.microsoft.com/office/drawing/2010/main">
                <a:solidFill>
                  <a:srgbClr val="FFFFFF"/>
                </a:solidFill>
              </a14:hiddenFill>
            </a:ext>
          </a:extLst>
        </p:spPr>
      </p:pic>
      <p:sp>
        <p:nvSpPr>
          <p:cNvPr id="11" name="3 CuadroTexto"/>
          <p:cNvSpPr txBox="1"/>
          <p:nvPr/>
        </p:nvSpPr>
        <p:spPr>
          <a:xfrm>
            <a:off x="3203848" y="631958"/>
            <a:ext cx="2592288" cy="523220"/>
          </a:xfrm>
          <a:prstGeom prst="rect">
            <a:avLst/>
          </a:prstGeom>
          <a:noFill/>
        </p:spPr>
        <p:txBody>
          <a:bodyPr wrap="square" rtlCol="0">
            <a:spAutoFit/>
          </a:bodyPr>
          <a:lstStyle/>
          <a:p>
            <a:pPr algn="ctr"/>
            <a:r>
              <a:rPr lang="es-MX" sz="2800" b="1" dirty="0" smtClean="0">
                <a:latin typeface="Arial" pitchFamily="34" charset="0"/>
                <a:cs typeface="Arial" pitchFamily="34" charset="0"/>
              </a:rPr>
              <a:t>Bibliografía.</a:t>
            </a:r>
          </a:p>
        </p:txBody>
      </p:sp>
    </p:spTree>
    <p:extLst>
      <p:ext uri="{BB962C8B-B14F-4D97-AF65-F5344CB8AC3E}">
        <p14:creationId xmlns:p14="http://schemas.microsoft.com/office/powerpoint/2010/main" val="3362125422"/>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404664"/>
            <a:ext cx="8136904" cy="5109091"/>
          </a:xfrm>
          <a:prstGeom prst="rect">
            <a:avLst/>
          </a:prstGeom>
          <a:noFill/>
        </p:spPr>
        <p:txBody>
          <a:bodyPr wrap="square" rtlCol="0">
            <a:spAutoFit/>
          </a:bodyPr>
          <a:lstStyle/>
          <a:p>
            <a:endParaRPr lang="es-MX" dirty="0"/>
          </a:p>
          <a:p>
            <a:pPr algn="ctr"/>
            <a:r>
              <a:rPr lang="es-MX" sz="2800" b="1" dirty="0" smtClean="0">
                <a:latin typeface="Arial" pitchFamily="34" charset="0"/>
                <a:cs typeface="Arial" pitchFamily="34" charset="0"/>
              </a:rPr>
              <a:t> Resumen</a:t>
            </a:r>
          </a:p>
          <a:p>
            <a:pPr algn="just"/>
            <a:endParaRPr lang="es-MX" sz="2800" b="1" dirty="0" smtClean="0">
              <a:latin typeface="Arial" pitchFamily="34" charset="0"/>
              <a:cs typeface="Arial" pitchFamily="34" charset="0"/>
            </a:endParaRPr>
          </a:p>
          <a:p>
            <a:pPr algn="just"/>
            <a:r>
              <a:rPr lang="es-ES" sz="2800" dirty="0" smtClean="0">
                <a:latin typeface="Arial" panose="020B0604020202020204" pitchFamily="34" charset="0"/>
                <a:cs typeface="Arial" panose="020B0604020202020204" pitchFamily="34" charset="0"/>
              </a:rPr>
              <a:t>Con el conocimiento musical adquirido desarrolle sus aptitudes artísticas, así mismo amplié su diversidad cultural para la apropiación de los lenguajes, formas y recursos de la música con base en el ensayo artístico para potenciar sus capacidades, atender sus intereses y satisfacer sus necesidades socioculturales.</a:t>
            </a:r>
            <a:endParaRPr lang="es-ES" sz="2800" dirty="0">
              <a:latin typeface="Arial" panose="020B0604020202020204" pitchFamily="34" charset="0"/>
              <a:cs typeface="Arial" panose="020B0604020202020204" pitchFamily="34" charset="0"/>
            </a:endParaRPr>
          </a:p>
          <a:p>
            <a:pPr algn="just"/>
            <a:endParaRPr lang="es-MX" sz="2800" dirty="0">
              <a:latin typeface="Arial" pitchFamily="34" charset="0"/>
              <a:cs typeface="Arial" pitchFamily="34" charset="0"/>
            </a:endParaRPr>
          </a:p>
          <a:p>
            <a:pPr algn="just"/>
            <a:r>
              <a:rPr lang="es-MX" sz="2800" b="1" dirty="0" smtClean="0">
                <a:latin typeface="Arial" pitchFamily="34" charset="0"/>
                <a:cs typeface="Arial" pitchFamily="34" charset="0"/>
              </a:rPr>
              <a:t>Palabras Clave</a:t>
            </a:r>
            <a:r>
              <a:rPr lang="es-MX" sz="2800" dirty="0" smtClean="0">
                <a:latin typeface="Arial" pitchFamily="34" charset="0"/>
                <a:cs typeface="Arial" pitchFamily="34" charset="0"/>
              </a:rPr>
              <a:t>:  </a:t>
            </a:r>
            <a:r>
              <a:rPr lang="es-MX" sz="2800" dirty="0">
                <a:latin typeface="Arial" pitchFamily="34" charset="0"/>
                <a:cs typeface="Arial" pitchFamily="34" charset="0"/>
              </a:rPr>
              <a:t>A</a:t>
            </a:r>
            <a:r>
              <a:rPr lang="es-MX" sz="2800" dirty="0" smtClean="0">
                <a:latin typeface="Arial" pitchFamily="34" charset="0"/>
                <a:cs typeface="Arial" pitchFamily="34" charset="0"/>
              </a:rPr>
              <a:t>ptitudes, intereses y ensayo.  </a:t>
            </a:r>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92696"/>
            <a:ext cx="7776864" cy="4893647"/>
          </a:xfrm>
          <a:prstGeom prst="rect">
            <a:avLst/>
          </a:prstGeom>
          <a:noFill/>
        </p:spPr>
        <p:txBody>
          <a:bodyPr wrap="square" rtlCol="0">
            <a:spAutoFit/>
          </a:bodyPr>
          <a:lstStyle/>
          <a:p>
            <a:pPr algn="ctr"/>
            <a:r>
              <a:rPr lang="es-MX" sz="2400" dirty="0">
                <a:solidFill>
                  <a:srgbClr val="212121"/>
                </a:solidFill>
                <a:latin typeface="inherit"/>
              </a:rPr>
              <a:t>Summary </a:t>
            </a:r>
            <a:endParaRPr lang="es-MX" sz="2400" dirty="0" smtClean="0">
              <a:solidFill>
                <a:srgbClr val="212121"/>
              </a:solidFill>
              <a:latin typeface="inherit"/>
            </a:endParaRPr>
          </a:p>
          <a:p>
            <a:pPr algn="just"/>
            <a:endParaRPr lang="es-MX" sz="2400" dirty="0">
              <a:solidFill>
                <a:srgbClr val="212121"/>
              </a:solidFill>
              <a:latin typeface="inherit"/>
            </a:endParaRPr>
          </a:p>
          <a:p>
            <a:pPr algn="just"/>
            <a:endParaRPr lang="es-MX" sz="2400" dirty="0" smtClean="0">
              <a:solidFill>
                <a:srgbClr val="212121"/>
              </a:solidFill>
              <a:latin typeface="inherit"/>
            </a:endParaRPr>
          </a:p>
          <a:p>
            <a:pPr algn="just"/>
            <a:r>
              <a:rPr lang="en-US" sz="2400" dirty="0" smtClean="0">
                <a:solidFill>
                  <a:srgbClr val="212121"/>
                </a:solidFill>
                <a:latin typeface="inherit"/>
              </a:rPr>
              <a:t>With</a:t>
            </a:r>
            <a:r>
              <a:rPr lang="es-MX" sz="2400" dirty="0" smtClean="0">
                <a:solidFill>
                  <a:srgbClr val="212121"/>
                </a:solidFill>
                <a:latin typeface="inherit"/>
              </a:rPr>
              <a:t> </a:t>
            </a:r>
            <a:r>
              <a:rPr lang="es-MX" sz="2400" dirty="0">
                <a:solidFill>
                  <a:srgbClr val="212121"/>
                </a:solidFill>
                <a:latin typeface="inherit"/>
              </a:rPr>
              <a:t>the musical </a:t>
            </a:r>
            <a:r>
              <a:rPr lang="en-US" sz="2400" dirty="0" smtClean="0">
                <a:solidFill>
                  <a:srgbClr val="212121"/>
                </a:solidFill>
                <a:latin typeface="inherit"/>
              </a:rPr>
              <a:t>know</a:t>
            </a:r>
            <a:r>
              <a:rPr lang="es-MX" sz="2400" dirty="0" smtClean="0">
                <a:solidFill>
                  <a:srgbClr val="212121"/>
                </a:solidFill>
                <a:latin typeface="inherit"/>
              </a:rPr>
              <a:t>ledge adquirid </a:t>
            </a:r>
            <a:r>
              <a:rPr lang="es-MX" sz="2400" dirty="0">
                <a:solidFill>
                  <a:srgbClr val="212121"/>
                </a:solidFill>
                <a:latin typeface="inherit"/>
              </a:rPr>
              <a:t>to develop their </a:t>
            </a:r>
            <a:r>
              <a:rPr lang="en-US" sz="2400" dirty="0" smtClean="0">
                <a:solidFill>
                  <a:srgbClr val="212121"/>
                </a:solidFill>
                <a:latin typeface="inherit"/>
              </a:rPr>
              <a:t>artistic</a:t>
            </a:r>
            <a:r>
              <a:rPr lang="es-MX" sz="2400" dirty="0" smtClean="0">
                <a:solidFill>
                  <a:srgbClr val="212121"/>
                </a:solidFill>
                <a:latin typeface="inherit"/>
              </a:rPr>
              <a:t> </a:t>
            </a:r>
            <a:r>
              <a:rPr lang="es-MX" sz="2400" dirty="0">
                <a:solidFill>
                  <a:srgbClr val="212121"/>
                </a:solidFill>
                <a:latin typeface="inherit"/>
              </a:rPr>
              <a:t>skills , also broaden their cultural diversity for the appropriation of languages, forms and resources of music based on the artistic trial to enhance their skills, serve their interests and meet their cultural needs. </a:t>
            </a:r>
            <a:endParaRPr lang="es-MX" sz="2400" dirty="0" smtClean="0">
              <a:solidFill>
                <a:srgbClr val="212121"/>
              </a:solidFill>
              <a:latin typeface="inherit"/>
            </a:endParaRPr>
          </a:p>
          <a:p>
            <a:pPr algn="just"/>
            <a:endParaRPr lang="es-MX" sz="2400" dirty="0">
              <a:solidFill>
                <a:srgbClr val="212121"/>
              </a:solidFill>
              <a:latin typeface="inherit"/>
            </a:endParaRPr>
          </a:p>
          <a:p>
            <a:pPr algn="ctr"/>
            <a:r>
              <a:rPr lang="es-MX" sz="2400" dirty="0" smtClean="0">
                <a:solidFill>
                  <a:srgbClr val="212121"/>
                </a:solidFill>
                <a:latin typeface="inherit"/>
              </a:rPr>
              <a:t>Keywords </a:t>
            </a:r>
          </a:p>
          <a:p>
            <a:pPr algn="just"/>
            <a:endParaRPr lang="es-MX" sz="2400" dirty="0">
              <a:solidFill>
                <a:srgbClr val="212121"/>
              </a:solidFill>
              <a:latin typeface="inherit"/>
            </a:endParaRPr>
          </a:p>
          <a:p>
            <a:pPr algn="just"/>
            <a:endParaRPr lang="es-MX" sz="2400" dirty="0" smtClean="0">
              <a:solidFill>
                <a:srgbClr val="212121"/>
              </a:solidFill>
              <a:latin typeface="inherit"/>
            </a:endParaRPr>
          </a:p>
          <a:p>
            <a:pPr algn="ctr"/>
            <a:r>
              <a:rPr lang="es-MX" sz="2400" dirty="0" smtClean="0">
                <a:solidFill>
                  <a:srgbClr val="212121"/>
                </a:solidFill>
                <a:latin typeface="inherit"/>
              </a:rPr>
              <a:t>Skills </a:t>
            </a:r>
            <a:r>
              <a:rPr lang="es-MX" sz="2400" dirty="0">
                <a:solidFill>
                  <a:srgbClr val="212121"/>
                </a:solidFill>
                <a:latin typeface="inherit"/>
              </a:rPr>
              <a:t>, </a:t>
            </a:r>
            <a:r>
              <a:rPr lang="es-MX" sz="2400" dirty="0" smtClean="0">
                <a:solidFill>
                  <a:srgbClr val="212121"/>
                </a:solidFill>
                <a:latin typeface="inherit"/>
              </a:rPr>
              <a:t>interests </a:t>
            </a:r>
            <a:r>
              <a:rPr lang="es-MX" sz="2400" dirty="0">
                <a:solidFill>
                  <a:srgbClr val="212121"/>
                </a:solidFill>
                <a:latin typeface="inherit"/>
              </a:rPr>
              <a:t>and </a:t>
            </a:r>
            <a:r>
              <a:rPr lang="es-MX" sz="2400" dirty="0" smtClean="0">
                <a:solidFill>
                  <a:srgbClr val="212121"/>
                </a:solidFill>
                <a:latin typeface="inherit"/>
              </a:rPr>
              <a:t>testing.</a:t>
            </a:r>
            <a:endParaRPr lang="es-MX" sz="2400" dirty="0">
              <a:latin typeface="Arial" pitchFamily="34" charset="0"/>
              <a:cs typeface="Arial" pitchFamily="34" charset="0"/>
            </a:endParaRPr>
          </a:p>
        </p:txBody>
      </p:sp>
      <p:sp>
        <p:nvSpPr>
          <p:cNvPr id="7" name="Rectangle 5"/>
          <p:cNvSpPr>
            <a:spLocks noChangeArrowheads="1"/>
          </p:cNvSpPr>
          <p:nvPr/>
        </p:nvSpPr>
        <p:spPr bwMode="auto">
          <a:xfrm>
            <a:off x="0" y="136267"/>
            <a:ext cx="75342"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212121"/>
                </a:solidFill>
                <a:effectLst/>
                <a:latin typeface="inherit"/>
              </a:rPr>
              <a:t>.</a:t>
            </a:r>
            <a:r>
              <a:rPr kumimoji="0" lang="es-MX" sz="1100" b="0" i="0" u="none" strike="noStrike" cap="none" normalizeH="0" baseline="0" dirty="0" smtClean="0">
                <a:ln>
                  <a:noFill/>
                </a:ln>
                <a:solidFill>
                  <a:schemeClr val="tx1"/>
                </a:solidFill>
                <a:effectLst/>
              </a:rPr>
              <a:t> </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0" y="188831"/>
            <a:ext cx="32060" cy="795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rPr>
              <a:t> </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196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547664" y="2060848"/>
            <a:ext cx="7772400" cy="1500187"/>
          </a:xfrm>
        </p:spPr>
        <p:txBody>
          <a:bodyPr>
            <a:normAutofit fontScale="92500" lnSpcReduction="20000"/>
          </a:bodyPr>
          <a:lstStyle/>
          <a:p>
            <a:endParaRPr lang="es-MX" sz="11200" b="1" dirty="0" smtClean="0">
              <a:solidFill>
                <a:schemeClr val="tx1"/>
              </a:solidFill>
              <a:latin typeface="Arial" pitchFamily="34" charset="0"/>
              <a:cs typeface="Arial" pitchFamily="34" charset="0"/>
            </a:endParaRPr>
          </a:p>
          <a:p>
            <a:endParaRPr lang="es-MX" sz="11200" b="1" dirty="0">
              <a:solidFill>
                <a:schemeClr val="tx1"/>
              </a:solidFill>
              <a:latin typeface="Arial" pitchFamily="34" charset="0"/>
              <a:cs typeface="Arial" pitchFamily="34" charset="0"/>
            </a:endParaRPr>
          </a:p>
          <a:p>
            <a:endParaRPr lang="es-MX" sz="11200" b="1" dirty="0" smtClean="0">
              <a:solidFill>
                <a:schemeClr val="tx1"/>
              </a:solidFill>
              <a:latin typeface="Arial" pitchFamily="34" charset="0"/>
              <a:cs typeface="Arial" pitchFamily="34" charset="0"/>
            </a:endParaRPr>
          </a:p>
          <a:p>
            <a:endParaRPr lang="es-MX" sz="11200" b="1" dirty="0">
              <a:solidFill>
                <a:schemeClr val="tx1"/>
              </a:solidFill>
              <a:latin typeface="Arial" pitchFamily="34" charset="0"/>
              <a:cs typeface="Arial" pitchFamily="34" charset="0"/>
            </a:endParaRPr>
          </a:p>
          <a:p>
            <a:endParaRPr lang="es-MX" sz="11200" b="1" dirty="0" smtClean="0">
              <a:solidFill>
                <a:schemeClr val="tx1"/>
              </a:solidFill>
              <a:latin typeface="Arial" pitchFamily="34" charset="0"/>
              <a:cs typeface="Arial" pitchFamily="34" charset="0"/>
            </a:endParaRPr>
          </a:p>
          <a:p>
            <a:endParaRPr lang="es-MX" sz="11200" b="1" dirty="0">
              <a:solidFill>
                <a:schemeClr val="tx1"/>
              </a:solidFill>
              <a:latin typeface="Arial" pitchFamily="34" charset="0"/>
              <a:cs typeface="Arial" pitchFamily="34" charset="0"/>
            </a:endParaRPr>
          </a:p>
          <a:p>
            <a:endParaRPr lang="es-MX" sz="11200" b="1" dirty="0" smtClean="0">
              <a:solidFill>
                <a:schemeClr val="tx1"/>
              </a:solidFill>
              <a:latin typeface="Arial" pitchFamily="34" charset="0"/>
              <a:cs typeface="Arial" pitchFamily="34" charset="0"/>
            </a:endParaRPr>
          </a:p>
          <a:p>
            <a:endParaRPr lang="es-MX" sz="11200" b="1" dirty="0">
              <a:solidFill>
                <a:schemeClr val="tx1"/>
              </a:solidFill>
              <a:latin typeface="Arial" pitchFamily="34" charset="0"/>
              <a:cs typeface="Arial" pitchFamily="34" charset="0"/>
            </a:endParaRPr>
          </a:p>
          <a:p>
            <a:endParaRPr lang="es-MX" sz="11200" dirty="0">
              <a:latin typeface="Arial" pitchFamily="34" charset="0"/>
              <a:cs typeface="Arial" pitchFamily="34" charset="0"/>
            </a:endParaRPr>
          </a:p>
          <a:p>
            <a:endParaRPr lang="es-MX" dirty="0" smtClean="0"/>
          </a:p>
          <a:p>
            <a:endParaRPr lang="es-MX" dirty="0"/>
          </a:p>
        </p:txBody>
      </p:sp>
      <p:sp>
        <p:nvSpPr>
          <p:cNvPr id="2" name="1 CuadroTexto"/>
          <p:cNvSpPr txBox="1"/>
          <p:nvPr/>
        </p:nvSpPr>
        <p:spPr>
          <a:xfrm>
            <a:off x="899592" y="1327408"/>
            <a:ext cx="7776864" cy="2677656"/>
          </a:xfrm>
          <a:prstGeom prst="rect">
            <a:avLst/>
          </a:prstGeom>
          <a:noFill/>
        </p:spPr>
        <p:txBody>
          <a:bodyPr wrap="square" rtlCol="0">
            <a:spAutoFit/>
          </a:bodyPr>
          <a:lstStyle/>
          <a:p>
            <a:pPr algn="just"/>
            <a:r>
              <a:rPr lang="es-MX" sz="2800" b="1" dirty="0">
                <a:latin typeface="Arial" panose="020B0604020202020204" pitchFamily="34" charset="0"/>
                <a:cs typeface="Arial" pitchFamily="34" charset="0"/>
              </a:rPr>
              <a:t>Objetivo general</a:t>
            </a:r>
            <a:r>
              <a:rPr lang="es-MX" sz="2800" b="1" dirty="0" smtClean="0">
                <a:latin typeface="Arial" panose="020B0604020202020204" pitchFamily="34" charset="0"/>
                <a:cs typeface="Arial" pitchFamily="34" charset="0"/>
              </a:rPr>
              <a:t>: </a:t>
            </a:r>
          </a:p>
          <a:p>
            <a:pPr algn="just"/>
            <a:r>
              <a:rPr lang="es-MX" sz="2800" dirty="0" smtClean="0">
                <a:latin typeface="Arial" panose="020B0604020202020204" pitchFamily="34" charset="0"/>
                <a:cs typeface="Arial" panose="020B0604020202020204" pitchFamily="34" charset="0"/>
              </a:rPr>
              <a:t>Utilicen </a:t>
            </a:r>
            <a:r>
              <a:rPr lang="es-MX" sz="2800" dirty="0">
                <a:latin typeface="Arial" panose="020B0604020202020204" pitchFamily="34" charset="0"/>
                <a:cs typeface="Arial" panose="020B0604020202020204" pitchFamily="34" charset="0"/>
              </a:rPr>
              <a:t>los elementos básicos del lenguaje musical, reconociendo sus </a:t>
            </a:r>
            <a:r>
              <a:rPr lang="es-MX" sz="2800" dirty="0" smtClean="0">
                <a:latin typeface="Arial" panose="020B0604020202020204" pitchFamily="34" charset="0"/>
                <a:cs typeface="Arial" panose="020B0604020202020204" pitchFamily="34" charset="0"/>
              </a:rPr>
              <a:t>diferentes géneros </a:t>
            </a:r>
            <a:r>
              <a:rPr lang="es-MX" sz="2800" dirty="0">
                <a:latin typeface="Arial" panose="020B0604020202020204" pitchFamily="34" charset="0"/>
                <a:cs typeface="Arial" panose="020B0604020202020204" pitchFamily="34" charset="0"/>
              </a:rPr>
              <a:t>y estilos, por medio de las herramientas propias para reproducir, hacer </a:t>
            </a:r>
            <a:r>
              <a:rPr lang="es-MX" sz="2800" dirty="0" smtClean="0">
                <a:latin typeface="Arial" panose="020B0604020202020204" pitchFamily="34" charset="0"/>
                <a:cs typeface="Arial" panose="020B0604020202020204" pitchFamily="34" charset="0"/>
              </a:rPr>
              <a:t>y disfrutar </a:t>
            </a:r>
            <a:r>
              <a:rPr lang="es-MX" sz="2800" dirty="0">
                <a:latin typeface="Arial" panose="020B0604020202020204" pitchFamily="34" charset="0"/>
                <a:cs typeface="Arial" panose="020B0604020202020204" pitchFamily="34" charset="0"/>
              </a:rPr>
              <a:t>de la música de manera individual y colectiva.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83568" y="1412776"/>
            <a:ext cx="7772400" cy="1500187"/>
          </a:xfrm>
        </p:spPr>
        <p:txBody>
          <a:bodyPr>
            <a:normAutofit/>
          </a:bodyPr>
          <a:lstStyle/>
          <a:p>
            <a:endParaRPr lang="es-MX" sz="2800" b="1" dirty="0" smtClean="0">
              <a:solidFill>
                <a:schemeClr val="tx1"/>
              </a:solidFill>
            </a:endParaRPr>
          </a:p>
          <a:p>
            <a:endParaRPr lang="es-MX" sz="2800" b="1" dirty="0">
              <a:solidFill>
                <a:schemeClr val="tx1"/>
              </a:solidFill>
            </a:endParaRPr>
          </a:p>
          <a:p>
            <a:endParaRPr lang="es-MX" sz="2800" b="1" dirty="0" smtClean="0">
              <a:solidFill>
                <a:schemeClr val="tx1"/>
              </a:solidFill>
            </a:endParaRPr>
          </a:p>
          <a:p>
            <a:endParaRPr lang="es-MX" sz="11200" b="1" dirty="0">
              <a:solidFill>
                <a:schemeClr val="tx1"/>
              </a:solidFill>
              <a:latin typeface="Arial" pitchFamily="34" charset="0"/>
              <a:cs typeface="Arial" pitchFamily="34" charset="0"/>
            </a:endParaRPr>
          </a:p>
          <a:p>
            <a:endParaRPr lang="es-MX" sz="2800" b="1" dirty="0">
              <a:solidFill>
                <a:schemeClr val="tx1"/>
              </a:solidFill>
            </a:endParaRPr>
          </a:p>
        </p:txBody>
      </p:sp>
      <p:sp>
        <p:nvSpPr>
          <p:cNvPr id="2" name="1 CuadroTexto"/>
          <p:cNvSpPr txBox="1"/>
          <p:nvPr/>
        </p:nvSpPr>
        <p:spPr>
          <a:xfrm>
            <a:off x="1187624" y="620688"/>
            <a:ext cx="6840760" cy="4832092"/>
          </a:xfrm>
          <a:prstGeom prst="rect">
            <a:avLst/>
          </a:prstGeom>
          <a:noFill/>
        </p:spPr>
        <p:txBody>
          <a:bodyPr wrap="square" rtlCol="0">
            <a:spAutoFit/>
          </a:bodyPr>
          <a:lstStyle/>
          <a:p>
            <a:pPr algn="ctr"/>
            <a:r>
              <a:rPr lang="es-MX" sz="2800" b="1" dirty="0">
                <a:latin typeface="Arial" pitchFamily="34" charset="0"/>
                <a:cs typeface="Arial" pitchFamily="34" charset="0"/>
              </a:rPr>
              <a:t>Nombre de la </a:t>
            </a:r>
            <a:r>
              <a:rPr lang="es-MX" sz="2800" b="1" dirty="0" smtClean="0">
                <a:latin typeface="Arial" pitchFamily="34" charset="0"/>
                <a:cs typeface="Arial" pitchFamily="34" charset="0"/>
              </a:rPr>
              <a:t>unidad</a:t>
            </a:r>
          </a:p>
          <a:p>
            <a:pPr algn="just"/>
            <a:endParaRPr lang="es-MX" sz="2800" b="1" dirty="0">
              <a:latin typeface="Arial" pitchFamily="34" charset="0"/>
              <a:cs typeface="Arial" pitchFamily="34" charset="0"/>
            </a:endParaRPr>
          </a:p>
          <a:p>
            <a:pPr algn="ctr"/>
            <a:r>
              <a:rPr lang="es-ES" sz="2800" dirty="0" smtClean="0">
                <a:latin typeface="Arial" pitchFamily="34" charset="0"/>
                <a:cs typeface="Arial" pitchFamily="34" charset="0"/>
              </a:rPr>
              <a:t>1.1 cualidades del sonido.</a:t>
            </a:r>
          </a:p>
          <a:p>
            <a:pPr algn="just"/>
            <a:endParaRPr lang="es-ES" sz="2800" dirty="0">
              <a:latin typeface="Arial" pitchFamily="34" charset="0"/>
              <a:cs typeface="Arial" pitchFamily="34" charset="0"/>
            </a:endParaRPr>
          </a:p>
          <a:p>
            <a:pPr algn="just"/>
            <a:endParaRPr lang="es-MX" sz="2800" dirty="0">
              <a:latin typeface="Arial" pitchFamily="34" charset="0"/>
              <a:cs typeface="Arial" pitchFamily="34" charset="0"/>
            </a:endParaRPr>
          </a:p>
          <a:p>
            <a:pPr algn="ctr"/>
            <a:r>
              <a:rPr lang="es-MX" sz="2800" b="1" dirty="0">
                <a:latin typeface="Arial" pitchFamily="34" charset="0"/>
                <a:cs typeface="Arial" pitchFamily="34" charset="0"/>
              </a:rPr>
              <a:t>Objetivo de la </a:t>
            </a:r>
            <a:r>
              <a:rPr lang="es-MX" sz="2800" b="1" dirty="0" smtClean="0">
                <a:latin typeface="Arial" pitchFamily="34" charset="0"/>
                <a:cs typeface="Arial" pitchFamily="34" charset="0"/>
              </a:rPr>
              <a:t>unidad</a:t>
            </a:r>
          </a:p>
          <a:p>
            <a:pPr algn="just"/>
            <a:endParaRPr lang="es-MX" sz="2800" b="1" dirty="0" smtClean="0">
              <a:latin typeface="Arial" pitchFamily="34" charset="0"/>
              <a:cs typeface="Arial" pitchFamily="34" charset="0"/>
            </a:endParaRPr>
          </a:p>
          <a:p>
            <a:pPr algn="just"/>
            <a:r>
              <a:rPr lang="es-MX" sz="2800" dirty="0" smtClean="0"/>
              <a:t>Que el alumno observe y distinga </a:t>
            </a:r>
            <a:r>
              <a:rPr lang="es-MX" sz="2800" dirty="0"/>
              <a:t>las posibilidades </a:t>
            </a:r>
            <a:r>
              <a:rPr lang="es-MX" sz="2800" dirty="0" smtClean="0"/>
              <a:t>graficas y elementos de la música para </a:t>
            </a:r>
            <a:r>
              <a:rPr lang="es-MX" sz="2800" dirty="0"/>
              <a:t>la </a:t>
            </a:r>
            <a:r>
              <a:rPr lang="es-MX" sz="2800" dirty="0" smtClean="0"/>
              <a:t>representación de sonidos </a:t>
            </a:r>
            <a:r>
              <a:rPr lang="es-MX" sz="2800" dirty="0"/>
              <a:t>y de eventos sonoros</a:t>
            </a:r>
            <a:r>
              <a:rPr lang="es-MX" sz="2800" dirty="0" smtClean="0"/>
              <a:t>.</a:t>
            </a:r>
            <a:endParaRPr lang="es-MX"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27584" y="3276619"/>
            <a:ext cx="1872208" cy="2246769"/>
          </a:xfrm>
          <a:prstGeom prst="rect">
            <a:avLst/>
          </a:prstGeom>
          <a:noFill/>
        </p:spPr>
        <p:txBody>
          <a:bodyPr wrap="square" rtlCol="0">
            <a:spAutoFit/>
          </a:bodyPr>
          <a:lstStyle/>
          <a:p>
            <a:r>
              <a:rPr lang="es-MX" sz="2000" b="1" dirty="0" smtClean="0">
                <a:latin typeface="Times New Roman" pitchFamily="18" charset="0"/>
                <a:cs typeface="Times New Roman" pitchFamily="18" charset="0"/>
              </a:rPr>
              <a:t>a) Altura </a:t>
            </a:r>
          </a:p>
          <a:p>
            <a:endParaRPr lang="es-MX" sz="2000" b="1" dirty="0" smtClean="0">
              <a:latin typeface="Times New Roman" pitchFamily="18" charset="0"/>
              <a:cs typeface="Times New Roman" pitchFamily="18" charset="0"/>
            </a:endParaRPr>
          </a:p>
          <a:p>
            <a:r>
              <a:rPr lang="es-MX" sz="2000" b="1" dirty="0" smtClean="0">
                <a:latin typeface="Times New Roman" pitchFamily="18" charset="0"/>
                <a:cs typeface="Times New Roman" pitchFamily="18" charset="0"/>
              </a:rPr>
              <a:t>b) Duración </a:t>
            </a:r>
          </a:p>
          <a:p>
            <a:endParaRPr lang="es-MX" sz="2000" b="1" dirty="0" smtClean="0">
              <a:latin typeface="Times New Roman" pitchFamily="18" charset="0"/>
              <a:cs typeface="Times New Roman" pitchFamily="18" charset="0"/>
            </a:endParaRPr>
          </a:p>
          <a:p>
            <a:r>
              <a:rPr lang="es-MX" sz="2000" b="1" dirty="0" smtClean="0">
                <a:latin typeface="Times New Roman" pitchFamily="18" charset="0"/>
                <a:cs typeface="Times New Roman" pitchFamily="18" charset="0"/>
              </a:rPr>
              <a:t>c) Intensidad </a:t>
            </a:r>
          </a:p>
          <a:p>
            <a:pPr marL="285750" indent="-285750">
              <a:buFont typeface="Wingdings" pitchFamily="2" charset="2"/>
              <a:buChar char="v"/>
            </a:pPr>
            <a:endParaRPr lang="es-MX" sz="2000" b="1" dirty="0">
              <a:latin typeface="Times New Roman" pitchFamily="18" charset="0"/>
              <a:cs typeface="Times New Roman" pitchFamily="18" charset="0"/>
            </a:endParaRPr>
          </a:p>
          <a:p>
            <a:r>
              <a:rPr lang="es-MX" sz="2000" b="1" dirty="0" smtClean="0">
                <a:latin typeface="Times New Roman" pitchFamily="18" charset="0"/>
                <a:cs typeface="Times New Roman" pitchFamily="18" charset="0"/>
              </a:rPr>
              <a:t>d) Timbre </a:t>
            </a:r>
            <a:endParaRPr lang="es-MX" sz="2000" b="1" dirty="0">
              <a:latin typeface="Times New Roman" pitchFamily="18" charset="0"/>
              <a:cs typeface="Times New Roman"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3276619"/>
            <a:ext cx="2476500" cy="940792"/>
          </a:xfrm>
          <a:prstGeom prst="rect">
            <a:avLst/>
          </a:prstGeom>
        </p:spPr>
      </p:pic>
      <p:sp>
        <p:nvSpPr>
          <p:cNvPr id="10" name="Rectángulo 9"/>
          <p:cNvSpPr/>
          <p:nvPr/>
        </p:nvSpPr>
        <p:spPr>
          <a:xfrm>
            <a:off x="3095836" y="3485405"/>
            <a:ext cx="1584176" cy="523220"/>
          </a:xfrm>
          <a:prstGeom prst="rect">
            <a:avLst/>
          </a:prstGeom>
        </p:spPr>
        <p:txBody>
          <a:bodyPr wrap="square">
            <a:spAutoFit/>
          </a:bodyPr>
          <a:lstStyle/>
          <a:p>
            <a:r>
              <a:rPr lang="es-MX" sz="1400" dirty="0" smtClean="0"/>
              <a:t>Onda sinusoidal del sonido musical.</a:t>
            </a:r>
            <a:endParaRPr lang="es-MX" sz="1400" dirty="0"/>
          </a:p>
        </p:txBody>
      </p:sp>
      <p:sp>
        <p:nvSpPr>
          <p:cNvPr id="11" name="Rectángulo 10"/>
          <p:cNvSpPr/>
          <p:nvPr/>
        </p:nvSpPr>
        <p:spPr>
          <a:xfrm>
            <a:off x="3059832" y="4784724"/>
            <a:ext cx="1584176" cy="738664"/>
          </a:xfrm>
          <a:prstGeom prst="rect">
            <a:avLst/>
          </a:prstGeom>
        </p:spPr>
        <p:txBody>
          <a:bodyPr wrap="square">
            <a:spAutoFit/>
          </a:bodyPr>
          <a:lstStyle/>
          <a:p>
            <a:r>
              <a:rPr lang="es-MX" sz="1400" dirty="0" smtClean="0"/>
              <a:t>Forma de onda del ruido. No tiene armonía.</a:t>
            </a:r>
            <a:endParaRPr lang="es-MX" sz="14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417" y="4784724"/>
            <a:ext cx="2476500" cy="951741"/>
          </a:xfrm>
          <a:prstGeom prst="rect">
            <a:avLst/>
          </a:prstGeom>
        </p:spPr>
      </p:pic>
      <p:sp>
        <p:nvSpPr>
          <p:cNvPr id="3" name="Elipse 2"/>
          <p:cNvSpPr/>
          <p:nvPr/>
        </p:nvSpPr>
        <p:spPr>
          <a:xfrm>
            <a:off x="1115616" y="188640"/>
            <a:ext cx="698477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latin typeface="Times New Roman" pitchFamily="18" charset="0"/>
                <a:cs typeface="Times New Roman" pitchFamily="18" charset="0"/>
              </a:rPr>
              <a:t>Propiedades del sonido.</a:t>
            </a:r>
          </a:p>
        </p:txBody>
      </p:sp>
      <p:sp>
        <p:nvSpPr>
          <p:cNvPr id="7" name="Flecha derecha 6"/>
          <p:cNvSpPr/>
          <p:nvPr/>
        </p:nvSpPr>
        <p:spPr>
          <a:xfrm>
            <a:off x="5015064" y="34854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a:off x="4974508" y="49117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redondeado 11"/>
          <p:cNvSpPr/>
          <p:nvPr/>
        </p:nvSpPr>
        <p:spPr>
          <a:xfrm>
            <a:off x="683568" y="1272884"/>
            <a:ext cx="7704856" cy="1762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4 CuadroTexto"/>
          <p:cNvSpPr txBox="1"/>
          <p:nvPr/>
        </p:nvSpPr>
        <p:spPr>
          <a:xfrm>
            <a:off x="1007604" y="1381061"/>
            <a:ext cx="7200800" cy="1631216"/>
          </a:xfrm>
          <a:prstGeom prst="rect">
            <a:avLst/>
          </a:prstGeom>
          <a:noFill/>
        </p:spPr>
        <p:txBody>
          <a:bodyPr wrap="square" rtlCol="0">
            <a:spAutoFit/>
          </a:bodyPr>
          <a:lstStyle/>
          <a:p>
            <a:r>
              <a:rPr lang="es-MX" sz="2000" dirty="0" smtClean="0">
                <a:latin typeface="Times New Roman" pitchFamily="18" charset="0"/>
                <a:cs typeface="Times New Roman" pitchFamily="18" charset="0"/>
              </a:rPr>
              <a:t>Un dato interesante el medio transmite el sonido puede ser l aire, el agua o un medio solido. El agua es un medio de transmisión mas rápido que el aire y el medio solido como puede ser una tubería de hierro, es as rápido que aun que el agua. Existen las propiedades del sonido que son :</a:t>
            </a:r>
            <a:endParaRPr lang="es-MX" sz="2000" dirty="0">
              <a:latin typeface="Times New Roman" pitchFamily="18" charset="0"/>
              <a:cs typeface="Times New Roman" pitchFamily="18" charset="0"/>
            </a:endParaRPr>
          </a:p>
        </p:txBody>
      </p:sp>
    </p:spTree>
    <p:extLst>
      <p:ext uri="{BB962C8B-B14F-4D97-AF65-F5344CB8AC3E}">
        <p14:creationId xmlns:p14="http://schemas.microsoft.com/office/powerpoint/2010/main" val="1447021513"/>
      </p:ext>
    </p:extLst>
  </p:cSld>
  <p:clrMapOvr>
    <a:masterClrMapping/>
  </p:clrMapOvr>
  <mc:AlternateContent xmlns:mc="http://schemas.openxmlformats.org/markup-compatibility/2006" xmlns:p14="http://schemas.microsoft.com/office/powerpoint/2010/main">
    <mc:Choice Requires="p14">
      <p:transition spd="slow" p14:dur="225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9 Conector recto de flecha"/>
          <p:cNvCxnSpPr/>
          <p:nvPr/>
        </p:nvCxnSpPr>
        <p:spPr>
          <a:xfrm>
            <a:off x="1763688" y="1772816"/>
            <a:ext cx="0" cy="11623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67544" y="4312093"/>
            <a:ext cx="3888432" cy="369332"/>
          </a:xfrm>
          <a:prstGeom prst="rect">
            <a:avLst/>
          </a:prstGeom>
          <a:noFill/>
        </p:spPr>
        <p:txBody>
          <a:bodyPr wrap="square" rtlCol="0">
            <a:spAutoFit/>
          </a:bodyPr>
          <a:lstStyle/>
          <a:p>
            <a:pPr algn="just"/>
            <a:endParaRPr lang="es-MX"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102093"/>
            <a:ext cx="3990975" cy="152400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520" y="3035418"/>
            <a:ext cx="4001912" cy="1590675"/>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80414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3445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ariajesusmusica.files.wordpress.com/2012/10/captura-de-pantalla-2012-10-02-a-las-19-53-45.png?w=6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908720"/>
            <a:ext cx="4968552" cy="30243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p:cNvGraphicFramePr>
            <a:graphicFrameLocks noGrp="1"/>
          </p:cNvGraphicFramePr>
          <p:nvPr>
            <p:extLst>
              <p:ext uri="{D42A27DB-BD31-4B8C-83A1-F6EECF244321}">
                <p14:modId xmlns:p14="http://schemas.microsoft.com/office/powerpoint/2010/main" val="1041343464"/>
              </p:ext>
            </p:extLst>
          </p:nvPr>
        </p:nvGraphicFramePr>
        <p:xfrm>
          <a:off x="1547664" y="332656"/>
          <a:ext cx="6096000" cy="365760"/>
        </p:xfrm>
        <a:graphic>
          <a:graphicData uri="http://schemas.openxmlformats.org/drawingml/2006/table">
            <a:tbl>
              <a:tblPr firstRow="1" bandRow="1">
                <a:tableStyleId>{5C22544A-7EE6-4342-B048-85BDC9FD1C3A}</a:tableStyleId>
              </a:tblPr>
              <a:tblGrid>
                <a:gridCol w="6096000"/>
              </a:tblGrid>
              <a:tr h="149736">
                <a:tc>
                  <a:txBody>
                    <a:bodyPr/>
                    <a:lstStyle/>
                    <a:p>
                      <a:r>
                        <a:rPr lang="es-MX" dirty="0" smtClean="0"/>
                        <a:t>INTENSIDAD</a:t>
                      </a:r>
                      <a:r>
                        <a:rPr lang="es-MX" baseline="0" dirty="0" smtClean="0"/>
                        <a:t>: volumen un sonido puede ser débil o fuerte.</a:t>
                      </a:r>
                      <a:endParaRPr lang="es-MX" dirty="0"/>
                    </a:p>
                  </a:txBody>
                  <a:tcPr/>
                </a:tc>
              </a:tr>
            </a:tbl>
          </a:graphicData>
        </a:graphic>
      </p:graphicFrame>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4653136"/>
            <a:ext cx="2286000" cy="1876425"/>
          </a:xfrm>
          <a:prstGeom prst="rect">
            <a:avLst/>
          </a:prstGeom>
        </p:spPr>
      </p:pic>
      <p:pic>
        <p:nvPicPr>
          <p:cNvPr id="1030" name="Picture 6" descr="http://www.ingenieriamantenimiento.org/wp-content/uploads/2014/05/sonido-dB-300x2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09" y="4653136"/>
            <a:ext cx="2857500" cy="1981201"/>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p:cNvSpPr/>
          <p:nvPr/>
        </p:nvSpPr>
        <p:spPr>
          <a:xfrm>
            <a:off x="3361647" y="54014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2" name="Picture 8" descr="http://image.slidesharecdn.com/intensidad-091123153708-phpapp01/95/intensidad-2-728.jpg?cb=12589906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3" y="1071190"/>
            <a:ext cx="3380718" cy="2699395"/>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a la derecha con muesca 12"/>
          <p:cNvSpPr/>
          <p:nvPr/>
        </p:nvSpPr>
        <p:spPr>
          <a:xfrm>
            <a:off x="3472359" y="2178571"/>
            <a:ext cx="595585"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izquierda y derecha 13"/>
          <p:cNvSpPr/>
          <p:nvPr/>
        </p:nvSpPr>
        <p:spPr>
          <a:xfrm rot="16200000">
            <a:off x="1330319" y="4019876"/>
            <a:ext cx="72008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37337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1734</TotalTime>
  <Words>392</Words>
  <Application>Microsoft Office PowerPoint</Application>
  <PresentationFormat>Presentación en pantalla (4:3)</PresentationFormat>
  <Paragraphs>66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inherit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Administrador</cp:lastModifiedBy>
  <cp:revision>163</cp:revision>
  <dcterms:created xsi:type="dcterms:W3CDTF">2012-08-07T16:35:15Z</dcterms:created>
  <dcterms:modified xsi:type="dcterms:W3CDTF">2016-01-29T04:18:09Z</dcterms:modified>
</cp:coreProperties>
</file>