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3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76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2BAF7-1197-4D22-8B6B-4BF7E4F8E80B}" type="doc">
      <dgm:prSet loTypeId="urn:microsoft.com/office/officeart/2005/8/layout/process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65448E41-A36B-4531-BD14-EA5E24160ED6}">
      <dgm:prSet phldrT="[Texto]" custT="1"/>
      <dgm:spPr/>
      <dgm:t>
        <a:bodyPr/>
        <a:lstStyle/>
        <a:p>
          <a:r>
            <a:rPr lang="es-MX" sz="2000" b="1" dirty="0" smtClean="0"/>
            <a:t>a)Pone capital a disposición de quien no lo posee</a:t>
          </a:r>
          <a:endParaRPr lang="es-MX" sz="2000" b="1" dirty="0"/>
        </a:p>
      </dgm:t>
    </dgm:pt>
    <dgm:pt modelId="{79024785-DF78-49AF-B7D3-7D9398B67340}" type="parTrans" cxnId="{3C8A4CEE-8B40-4FE6-B3F9-B9E0756A5642}">
      <dgm:prSet/>
      <dgm:spPr/>
      <dgm:t>
        <a:bodyPr/>
        <a:lstStyle/>
        <a:p>
          <a:endParaRPr lang="es-MX"/>
        </a:p>
      </dgm:t>
    </dgm:pt>
    <dgm:pt modelId="{C5CA524D-9A65-4405-A2C9-BE4A42306610}" type="sibTrans" cxnId="{3C8A4CEE-8B40-4FE6-B3F9-B9E0756A5642}">
      <dgm:prSet/>
      <dgm:spPr/>
      <dgm:t>
        <a:bodyPr/>
        <a:lstStyle/>
        <a:p>
          <a:endParaRPr lang="es-MX"/>
        </a:p>
      </dgm:t>
    </dgm:pt>
    <dgm:pt modelId="{12DAF2A6-13FD-4252-B49E-FA5416495095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b)Facilita el uso del ahorro</a:t>
          </a:r>
          <a:endParaRPr lang="es-MX" sz="2000" b="1" dirty="0">
            <a:solidFill>
              <a:schemeClr val="tx1"/>
            </a:solidFill>
          </a:endParaRPr>
        </a:p>
      </dgm:t>
    </dgm:pt>
    <dgm:pt modelId="{90EB812F-1279-4E67-909C-14964663A626}" type="parTrans" cxnId="{8746DC5B-6719-47EC-8A62-88D88678C982}">
      <dgm:prSet/>
      <dgm:spPr/>
      <dgm:t>
        <a:bodyPr/>
        <a:lstStyle/>
        <a:p>
          <a:endParaRPr lang="es-MX"/>
        </a:p>
      </dgm:t>
    </dgm:pt>
    <dgm:pt modelId="{A57F744B-83A3-4EFD-8930-C50D6F5A2DCA}" type="sibTrans" cxnId="{8746DC5B-6719-47EC-8A62-88D88678C982}">
      <dgm:prSet/>
      <dgm:spPr/>
      <dgm:t>
        <a:bodyPr/>
        <a:lstStyle/>
        <a:p>
          <a:endParaRPr lang="es-MX"/>
        </a:p>
      </dgm:t>
    </dgm:pt>
    <dgm:pt modelId="{1A80310B-6A63-403E-99EF-3B2357516BDA}">
      <dgm:prSet phldrT="[Texto]"/>
      <dgm:spPr/>
      <dgm:t>
        <a:bodyPr/>
        <a:lstStyle/>
        <a:p>
          <a:r>
            <a:rPr lang="es-MX" b="1" dirty="0" smtClean="0"/>
            <a:t>c)Aumenta el volumen de las operaciones de comercio</a:t>
          </a:r>
          <a:endParaRPr lang="es-MX" b="1" dirty="0"/>
        </a:p>
      </dgm:t>
    </dgm:pt>
    <dgm:pt modelId="{B5EA6CF0-84D4-48E4-BDCA-B4FFA1B3E19B}" type="parTrans" cxnId="{C10BF6DE-5EE9-41CA-8335-4C8D6245E475}">
      <dgm:prSet/>
      <dgm:spPr/>
      <dgm:t>
        <a:bodyPr/>
        <a:lstStyle/>
        <a:p>
          <a:endParaRPr lang="es-ES"/>
        </a:p>
      </dgm:t>
    </dgm:pt>
    <dgm:pt modelId="{4E00B802-731F-48B6-83BA-5376DC60A5C8}" type="sibTrans" cxnId="{C10BF6DE-5EE9-41CA-8335-4C8D6245E475}">
      <dgm:prSet/>
      <dgm:spPr/>
      <dgm:t>
        <a:bodyPr/>
        <a:lstStyle/>
        <a:p>
          <a:endParaRPr lang="es-ES"/>
        </a:p>
      </dgm:t>
    </dgm:pt>
    <dgm:pt modelId="{67318E37-B931-4C83-91D2-E8D2839F9F2C}" type="pres">
      <dgm:prSet presAssocID="{4BF2BAF7-1197-4D22-8B6B-4BF7E4F8E8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2889080-8106-4A6E-9101-A893DECB61F4}" type="pres">
      <dgm:prSet presAssocID="{1A80310B-6A63-403E-99EF-3B2357516BDA}" presName="boxAndChildren" presStyleCnt="0"/>
      <dgm:spPr/>
      <dgm:t>
        <a:bodyPr/>
        <a:lstStyle/>
        <a:p>
          <a:endParaRPr lang="es-MX"/>
        </a:p>
      </dgm:t>
    </dgm:pt>
    <dgm:pt modelId="{EADE1962-7B3D-429D-85AF-EDEC5296D6F6}" type="pres">
      <dgm:prSet presAssocID="{1A80310B-6A63-403E-99EF-3B2357516BDA}" presName="parentTextBox" presStyleLbl="node1" presStyleIdx="0" presStyleCnt="3"/>
      <dgm:spPr/>
      <dgm:t>
        <a:bodyPr/>
        <a:lstStyle/>
        <a:p>
          <a:endParaRPr lang="es-MX"/>
        </a:p>
      </dgm:t>
    </dgm:pt>
    <dgm:pt modelId="{9027C484-C9D4-402B-9C6D-31F4792242B4}" type="pres">
      <dgm:prSet presAssocID="{A57F744B-83A3-4EFD-8930-C50D6F5A2DCA}" presName="sp" presStyleCnt="0"/>
      <dgm:spPr/>
      <dgm:t>
        <a:bodyPr/>
        <a:lstStyle/>
        <a:p>
          <a:endParaRPr lang="es-MX"/>
        </a:p>
      </dgm:t>
    </dgm:pt>
    <dgm:pt modelId="{C1930D00-A6C9-499D-837D-F83EC69A1C39}" type="pres">
      <dgm:prSet presAssocID="{12DAF2A6-13FD-4252-B49E-FA5416495095}" presName="arrowAndChildren" presStyleCnt="0"/>
      <dgm:spPr/>
      <dgm:t>
        <a:bodyPr/>
        <a:lstStyle/>
        <a:p>
          <a:endParaRPr lang="es-MX"/>
        </a:p>
      </dgm:t>
    </dgm:pt>
    <dgm:pt modelId="{A6690B28-C067-4C63-AD21-D760696F6BAF}" type="pres">
      <dgm:prSet presAssocID="{12DAF2A6-13FD-4252-B49E-FA5416495095}" presName="parentTextArrow" presStyleLbl="node1" presStyleIdx="1" presStyleCnt="3"/>
      <dgm:spPr/>
      <dgm:t>
        <a:bodyPr/>
        <a:lstStyle/>
        <a:p>
          <a:endParaRPr lang="es-MX"/>
        </a:p>
      </dgm:t>
    </dgm:pt>
    <dgm:pt modelId="{6E39AE50-884A-4FC0-B215-0023A0A806B8}" type="pres">
      <dgm:prSet presAssocID="{C5CA524D-9A65-4405-A2C9-BE4A42306610}" presName="sp" presStyleCnt="0"/>
      <dgm:spPr/>
      <dgm:t>
        <a:bodyPr/>
        <a:lstStyle/>
        <a:p>
          <a:endParaRPr lang="es-MX"/>
        </a:p>
      </dgm:t>
    </dgm:pt>
    <dgm:pt modelId="{A84CB718-C216-45C4-B7A0-FACBAE48DEC1}" type="pres">
      <dgm:prSet presAssocID="{65448E41-A36B-4531-BD14-EA5E24160ED6}" presName="arrowAndChildren" presStyleCnt="0"/>
      <dgm:spPr/>
      <dgm:t>
        <a:bodyPr/>
        <a:lstStyle/>
        <a:p>
          <a:endParaRPr lang="es-MX"/>
        </a:p>
      </dgm:t>
    </dgm:pt>
    <dgm:pt modelId="{393EF8A1-EE60-4746-8609-AAE90E7DE992}" type="pres">
      <dgm:prSet presAssocID="{65448E41-A36B-4531-BD14-EA5E24160ED6}" presName="parentTextArrow" presStyleLbl="node1" presStyleIdx="2" presStyleCnt="3"/>
      <dgm:spPr/>
      <dgm:t>
        <a:bodyPr/>
        <a:lstStyle/>
        <a:p>
          <a:endParaRPr lang="es-MX"/>
        </a:p>
      </dgm:t>
    </dgm:pt>
  </dgm:ptLst>
  <dgm:cxnLst>
    <dgm:cxn modelId="{C4F9044A-7986-4688-93A8-27C26B42715D}" type="presOf" srcId="{1A80310B-6A63-403E-99EF-3B2357516BDA}" destId="{EADE1962-7B3D-429D-85AF-EDEC5296D6F6}" srcOrd="0" destOrd="0" presId="urn:microsoft.com/office/officeart/2005/8/layout/process4"/>
    <dgm:cxn modelId="{FAB130A8-899B-4715-BBB7-24DC7CDD050A}" type="presOf" srcId="{65448E41-A36B-4531-BD14-EA5E24160ED6}" destId="{393EF8A1-EE60-4746-8609-AAE90E7DE992}" srcOrd="0" destOrd="0" presId="urn:microsoft.com/office/officeart/2005/8/layout/process4"/>
    <dgm:cxn modelId="{36542CD9-3A3A-4771-A3DF-977684DDE9FC}" type="presOf" srcId="{12DAF2A6-13FD-4252-B49E-FA5416495095}" destId="{A6690B28-C067-4C63-AD21-D760696F6BAF}" srcOrd="0" destOrd="0" presId="urn:microsoft.com/office/officeart/2005/8/layout/process4"/>
    <dgm:cxn modelId="{8746DC5B-6719-47EC-8A62-88D88678C982}" srcId="{4BF2BAF7-1197-4D22-8B6B-4BF7E4F8E80B}" destId="{12DAF2A6-13FD-4252-B49E-FA5416495095}" srcOrd="1" destOrd="0" parTransId="{90EB812F-1279-4E67-909C-14964663A626}" sibTransId="{A57F744B-83A3-4EFD-8930-C50D6F5A2DCA}"/>
    <dgm:cxn modelId="{C10BF6DE-5EE9-41CA-8335-4C8D6245E475}" srcId="{4BF2BAF7-1197-4D22-8B6B-4BF7E4F8E80B}" destId="{1A80310B-6A63-403E-99EF-3B2357516BDA}" srcOrd="2" destOrd="0" parTransId="{B5EA6CF0-84D4-48E4-BDCA-B4FFA1B3E19B}" sibTransId="{4E00B802-731F-48B6-83BA-5376DC60A5C8}"/>
    <dgm:cxn modelId="{3C8A4CEE-8B40-4FE6-B3F9-B9E0756A5642}" srcId="{4BF2BAF7-1197-4D22-8B6B-4BF7E4F8E80B}" destId="{65448E41-A36B-4531-BD14-EA5E24160ED6}" srcOrd="0" destOrd="0" parTransId="{79024785-DF78-49AF-B7D3-7D9398B67340}" sibTransId="{C5CA524D-9A65-4405-A2C9-BE4A42306610}"/>
    <dgm:cxn modelId="{A9FADA32-6C21-4BC0-BEEE-AF853601DF79}" type="presOf" srcId="{4BF2BAF7-1197-4D22-8B6B-4BF7E4F8E80B}" destId="{67318E37-B931-4C83-91D2-E8D2839F9F2C}" srcOrd="0" destOrd="0" presId="urn:microsoft.com/office/officeart/2005/8/layout/process4"/>
    <dgm:cxn modelId="{9D31B0B6-3A18-44CA-9276-5FAF0829749A}" type="presParOf" srcId="{67318E37-B931-4C83-91D2-E8D2839F9F2C}" destId="{92889080-8106-4A6E-9101-A893DECB61F4}" srcOrd="0" destOrd="0" presId="urn:microsoft.com/office/officeart/2005/8/layout/process4"/>
    <dgm:cxn modelId="{94F234C4-0F46-4078-B18F-4DE8150EF298}" type="presParOf" srcId="{92889080-8106-4A6E-9101-A893DECB61F4}" destId="{EADE1962-7B3D-429D-85AF-EDEC5296D6F6}" srcOrd="0" destOrd="0" presId="urn:microsoft.com/office/officeart/2005/8/layout/process4"/>
    <dgm:cxn modelId="{49A6A9CB-1747-45B6-82D7-1F05CBD0B6A7}" type="presParOf" srcId="{67318E37-B931-4C83-91D2-E8D2839F9F2C}" destId="{9027C484-C9D4-402B-9C6D-31F4792242B4}" srcOrd="1" destOrd="0" presId="urn:microsoft.com/office/officeart/2005/8/layout/process4"/>
    <dgm:cxn modelId="{4E9126CA-847F-4CAC-8A55-637F61A66F03}" type="presParOf" srcId="{67318E37-B931-4C83-91D2-E8D2839F9F2C}" destId="{C1930D00-A6C9-499D-837D-F83EC69A1C39}" srcOrd="2" destOrd="0" presId="urn:microsoft.com/office/officeart/2005/8/layout/process4"/>
    <dgm:cxn modelId="{6F7FFA0E-2727-4E79-9A00-A6D403D09DD7}" type="presParOf" srcId="{C1930D00-A6C9-499D-837D-F83EC69A1C39}" destId="{A6690B28-C067-4C63-AD21-D760696F6BAF}" srcOrd="0" destOrd="0" presId="urn:microsoft.com/office/officeart/2005/8/layout/process4"/>
    <dgm:cxn modelId="{D30432F8-14D3-44C8-AA56-D3F7DA5A8690}" type="presParOf" srcId="{67318E37-B931-4C83-91D2-E8D2839F9F2C}" destId="{6E39AE50-884A-4FC0-B215-0023A0A806B8}" srcOrd="3" destOrd="0" presId="urn:microsoft.com/office/officeart/2005/8/layout/process4"/>
    <dgm:cxn modelId="{E639E723-6E89-40BF-A797-A9A3C7B930D4}" type="presParOf" srcId="{67318E37-B931-4C83-91D2-E8D2839F9F2C}" destId="{A84CB718-C216-45C4-B7A0-FACBAE48DEC1}" srcOrd="4" destOrd="0" presId="urn:microsoft.com/office/officeart/2005/8/layout/process4"/>
    <dgm:cxn modelId="{93F14533-09F4-4EF8-838E-DAA20C94B2A3}" type="presParOf" srcId="{A84CB718-C216-45C4-B7A0-FACBAE48DEC1}" destId="{393EF8A1-EE60-4746-8609-AAE90E7DE99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DE685-4998-4BEF-9599-C949A221EAF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2F98A30-7B08-4A42-9C21-32DD5EE63E8C}">
      <dgm:prSet phldrT="[Texto]" custT="1"/>
      <dgm:spPr>
        <a:solidFill>
          <a:srgbClr val="C00000">
            <a:alpha val="90000"/>
          </a:srgbClr>
        </a:solidFill>
      </dgm:spPr>
      <dgm:t>
        <a:bodyPr/>
        <a:lstStyle/>
        <a:p>
          <a:pPr algn="ctr"/>
          <a:r>
            <a:rPr lang="es-MX" sz="2000" b="1" dirty="0" smtClean="0"/>
            <a:t>DEUDOR</a:t>
          </a:r>
          <a:endParaRPr lang="es-MX" sz="2000" b="1" dirty="0"/>
        </a:p>
      </dgm:t>
    </dgm:pt>
    <dgm:pt modelId="{BC732D7C-420E-48D1-A7DB-DA3C823AE0AD}" type="parTrans" cxnId="{8C531812-C000-4A1B-956F-0A493C87BC3F}">
      <dgm:prSet/>
      <dgm:spPr/>
      <dgm:t>
        <a:bodyPr/>
        <a:lstStyle/>
        <a:p>
          <a:endParaRPr lang="es-MX"/>
        </a:p>
      </dgm:t>
    </dgm:pt>
    <dgm:pt modelId="{5EC8E594-25EA-4F33-93EE-A4F883A1B37F}" type="sibTrans" cxnId="{8C531812-C000-4A1B-956F-0A493C87BC3F}">
      <dgm:prSet/>
      <dgm:spPr/>
      <dgm:t>
        <a:bodyPr/>
        <a:lstStyle/>
        <a:p>
          <a:endParaRPr lang="es-MX"/>
        </a:p>
      </dgm:t>
    </dgm:pt>
    <dgm:pt modelId="{F1D83FA6-45BB-40DE-9137-8CD55B1A1C71}">
      <dgm:prSet phldrT="[Texto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es-MX" sz="2000" b="1" dirty="0" smtClean="0">
              <a:solidFill>
                <a:schemeClr val="tx1"/>
              </a:solidFill>
            </a:rPr>
            <a:t>TIEMPO</a:t>
          </a:r>
          <a:endParaRPr lang="es-MX" sz="2000" b="1" dirty="0">
            <a:solidFill>
              <a:schemeClr val="tx1"/>
            </a:solidFill>
          </a:endParaRPr>
        </a:p>
      </dgm:t>
    </dgm:pt>
    <dgm:pt modelId="{030C89BC-2781-4881-B027-36FD1F380FC0}" type="parTrans" cxnId="{661C6AF9-FE3E-47C4-8DCC-C63E6220F4D9}">
      <dgm:prSet/>
      <dgm:spPr/>
      <dgm:t>
        <a:bodyPr/>
        <a:lstStyle/>
        <a:p>
          <a:endParaRPr lang="es-MX"/>
        </a:p>
      </dgm:t>
    </dgm:pt>
    <dgm:pt modelId="{5B87C0C8-370A-4887-9220-D54A29E49481}" type="sibTrans" cxnId="{661C6AF9-FE3E-47C4-8DCC-C63E6220F4D9}">
      <dgm:prSet/>
      <dgm:spPr/>
      <dgm:t>
        <a:bodyPr/>
        <a:lstStyle/>
        <a:p>
          <a:endParaRPr lang="es-MX"/>
        </a:p>
      </dgm:t>
    </dgm:pt>
    <dgm:pt modelId="{E93694F7-043C-4425-8C54-E9C6C33EDE24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MX" sz="2000" b="1" dirty="0" smtClean="0"/>
            <a:t>AVAL O GARANTÍA</a:t>
          </a:r>
          <a:endParaRPr lang="es-MX" sz="2000" b="1" dirty="0"/>
        </a:p>
      </dgm:t>
    </dgm:pt>
    <dgm:pt modelId="{EDF389B1-93E1-4FC6-B1A0-E4BF09E24797}" type="parTrans" cxnId="{335EF58C-A6E2-4694-8649-FA06FA9AE8E9}">
      <dgm:prSet/>
      <dgm:spPr/>
      <dgm:t>
        <a:bodyPr/>
        <a:lstStyle/>
        <a:p>
          <a:endParaRPr lang="es-MX"/>
        </a:p>
      </dgm:t>
    </dgm:pt>
    <dgm:pt modelId="{3E2D9B6B-26DE-4861-BC92-2F6C9AC49062}" type="sibTrans" cxnId="{335EF58C-A6E2-4694-8649-FA06FA9AE8E9}">
      <dgm:prSet/>
      <dgm:spPr/>
      <dgm:t>
        <a:bodyPr/>
        <a:lstStyle/>
        <a:p>
          <a:endParaRPr lang="es-MX"/>
        </a:p>
      </dgm:t>
    </dgm:pt>
    <dgm:pt modelId="{08FD522C-89B4-42A0-81A9-33344B9B3DD3}">
      <dgm:prSet custT="1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es-MX" sz="2000" b="1" dirty="0" smtClean="0"/>
            <a:t>ACREEDOR</a:t>
          </a:r>
          <a:endParaRPr lang="es-MX" sz="2000" b="1" dirty="0"/>
        </a:p>
      </dgm:t>
    </dgm:pt>
    <dgm:pt modelId="{322725B6-479E-45EE-B893-6FA53E6716DB}" type="parTrans" cxnId="{7E67165E-F891-47A0-B1FF-8F2F23AD4CE0}">
      <dgm:prSet/>
      <dgm:spPr/>
      <dgm:t>
        <a:bodyPr/>
        <a:lstStyle/>
        <a:p>
          <a:endParaRPr lang="es-MX"/>
        </a:p>
      </dgm:t>
    </dgm:pt>
    <dgm:pt modelId="{E9C13264-E531-42EE-8E83-D72D5C5F5113}" type="sibTrans" cxnId="{7E67165E-F891-47A0-B1FF-8F2F23AD4CE0}">
      <dgm:prSet/>
      <dgm:spPr/>
      <dgm:t>
        <a:bodyPr/>
        <a:lstStyle/>
        <a:p>
          <a:endParaRPr lang="es-MX"/>
        </a:p>
      </dgm:t>
    </dgm:pt>
    <dgm:pt modelId="{93659D20-AFE2-4390-B611-8EF8B969D2DA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s-MX" sz="2000" b="1" dirty="0" smtClean="0">
              <a:solidFill>
                <a:schemeClr val="tx1"/>
              </a:solidFill>
            </a:rPr>
            <a:t>INTERÉS</a:t>
          </a:r>
          <a:endParaRPr lang="es-MX" sz="2000" b="1" dirty="0">
            <a:solidFill>
              <a:schemeClr val="tx1"/>
            </a:solidFill>
          </a:endParaRPr>
        </a:p>
      </dgm:t>
    </dgm:pt>
    <dgm:pt modelId="{9FAE3242-3DAE-4CC1-BFB9-3844188DF62E}" type="parTrans" cxnId="{36046F18-BD5E-4421-8D08-9F688370A79F}">
      <dgm:prSet/>
      <dgm:spPr/>
      <dgm:t>
        <a:bodyPr/>
        <a:lstStyle/>
        <a:p>
          <a:endParaRPr lang="es-MX"/>
        </a:p>
      </dgm:t>
    </dgm:pt>
    <dgm:pt modelId="{C830589A-B53C-43B1-BD94-98913493E71E}" type="sibTrans" cxnId="{36046F18-BD5E-4421-8D08-9F688370A79F}">
      <dgm:prSet/>
      <dgm:spPr/>
      <dgm:t>
        <a:bodyPr/>
        <a:lstStyle/>
        <a:p>
          <a:endParaRPr lang="es-MX"/>
        </a:p>
      </dgm:t>
    </dgm:pt>
    <dgm:pt modelId="{75C4B763-12AA-4DFB-B13D-5CBE46526EC0}">
      <dgm:prSet custT="1"/>
      <dgm:spPr/>
      <dgm:t>
        <a:bodyPr/>
        <a:lstStyle/>
        <a:p>
          <a:r>
            <a:rPr lang="es-MX" sz="2000" b="1" dirty="0" smtClean="0"/>
            <a:t>BIEN O DINERO</a:t>
          </a:r>
          <a:endParaRPr lang="es-MX" sz="2000" b="1" dirty="0"/>
        </a:p>
      </dgm:t>
    </dgm:pt>
    <dgm:pt modelId="{67513B79-A9EC-42A4-B0B5-1A24B471F01B}" type="parTrans" cxnId="{2EEA3D9D-EDBE-4782-B0C6-7A56FEC92904}">
      <dgm:prSet/>
      <dgm:spPr/>
      <dgm:t>
        <a:bodyPr/>
        <a:lstStyle/>
        <a:p>
          <a:endParaRPr lang="es-MX"/>
        </a:p>
      </dgm:t>
    </dgm:pt>
    <dgm:pt modelId="{6366FC05-C41D-477A-8189-88A7E2F4D40D}" type="sibTrans" cxnId="{2EEA3D9D-EDBE-4782-B0C6-7A56FEC92904}">
      <dgm:prSet/>
      <dgm:spPr/>
      <dgm:t>
        <a:bodyPr/>
        <a:lstStyle/>
        <a:p>
          <a:endParaRPr lang="es-MX"/>
        </a:p>
      </dgm:t>
    </dgm:pt>
    <dgm:pt modelId="{EADB4A4F-88ED-4D46-996F-8CE2A2EA4853}">
      <dgm:prSet phldrT="[Texto]" custT="1"/>
      <dgm:spPr>
        <a:solidFill>
          <a:srgbClr val="00B0F0"/>
        </a:solidFill>
      </dgm:spPr>
      <dgm:t>
        <a:bodyPr/>
        <a:lstStyle/>
        <a:p>
          <a:pPr algn="ctr"/>
          <a:r>
            <a:rPr lang="es-MX" sz="2000" b="1" dirty="0" smtClean="0"/>
            <a:t>CONTRATO</a:t>
          </a:r>
          <a:endParaRPr lang="es-MX" sz="2000" b="1" dirty="0"/>
        </a:p>
      </dgm:t>
    </dgm:pt>
    <dgm:pt modelId="{AF711273-6965-4290-B547-230542C7C14C}" type="parTrans" cxnId="{470ADD6F-77CB-4308-ADA6-F295FA8CF5D4}">
      <dgm:prSet/>
      <dgm:spPr/>
      <dgm:t>
        <a:bodyPr/>
        <a:lstStyle/>
        <a:p>
          <a:endParaRPr lang="es-MX"/>
        </a:p>
      </dgm:t>
    </dgm:pt>
    <dgm:pt modelId="{1B628068-BB7C-4CCE-A9BB-E3FA1E57C325}" type="sibTrans" cxnId="{470ADD6F-77CB-4308-ADA6-F295FA8CF5D4}">
      <dgm:prSet/>
      <dgm:spPr/>
      <dgm:t>
        <a:bodyPr/>
        <a:lstStyle/>
        <a:p>
          <a:endParaRPr lang="es-MX"/>
        </a:p>
      </dgm:t>
    </dgm:pt>
    <dgm:pt modelId="{1EA2CFB6-0D36-4DC5-BB81-0419D257DA9E}" type="pres">
      <dgm:prSet presAssocID="{CC4DE685-4998-4BEF-9599-C949A221EAF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AEDB78B-67CD-4090-9F3C-2CAB4D2222CE}" type="pres">
      <dgm:prSet presAssocID="{75C4B763-12AA-4DFB-B13D-5CBE46526EC0}" presName="composite" presStyleCnt="0"/>
      <dgm:spPr/>
    </dgm:pt>
    <dgm:pt modelId="{F5B3B097-528C-4B0E-8C41-2643B60F66CE}" type="pres">
      <dgm:prSet presAssocID="{75C4B763-12AA-4DFB-B13D-5CBE46526EC0}" presName="imgShp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64F071F4-9569-4DE0-ABF8-DBC8E1E16B6F}" type="pres">
      <dgm:prSet presAssocID="{75C4B763-12AA-4DFB-B13D-5CBE46526EC0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75024B-88A7-4A31-8728-D7A8DF21336A}" type="pres">
      <dgm:prSet presAssocID="{6366FC05-C41D-477A-8189-88A7E2F4D40D}" presName="spacing" presStyleCnt="0"/>
      <dgm:spPr/>
    </dgm:pt>
    <dgm:pt modelId="{2D8F933D-C853-4FA2-9E8D-937974FB3BB3}" type="pres">
      <dgm:prSet presAssocID="{02F98A30-7B08-4A42-9C21-32DD5EE63E8C}" presName="composite" presStyleCnt="0"/>
      <dgm:spPr/>
    </dgm:pt>
    <dgm:pt modelId="{C9F249A0-4E44-4F1C-8769-967A9BAEB212}" type="pres">
      <dgm:prSet presAssocID="{02F98A30-7B08-4A42-9C21-32DD5EE63E8C}" presName="imgShp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D4DAE4F6-5FFA-4AA8-B86F-06C4ED215C90}" type="pres">
      <dgm:prSet presAssocID="{02F98A30-7B08-4A42-9C21-32DD5EE63E8C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051660-DDF3-4E20-BB7B-3B6E4A8F4CB0}" type="pres">
      <dgm:prSet presAssocID="{5EC8E594-25EA-4F33-93EE-A4F883A1B37F}" presName="spacing" presStyleCnt="0"/>
      <dgm:spPr/>
    </dgm:pt>
    <dgm:pt modelId="{18E82FB3-6284-47E1-BD1D-81ACD9BDB1B0}" type="pres">
      <dgm:prSet presAssocID="{08FD522C-89B4-42A0-81A9-33344B9B3DD3}" presName="composite" presStyleCnt="0"/>
      <dgm:spPr/>
    </dgm:pt>
    <dgm:pt modelId="{22459340-5A52-4489-9097-C08DB68698CB}" type="pres">
      <dgm:prSet presAssocID="{08FD522C-89B4-42A0-81A9-33344B9B3DD3}" presName="imgShp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F4A1DDC5-B587-415E-9A14-E592EA91EE7E}" type="pres">
      <dgm:prSet presAssocID="{08FD522C-89B4-42A0-81A9-33344B9B3DD3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D6F74C-6357-4C40-B9FA-FDF743CF743F}" type="pres">
      <dgm:prSet presAssocID="{E9C13264-E531-42EE-8E83-D72D5C5F5113}" presName="spacing" presStyleCnt="0"/>
      <dgm:spPr/>
    </dgm:pt>
    <dgm:pt modelId="{2F034323-915C-4A37-BE23-48EAB488E891}" type="pres">
      <dgm:prSet presAssocID="{F1D83FA6-45BB-40DE-9137-8CD55B1A1C71}" presName="composite" presStyleCnt="0"/>
      <dgm:spPr/>
    </dgm:pt>
    <dgm:pt modelId="{499D69E6-C10F-4078-9DBA-05BBAE140B8E}" type="pres">
      <dgm:prSet presAssocID="{F1D83FA6-45BB-40DE-9137-8CD55B1A1C71}" presName="imgShp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C6E12248-6F0D-4D79-95E4-135F27EC9A8B}" type="pres">
      <dgm:prSet presAssocID="{F1D83FA6-45BB-40DE-9137-8CD55B1A1C71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36DD70-0D4A-47E6-9934-48AB23488E07}" type="pres">
      <dgm:prSet presAssocID="{5B87C0C8-370A-4887-9220-D54A29E49481}" presName="spacing" presStyleCnt="0"/>
      <dgm:spPr/>
    </dgm:pt>
    <dgm:pt modelId="{C9496C2A-93FF-4EB4-B8D8-9545C106A606}" type="pres">
      <dgm:prSet presAssocID="{93659D20-AFE2-4390-B611-8EF8B969D2DA}" presName="composite" presStyleCnt="0"/>
      <dgm:spPr/>
    </dgm:pt>
    <dgm:pt modelId="{856DD4FC-24AF-4C94-91AC-F1B0E7B7ED58}" type="pres">
      <dgm:prSet presAssocID="{93659D20-AFE2-4390-B611-8EF8B969D2DA}" presName="imgShp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8A768C70-3B32-4C09-8DAA-D5AADAEF9FF1}" type="pres">
      <dgm:prSet presAssocID="{93659D20-AFE2-4390-B611-8EF8B969D2DA}" presName="txShp" presStyleLbl="node1" presStyleIdx="4" presStyleCnt="7" custLinFactNeighborX="1151" custLinFactNeighborY="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5C9D2E-FF30-40E2-A0FE-42BC7869A8A1}" type="pres">
      <dgm:prSet presAssocID="{C830589A-B53C-43B1-BD94-98913493E71E}" presName="spacing" presStyleCnt="0"/>
      <dgm:spPr/>
    </dgm:pt>
    <dgm:pt modelId="{BF42A8A5-032C-4168-B6D4-0552DA3732F8}" type="pres">
      <dgm:prSet presAssocID="{E93694F7-043C-4425-8C54-E9C6C33EDE24}" presName="composite" presStyleCnt="0"/>
      <dgm:spPr/>
    </dgm:pt>
    <dgm:pt modelId="{6CBC1CAB-CAFE-4EFC-9E6D-3F7E3EDE0F05}" type="pres">
      <dgm:prSet presAssocID="{E93694F7-043C-4425-8C54-E9C6C33EDE24}" presName="imgShp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745ED9C-6CBF-4BBF-8904-B14D30FB191C}" type="pres">
      <dgm:prSet presAssocID="{E93694F7-043C-4425-8C54-E9C6C33EDE24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E0EA6E-4273-4A89-A070-9FBFA8036300}" type="pres">
      <dgm:prSet presAssocID="{3E2D9B6B-26DE-4861-BC92-2F6C9AC49062}" presName="spacing" presStyleCnt="0"/>
      <dgm:spPr/>
    </dgm:pt>
    <dgm:pt modelId="{A3052EB9-0626-4088-96BA-652DAEE85DCA}" type="pres">
      <dgm:prSet presAssocID="{EADB4A4F-88ED-4D46-996F-8CE2A2EA4853}" presName="composite" presStyleCnt="0"/>
      <dgm:spPr/>
    </dgm:pt>
    <dgm:pt modelId="{42EE7776-4DE6-4306-9245-505EAC7E626F}" type="pres">
      <dgm:prSet presAssocID="{EADB4A4F-88ED-4D46-996F-8CE2A2EA4853}" presName="imgShp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5EEC0B7-3D38-4728-B324-101619015DE2}" type="pres">
      <dgm:prSet presAssocID="{EADB4A4F-88ED-4D46-996F-8CE2A2EA4853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465BA0-D9A2-445F-8E29-F5C617E89674}" type="presOf" srcId="{CC4DE685-4998-4BEF-9599-C949A221EAF2}" destId="{1EA2CFB6-0D36-4DC5-BB81-0419D257DA9E}" srcOrd="0" destOrd="0" presId="urn:microsoft.com/office/officeart/2005/8/layout/vList3"/>
    <dgm:cxn modelId="{661C6AF9-FE3E-47C4-8DCC-C63E6220F4D9}" srcId="{CC4DE685-4998-4BEF-9599-C949A221EAF2}" destId="{F1D83FA6-45BB-40DE-9137-8CD55B1A1C71}" srcOrd="3" destOrd="0" parTransId="{030C89BC-2781-4881-B027-36FD1F380FC0}" sibTransId="{5B87C0C8-370A-4887-9220-D54A29E49481}"/>
    <dgm:cxn modelId="{7E67165E-F891-47A0-B1FF-8F2F23AD4CE0}" srcId="{CC4DE685-4998-4BEF-9599-C949A221EAF2}" destId="{08FD522C-89B4-42A0-81A9-33344B9B3DD3}" srcOrd="2" destOrd="0" parTransId="{322725B6-479E-45EE-B893-6FA53E6716DB}" sibTransId="{E9C13264-E531-42EE-8E83-D72D5C5F5113}"/>
    <dgm:cxn modelId="{85D23037-F8FB-497E-9AA5-C2BC8A77E89E}" type="presOf" srcId="{08FD522C-89B4-42A0-81A9-33344B9B3DD3}" destId="{F4A1DDC5-B587-415E-9A14-E592EA91EE7E}" srcOrd="0" destOrd="0" presId="urn:microsoft.com/office/officeart/2005/8/layout/vList3"/>
    <dgm:cxn modelId="{335EF58C-A6E2-4694-8649-FA06FA9AE8E9}" srcId="{CC4DE685-4998-4BEF-9599-C949A221EAF2}" destId="{E93694F7-043C-4425-8C54-E9C6C33EDE24}" srcOrd="5" destOrd="0" parTransId="{EDF389B1-93E1-4FC6-B1A0-E4BF09E24797}" sibTransId="{3E2D9B6B-26DE-4861-BC92-2F6C9AC49062}"/>
    <dgm:cxn modelId="{DBD0570F-2589-4250-8D75-3C7F4FB07609}" type="presOf" srcId="{F1D83FA6-45BB-40DE-9137-8CD55B1A1C71}" destId="{C6E12248-6F0D-4D79-95E4-135F27EC9A8B}" srcOrd="0" destOrd="0" presId="urn:microsoft.com/office/officeart/2005/8/layout/vList3"/>
    <dgm:cxn modelId="{8C531812-C000-4A1B-956F-0A493C87BC3F}" srcId="{CC4DE685-4998-4BEF-9599-C949A221EAF2}" destId="{02F98A30-7B08-4A42-9C21-32DD5EE63E8C}" srcOrd="1" destOrd="0" parTransId="{BC732D7C-420E-48D1-A7DB-DA3C823AE0AD}" sibTransId="{5EC8E594-25EA-4F33-93EE-A4F883A1B37F}"/>
    <dgm:cxn modelId="{2EEA3D9D-EDBE-4782-B0C6-7A56FEC92904}" srcId="{CC4DE685-4998-4BEF-9599-C949A221EAF2}" destId="{75C4B763-12AA-4DFB-B13D-5CBE46526EC0}" srcOrd="0" destOrd="0" parTransId="{67513B79-A9EC-42A4-B0B5-1A24B471F01B}" sibTransId="{6366FC05-C41D-477A-8189-88A7E2F4D40D}"/>
    <dgm:cxn modelId="{36046F18-BD5E-4421-8D08-9F688370A79F}" srcId="{CC4DE685-4998-4BEF-9599-C949A221EAF2}" destId="{93659D20-AFE2-4390-B611-8EF8B969D2DA}" srcOrd="4" destOrd="0" parTransId="{9FAE3242-3DAE-4CC1-BFB9-3844188DF62E}" sibTransId="{C830589A-B53C-43B1-BD94-98913493E71E}"/>
    <dgm:cxn modelId="{7B671D5E-E7D4-490C-B166-510B38C522DD}" type="presOf" srcId="{EADB4A4F-88ED-4D46-996F-8CE2A2EA4853}" destId="{25EEC0B7-3D38-4728-B324-101619015DE2}" srcOrd="0" destOrd="0" presId="urn:microsoft.com/office/officeart/2005/8/layout/vList3"/>
    <dgm:cxn modelId="{A66FF3C7-9F1C-4822-BE54-23252A640716}" type="presOf" srcId="{02F98A30-7B08-4A42-9C21-32DD5EE63E8C}" destId="{D4DAE4F6-5FFA-4AA8-B86F-06C4ED215C90}" srcOrd="0" destOrd="0" presId="urn:microsoft.com/office/officeart/2005/8/layout/vList3"/>
    <dgm:cxn modelId="{037C2B42-6B2F-4E6C-A683-A8CC6CC22D8E}" type="presOf" srcId="{93659D20-AFE2-4390-B611-8EF8B969D2DA}" destId="{8A768C70-3B32-4C09-8DAA-D5AADAEF9FF1}" srcOrd="0" destOrd="0" presId="urn:microsoft.com/office/officeart/2005/8/layout/vList3"/>
    <dgm:cxn modelId="{470ADD6F-77CB-4308-ADA6-F295FA8CF5D4}" srcId="{CC4DE685-4998-4BEF-9599-C949A221EAF2}" destId="{EADB4A4F-88ED-4D46-996F-8CE2A2EA4853}" srcOrd="6" destOrd="0" parTransId="{AF711273-6965-4290-B547-230542C7C14C}" sibTransId="{1B628068-BB7C-4CCE-A9BB-E3FA1E57C325}"/>
    <dgm:cxn modelId="{5DAB9433-5115-47C5-8A8F-28C74AA22301}" type="presOf" srcId="{E93694F7-043C-4425-8C54-E9C6C33EDE24}" destId="{B745ED9C-6CBF-4BBF-8904-B14D30FB191C}" srcOrd="0" destOrd="0" presId="urn:microsoft.com/office/officeart/2005/8/layout/vList3"/>
    <dgm:cxn modelId="{9E7708A3-F6FB-4BA3-9267-A060A91C5639}" type="presOf" srcId="{75C4B763-12AA-4DFB-B13D-5CBE46526EC0}" destId="{64F071F4-9569-4DE0-ABF8-DBC8E1E16B6F}" srcOrd="0" destOrd="0" presId="urn:microsoft.com/office/officeart/2005/8/layout/vList3"/>
    <dgm:cxn modelId="{8B28DE7F-45EA-4FB9-98E8-778BA1B52FA3}" type="presParOf" srcId="{1EA2CFB6-0D36-4DC5-BB81-0419D257DA9E}" destId="{FAEDB78B-67CD-4090-9F3C-2CAB4D2222CE}" srcOrd="0" destOrd="0" presId="urn:microsoft.com/office/officeart/2005/8/layout/vList3"/>
    <dgm:cxn modelId="{30A0A0A6-7CC5-47AC-A51D-AB81469EE191}" type="presParOf" srcId="{FAEDB78B-67CD-4090-9F3C-2CAB4D2222CE}" destId="{F5B3B097-528C-4B0E-8C41-2643B60F66CE}" srcOrd="0" destOrd="0" presId="urn:microsoft.com/office/officeart/2005/8/layout/vList3"/>
    <dgm:cxn modelId="{F07A4126-BF35-4CDD-8258-385EF7207390}" type="presParOf" srcId="{FAEDB78B-67CD-4090-9F3C-2CAB4D2222CE}" destId="{64F071F4-9569-4DE0-ABF8-DBC8E1E16B6F}" srcOrd="1" destOrd="0" presId="urn:microsoft.com/office/officeart/2005/8/layout/vList3"/>
    <dgm:cxn modelId="{D20EA546-F1A0-43BA-9FD7-97E13DE02FB0}" type="presParOf" srcId="{1EA2CFB6-0D36-4DC5-BB81-0419D257DA9E}" destId="{CD75024B-88A7-4A31-8728-D7A8DF21336A}" srcOrd="1" destOrd="0" presId="urn:microsoft.com/office/officeart/2005/8/layout/vList3"/>
    <dgm:cxn modelId="{58ACE0BE-867A-498C-813B-30C945A0BA3A}" type="presParOf" srcId="{1EA2CFB6-0D36-4DC5-BB81-0419D257DA9E}" destId="{2D8F933D-C853-4FA2-9E8D-937974FB3BB3}" srcOrd="2" destOrd="0" presId="urn:microsoft.com/office/officeart/2005/8/layout/vList3"/>
    <dgm:cxn modelId="{7724FDD6-325F-48D4-899A-4CA5D29EFA2F}" type="presParOf" srcId="{2D8F933D-C853-4FA2-9E8D-937974FB3BB3}" destId="{C9F249A0-4E44-4F1C-8769-967A9BAEB212}" srcOrd="0" destOrd="0" presId="urn:microsoft.com/office/officeart/2005/8/layout/vList3"/>
    <dgm:cxn modelId="{1F5844F2-DAB2-4F20-B765-FD82B9B55163}" type="presParOf" srcId="{2D8F933D-C853-4FA2-9E8D-937974FB3BB3}" destId="{D4DAE4F6-5FFA-4AA8-B86F-06C4ED215C90}" srcOrd="1" destOrd="0" presId="urn:microsoft.com/office/officeart/2005/8/layout/vList3"/>
    <dgm:cxn modelId="{0FD1CC25-98A0-44D6-A9DF-60148F9D5F5A}" type="presParOf" srcId="{1EA2CFB6-0D36-4DC5-BB81-0419D257DA9E}" destId="{C8051660-DDF3-4E20-BB7B-3B6E4A8F4CB0}" srcOrd="3" destOrd="0" presId="urn:microsoft.com/office/officeart/2005/8/layout/vList3"/>
    <dgm:cxn modelId="{0F58C089-A57A-4333-8A3E-805E3C918EBD}" type="presParOf" srcId="{1EA2CFB6-0D36-4DC5-BB81-0419D257DA9E}" destId="{18E82FB3-6284-47E1-BD1D-81ACD9BDB1B0}" srcOrd="4" destOrd="0" presId="urn:microsoft.com/office/officeart/2005/8/layout/vList3"/>
    <dgm:cxn modelId="{3FF53D4D-5371-4ACB-821E-A31658C33246}" type="presParOf" srcId="{18E82FB3-6284-47E1-BD1D-81ACD9BDB1B0}" destId="{22459340-5A52-4489-9097-C08DB68698CB}" srcOrd="0" destOrd="0" presId="urn:microsoft.com/office/officeart/2005/8/layout/vList3"/>
    <dgm:cxn modelId="{08687B7F-5215-48BC-A9C7-4B71C9A54CA1}" type="presParOf" srcId="{18E82FB3-6284-47E1-BD1D-81ACD9BDB1B0}" destId="{F4A1DDC5-B587-415E-9A14-E592EA91EE7E}" srcOrd="1" destOrd="0" presId="urn:microsoft.com/office/officeart/2005/8/layout/vList3"/>
    <dgm:cxn modelId="{D38F7F7E-B9C2-4C3B-B23D-6B1203CC6C10}" type="presParOf" srcId="{1EA2CFB6-0D36-4DC5-BB81-0419D257DA9E}" destId="{BAD6F74C-6357-4C40-B9FA-FDF743CF743F}" srcOrd="5" destOrd="0" presId="urn:microsoft.com/office/officeart/2005/8/layout/vList3"/>
    <dgm:cxn modelId="{B234AF14-D71D-43C7-A3BA-C12F897B448B}" type="presParOf" srcId="{1EA2CFB6-0D36-4DC5-BB81-0419D257DA9E}" destId="{2F034323-915C-4A37-BE23-48EAB488E891}" srcOrd="6" destOrd="0" presId="urn:microsoft.com/office/officeart/2005/8/layout/vList3"/>
    <dgm:cxn modelId="{0A26A5C9-CEB5-428E-A2FF-287CE2EC3ED9}" type="presParOf" srcId="{2F034323-915C-4A37-BE23-48EAB488E891}" destId="{499D69E6-C10F-4078-9DBA-05BBAE140B8E}" srcOrd="0" destOrd="0" presId="urn:microsoft.com/office/officeart/2005/8/layout/vList3"/>
    <dgm:cxn modelId="{D571B84F-2AEB-41C3-AD3F-B7B9C9F3CD99}" type="presParOf" srcId="{2F034323-915C-4A37-BE23-48EAB488E891}" destId="{C6E12248-6F0D-4D79-95E4-135F27EC9A8B}" srcOrd="1" destOrd="0" presId="urn:microsoft.com/office/officeart/2005/8/layout/vList3"/>
    <dgm:cxn modelId="{A2F9B405-8710-444B-9CF2-52FBF6FF2A37}" type="presParOf" srcId="{1EA2CFB6-0D36-4DC5-BB81-0419D257DA9E}" destId="{DC36DD70-0D4A-47E6-9934-48AB23488E07}" srcOrd="7" destOrd="0" presId="urn:microsoft.com/office/officeart/2005/8/layout/vList3"/>
    <dgm:cxn modelId="{76A2E67A-3402-47B9-8575-FEDF0266CD0A}" type="presParOf" srcId="{1EA2CFB6-0D36-4DC5-BB81-0419D257DA9E}" destId="{C9496C2A-93FF-4EB4-B8D8-9545C106A606}" srcOrd="8" destOrd="0" presId="urn:microsoft.com/office/officeart/2005/8/layout/vList3"/>
    <dgm:cxn modelId="{A8612D38-3C76-451A-9046-E6F46543CC88}" type="presParOf" srcId="{C9496C2A-93FF-4EB4-B8D8-9545C106A606}" destId="{856DD4FC-24AF-4C94-91AC-F1B0E7B7ED58}" srcOrd="0" destOrd="0" presId="urn:microsoft.com/office/officeart/2005/8/layout/vList3"/>
    <dgm:cxn modelId="{80E582BD-9B82-4C09-AC6D-99E30A6133CF}" type="presParOf" srcId="{C9496C2A-93FF-4EB4-B8D8-9545C106A606}" destId="{8A768C70-3B32-4C09-8DAA-D5AADAEF9FF1}" srcOrd="1" destOrd="0" presId="urn:microsoft.com/office/officeart/2005/8/layout/vList3"/>
    <dgm:cxn modelId="{0DB7989E-92F8-43A4-986F-8B2AD3FEA85E}" type="presParOf" srcId="{1EA2CFB6-0D36-4DC5-BB81-0419D257DA9E}" destId="{AF5C9D2E-FF30-40E2-A0FE-42BC7869A8A1}" srcOrd="9" destOrd="0" presId="urn:microsoft.com/office/officeart/2005/8/layout/vList3"/>
    <dgm:cxn modelId="{B9D92802-2342-4AD8-AAE3-B8780AEA72E7}" type="presParOf" srcId="{1EA2CFB6-0D36-4DC5-BB81-0419D257DA9E}" destId="{BF42A8A5-032C-4168-B6D4-0552DA3732F8}" srcOrd="10" destOrd="0" presId="urn:microsoft.com/office/officeart/2005/8/layout/vList3"/>
    <dgm:cxn modelId="{F2D0D99E-FDD5-423A-ADB6-55E900A6166C}" type="presParOf" srcId="{BF42A8A5-032C-4168-B6D4-0552DA3732F8}" destId="{6CBC1CAB-CAFE-4EFC-9E6D-3F7E3EDE0F05}" srcOrd="0" destOrd="0" presId="urn:microsoft.com/office/officeart/2005/8/layout/vList3"/>
    <dgm:cxn modelId="{2F636784-BBF9-4058-9959-CEB565CE99B7}" type="presParOf" srcId="{BF42A8A5-032C-4168-B6D4-0552DA3732F8}" destId="{B745ED9C-6CBF-4BBF-8904-B14D30FB191C}" srcOrd="1" destOrd="0" presId="urn:microsoft.com/office/officeart/2005/8/layout/vList3"/>
    <dgm:cxn modelId="{6E066F60-EAFD-4309-873F-31C908A37BCE}" type="presParOf" srcId="{1EA2CFB6-0D36-4DC5-BB81-0419D257DA9E}" destId="{53E0EA6E-4273-4A89-A070-9FBFA8036300}" srcOrd="11" destOrd="0" presId="urn:microsoft.com/office/officeart/2005/8/layout/vList3"/>
    <dgm:cxn modelId="{91B952D3-0EBD-49E4-AC07-E2F56672894A}" type="presParOf" srcId="{1EA2CFB6-0D36-4DC5-BB81-0419D257DA9E}" destId="{A3052EB9-0626-4088-96BA-652DAEE85DCA}" srcOrd="12" destOrd="0" presId="urn:microsoft.com/office/officeart/2005/8/layout/vList3"/>
    <dgm:cxn modelId="{8BB06E56-F8EB-4173-B589-C40C7095B3EC}" type="presParOf" srcId="{A3052EB9-0626-4088-96BA-652DAEE85DCA}" destId="{42EE7776-4DE6-4306-9245-505EAC7E626F}" srcOrd="0" destOrd="0" presId="urn:microsoft.com/office/officeart/2005/8/layout/vList3"/>
    <dgm:cxn modelId="{67653DDD-C841-4F77-92BB-24EAA4FB932C}" type="presParOf" srcId="{A3052EB9-0626-4088-96BA-652DAEE85DCA}" destId="{25EEC0B7-3D38-4728-B324-101619015DE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E1962-7B3D-429D-85AF-EDEC5296D6F6}">
      <dsp:nvSpPr>
        <dsp:cNvPr id="0" name=""/>
        <dsp:cNvSpPr/>
      </dsp:nvSpPr>
      <dsp:spPr>
        <a:xfrm>
          <a:off x="0" y="3059187"/>
          <a:ext cx="6096000" cy="10040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 smtClean="0"/>
            <a:t>c)Aumenta el volumen de las operaciones de comercio</a:t>
          </a:r>
          <a:endParaRPr lang="es-MX" sz="2300" b="1" kern="1200" dirty="0"/>
        </a:p>
      </dsp:txBody>
      <dsp:txXfrm>
        <a:off x="0" y="3059187"/>
        <a:ext cx="6096000" cy="1004093"/>
      </dsp:txXfrm>
    </dsp:sp>
    <dsp:sp modelId="{A6690B28-C067-4C63-AD21-D760696F6BAF}">
      <dsp:nvSpPr>
        <dsp:cNvPr id="0" name=""/>
        <dsp:cNvSpPr/>
      </dsp:nvSpPr>
      <dsp:spPr>
        <a:xfrm rot="10800000">
          <a:off x="0" y="1529953"/>
          <a:ext cx="6096000" cy="1544296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b)Facilita el uso del ahorro</a:t>
          </a:r>
          <a:endParaRPr lang="es-MX" sz="2000" b="1" kern="1200" dirty="0">
            <a:solidFill>
              <a:schemeClr val="tx1"/>
            </a:solidFill>
          </a:endParaRPr>
        </a:p>
      </dsp:txBody>
      <dsp:txXfrm rot="10800000">
        <a:off x="0" y="1529953"/>
        <a:ext cx="6096000" cy="1544296"/>
      </dsp:txXfrm>
    </dsp:sp>
    <dsp:sp modelId="{393EF8A1-EE60-4746-8609-AAE90E7DE992}">
      <dsp:nvSpPr>
        <dsp:cNvPr id="0" name=""/>
        <dsp:cNvSpPr/>
      </dsp:nvSpPr>
      <dsp:spPr>
        <a:xfrm rot="10800000">
          <a:off x="0" y="718"/>
          <a:ext cx="6096000" cy="1544296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a)Pone capital a disposición de quien no lo posee</a:t>
          </a:r>
          <a:endParaRPr lang="es-MX" sz="2000" b="1" kern="1200" dirty="0"/>
        </a:p>
      </dsp:txBody>
      <dsp:txXfrm rot="10800000">
        <a:off x="0" y="718"/>
        <a:ext cx="6096000" cy="15442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4F071F4-9569-4DE0-ABF8-DBC8E1E16B6F}">
      <dsp:nvSpPr>
        <dsp:cNvPr id="0" name=""/>
        <dsp:cNvSpPr/>
      </dsp:nvSpPr>
      <dsp:spPr>
        <a:xfrm rot="10800000">
          <a:off x="1528864" y="2659"/>
          <a:ext cx="5558233" cy="51543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BIEN O DINERO</a:t>
          </a:r>
          <a:endParaRPr lang="es-MX" sz="2000" b="1" kern="1200" dirty="0"/>
        </a:p>
      </dsp:txBody>
      <dsp:txXfrm rot="10800000">
        <a:off x="1528864" y="2659"/>
        <a:ext cx="5558233" cy="515431"/>
      </dsp:txXfrm>
    </dsp:sp>
    <dsp:sp modelId="{F5B3B097-528C-4B0E-8C41-2643B60F66CE}">
      <dsp:nvSpPr>
        <dsp:cNvPr id="0" name=""/>
        <dsp:cNvSpPr/>
      </dsp:nvSpPr>
      <dsp:spPr>
        <a:xfrm>
          <a:off x="1271148" y="2659"/>
          <a:ext cx="515431" cy="51543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DAE4F6-5FFA-4AA8-B86F-06C4ED215C90}">
      <dsp:nvSpPr>
        <dsp:cNvPr id="0" name=""/>
        <dsp:cNvSpPr/>
      </dsp:nvSpPr>
      <dsp:spPr>
        <a:xfrm rot="10800000">
          <a:off x="1528864" y="671951"/>
          <a:ext cx="5558233" cy="515431"/>
        </a:xfrm>
        <a:prstGeom prst="homePlate">
          <a:avLst/>
        </a:prstGeom>
        <a:solidFill>
          <a:srgbClr val="C0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DEUDOR</a:t>
          </a:r>
          <a:endParaRPr lang="es-MX" sz="2000" b="1" kern="1200" dirty="0"/>
        </a:p>
      </dsp:txBody>
      <dsp:txXfrm rot="10800000">
        <a:off x="1528864" y="671951"/>
        <a:ext cx="5558233" cy="515431"/>
      </dsp:txXfrm>
    </dsp:sp>
    <dsp:sp modelId="{C9F249A0-4E44-4F1C-8769-967A9BAEB212}">
      <dsp:nvSpPr>
        <dsp:cNvPr id="0" name=""/>
        <dsp:cNvSpPr/>
      </dsp:nvSpPr>
      <dsp:spPr>
        <a:xfrm>
          <a:off x="1271148" y="671951"/>
          <a:ext cx="515431" cy="5154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1DDC5-B587-415E-9A14-E592EA91EE7E}">
      <dsp:nvSpPr>
        <dsp:cNvPr id="0" name=""/>
        <dsp:cNvSpPr/>
      </dsp:nvSpPr>
      <dsp:spPr>
        <a:xfrm rot="10800000">
          <a:off x="1528864" y="1341243"/>
          <a:ext cx="5558233" cy="515431"/>
        </a:xfrm>
        <a:prstGeom prst="homePlate">
          <a:avLst/>
        </a:prstGeom>
        <a:solidFill>
          <a:srgbClr val="FF0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ACREEDOR</a:t>
          </a:r>
          <a:endParaRPr lang="es-MX" sz="2000" b="1" kern="1200" dirty="0"/>
        </a:p>
      </dsp:txBody>
      <dsp:txXfrm rot="10800000">
        <a:off x="1528864" y="1341243"/>
        <a:ext cx="5558233" cy="515431"/>
      </dsp:txXfrm>
    </dsp:sp>
    <dsp:sp modelId="{22459340-5A52-4489-9097-C08DB68698CB}">
      <dsp:nvSpPr>
        <dsp:cNvPr id="0" name=""/>
        <dsp:cNvSpPr/>
      </dsp:nvSpPr>
      <dsp:spPr>
        <a:xfrm>
          <a:off x="1271148" y="1341243"/>
          <a:ext cx="515431" cy="5154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12248-6F0D-4D79-95E4-135F27EC9A8B}">
      <dsp:nvSpPr>
        <dsp:cNvPr id="0" name=""/>
        <dsp:cNvSpPr/>
      </dsp:nvSpPr>
      <dsp:spPr>
        <a:xfrm rot="10800000">
          <a:off x="1528864" y="2010536"/>
          <a:ext cx="5558233" cy="515431"/>
        </a:xfrm>
        <a:prstGeom prst="homePlate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TIEMPO</a:t>
          </a:r>
          <a:endParaRPr lang="es-MX" sz="2000" b="1" kern="1200" dirty="0">
            <a:solidFill>
              <a:schemeClr val="tx1"/>
            </a:solidFill>
          </a:endParaRPr>
        </a:p>
      </dsp:txBody>
      <dsp:txXfrm rot="10800000">
        <a:off x="1528864" y="2010536"/>
        <a:ext cx="5558233" cy="515431"/>
      </dsp:txXfrm>
    </dsp:sp>
    <dsp:sp modelId="{499D69E6-C10F-4078-9DBA-05BBAE140B8E}">
      <dsp:nvSpPr>
        <dsp:cNvPr id="0" name=""/>
        <dsp:cNvSpPr/>
      </dsp:nvSpPr>
      <dsp:spPr>
        <a:xfrm>
          <a:off x="1271148" y="2010536"/>
          <a:ext cx="515431" cy="5154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68C70-3B32-4C09-8DAA-D5AADAEF9FF1}">
      <dsp:nvSpPr>
        <dsp:cNvPr id="0" name=""/>
        <dsp:cNvSpPr/>
      </dsp:nvSpPr>
      <dsp:spPr>
        <a:xfrm rot="10800000">
          <a:off x="1592839" y="2680410"/>
          <a:ext cx="5558233" cy="515431"/>
        </a:xfrm>
        <a:prstGeom prst="homePlate">
          <a:avLst/>
        </a:prstGeom>
        <a:solidFill>
          <a:srgbClr val="92D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/>
              </a:solidFill>
            </a:rPr>
            <a:t>INTERÉS</a:t>
          </a:r>
          <a:endParaRPr lang="es-MX" sz="2000" b="1" kern="1200" dirty="0">
            <a:solidFill>
              <a:schemeClr val="tx1"/>
            </a:solidFill>
          </a:endParaRPr>
        </a:p>
      </dsp:txBody>
      <dsp:txXfrm rot="10800000">
        <a:off x="1592839" y="2680410"/>
        <a:ext cx="5558233" cy="515431"/>
      </dsp:txXfrm>
    </dsp:sp>
    <dsp:sp modelId="{856DD4FC-24AF-4C94-91AC-F1B0E7B7ED58}">
      <dsp:nvSpPr>
        <dsp:cNvPr id="0" name=""/>
        <dsp:cNvSpPr/>
      </dsp:nvSpPr>
      <dsp:spPr>
        <a:xfrm>
          <a:off x="1271148" y="2679828"/>
          <a:ext cx="515431" cy="5154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5ED9C-6CBF-4BBF-8904-B14D30FB191C}">
      <dsp:nvSpPr>
        <dsp:cNvPr id="0" name=""/>
        <dsp:cNvSpPr/>
      </dsp:nvSpPr>
      <dsp:spPr>
        <a:xfrm rot="10800000">
          <a:off x="1528864" y="3349120"/>
          <a:ext cx="5558233" cy="515431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AVAL O GARANTÍA</a:t>
          </a:r>
          <a:endParaRPr lang="es-MX" sz="2000" b="1" kern="1200" dirty="0"/>
        </a:p>
      </dsp:txBody>
      <dsp:txXfrm rot="10800000">
        <a:off x="1528864" y="3349120"/>
        <a:ext cx="5558233" cy="515431"/>
      </dsp:txXfrm>
    </dsp:sp>
    <dsp:sp modelId="{6CBC1CAB-CAFE-4EFC-9E6D-3F7E3EDE0F05}">
      <dsp:nvSpPr>
        <dsp:cNvPr id="0" name=""/>
        <dsp:cNvSpPr/>
      </dsp:nvSpPr>
      <dsp:spPr>
        <a:xfrm>
          <a:off x="1271148" y="3349120"/>
          <a:ext cx="515431" cy="51543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EEC0B7-3D38-4728-B324-101619015DE2}">
      <dsp:nvSpPr>
        <dsp:cNvPr id="0" name=""/>
        <dsp:cNvSpPr/>
      </dsp:nvSpPr>
      <dsp:spPr>
        <a:xfrm rot="10800000">
          <a:off x="1528864" y="4018412"/>
          <a:ext cx="5558233" cy="515431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291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/>
            <a:t>CONTRATO</a:t>
          </a:r>
          <a:endParaRPr lang="es-MX" sz="2000" b="1" kern="1200" dirty="0"/>
        </a:p>
      </dsp:txBody>
      <dsp:txXfrm rot="10800000">
        <a:off x="1528864" y="4018412"/>
        <a:ext cx="5558233" cy="515431"/>
      </dsp:txXfrm>
    </dsp:sp>
    <dsp:sp modelId="{42EE7776-4DE6-4306-9245-505EAC7E626F}">
      <dsp:nvSpPr>
        <dsp:cNvPr id="0" name=""/>
        <dsp:cNvSpPr/>
      </dsp:nvSpPr>
      <dsp:spPr>
        <a:xfrm>
          <a:off x="1271148" y="4018412"/>
          <a:ext cx="515431" cy="515431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7FC68-D23B-4B69-9EA5-7B7113EEC8C0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25402-A144-4413-9962-533EEC834B6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16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25402-A144-4413-9962-533EEC834B64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65E5B-F914-4429-9E33-7456EC1E740A}" type="datetimeFigureOut">
              <a:rPr lang="es-MX" smtClean="0"/>
              <a:pPr/>
              <a:t>24/03/2014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A63E0-4293-409F-A9B5-609CD89B83B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LOGO JPG.jpg"/>
          <p:cNvPicPr/>
          <p:nvPr/>
        </p:nvPicPr>
        <p:blipFill>
          <a:blip r:embed="rId3" cstate="print"/>
          <a:srcRect l="34974" t="22000" r="34137" b="26320"/>
          <a:stretch>
            <a:fillRect/>
          </a:stretch>
        </p:blipFill>
        <p:spPr>
          <a:xfrm>
            <a:off x="8244408" y="404664"/>
            <a:ext cx="676906" cy="887342"/>
          </a:xfrm>
          <a:prstGeom prst="rect">
            <a:avLst/>
          </a:prstGeom>
        </p:spPr>
      </p:pic>
      <p:pic>
        <p:nvPicPr>
          <p:cNvPr id="11266" name="Picture 2" descr="Logo UAE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1163766" cy="144016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75656" y="548680"/>
            <a:ext cx="662473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UNIVERSIDAD AUTÓNOMA DEL ESTADO DE HIDALGO</a:t>
            </a:r>
          </a:p>
          <a:p>
            <a:pPr algn="ctr"/>
            <a:r>
              <a:rPr lang="es-MX" sz="2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ESCUELA SUPERIOR DE ZIMAPÁN</a:t>
            </a:r>
            <a:endParaRPr lang="es-MX" sz="2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47664" y="2564904"/>
            <a:ext cx="6336704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Licenciatura en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Contaduría</a:t>
            </a:r>
          </a:p>
          <a:p>
            <a:pPr algn="ctr"/>
            <a:endParaRPr lang="es-MX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Crédito</a:t>
            </a:r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latin typeface="Arial" pitchFamily="34" charset="0"/>
                <a:cs typeface="Arial" pitchFamily="34" charset="0"/>
              </a:rPr>
              <a:t>L.C. Beatriz Caballero Máximo</a:t>
            </a:r>
          </a:p>
          <a:p>
            <a:pPr algn="ctr"/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Enero – Junio 2014</a:t>
            </a:r>
            <a:endParaRPr lang="es-MX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58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31840" y="620688"/>
            <a:ext cx="2331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Deudor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331640" y="2924944"/>
            <a:ext cx="2915816" cy="201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Persona física o moral que solicita el crédito</a:t>
            </a:r>
            <a:endParaRPr lang="es-MX" sz="2400" dirty="0"/>
          </a:p>
        </p:txBody>
      </p:sp>
      <p:pic>
        <p:nvPicPr>
          <p:cNvPr id="4" name="Picture 5" descr="http://derecho.laguia2000.com/wp-content/uploads/2009/12/insolvencia-del-deudor-300x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276872"/>
            <a:ext cx="2857500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87255" y="620688"/>
            <a:ext cx="2820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Acreedor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87624" y="2780928"/>
            <a:ext cx="4320480" cy="20162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Persona física o moral que otorga el crédito</a:t>
            </a:r>
            <a:endParaRPr lang="es-MX" sz="2400" dirty="0"/>
          </a:p>
        </p:txBody>
      </p:sp>
      <p:pic>
        <p:nvPicPr>
          <p:cNvPr id="4" name="Picture 5" descr="http://www.lotcapital.com/images/img118742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36912"/>
            <a:ext cx="2171700" cy="265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21423" y="620688"/>
            <a:ext cx="2351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Tiempo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33239" y="4986933"/>
            <a:ext cx="7772400" cy="914400"/>
          </a:xfrm>
          <a:prstGeom prst="rect">
            <a:avLst/>
          </a:prstGeom>
        </p:spPr>
        <p:txBody>
          <a:bodyPr/>
          <a:lstStyle/>
          <a:p>
            <a:pPr marL="36513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el plazo para pagar el  crédito</a:t>
            </a:r>
          </a:p>
        </p:txBody>
      </p:sp>
      <p:pic>
        <p:nvPicPr>
          <p:cNvPr id="5" name="Picture 5" descr="http://mediateca.educa.madrid.org/imagen/imagenes/publicas/tam3/vo/voa3bcsiv5nmltv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2209800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8885" y="620688"/>
            <a:ext cx="2177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Interés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187450" y="1700213"/>
            <a:ext cx="5905500" cy="91440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950913" marR="0" lvl="1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el acreedor es la ganancia </a:t>
            </a:r>
          </a:p>
          <a:p>
            <a:pPr marL="493713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 otorgar   crédito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445976" y="3789363"/>
            <a:ext cx="5282087" cy="11079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marL="457200" indent="-457200"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Para el deudor es el costo por utilizar el </a:t>
            </a:r>
          </a:p>
          <a:p>
            <a:pPr marL="457200" indent="-457200"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   crédito</a:t>
            </a:r>
          </a:p>
          <a:p>
            <a:pPr>
              <a:defRPr/>
            </a:pPr>
            <a:endParaRPr lang="es-MX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1714500"/>
            <a:ext cx="9429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4214813"/>
            <a:ext cx="104775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90186" y="620688"/>
            <a:ext cx="4414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Aval - Garantía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Elipse"/>
          <p:cNvSpPr/>
          <p:nvPr/>
        </p:nvSpPr>
        <p:spPr>
          <a:xfrm>
            <a:off x="395536" y="1772817"/>
            <a:ext cx="5184378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dirty="0"/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683568" y="1988840"/>
            <a:ext cx="4649142" cy="914400"/>
          </a:xfrm>
          <a:prstGeom prst="rect">
            <a:avLst/>
          </a:prstGeom>
        </p:spPr>
        <p:txBody>
          <a:bodyPr/>
          <a:lstStyle/>
          <a:p>
            <a:pPr marL="36513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AVAL. Es el respaldo de una </a:t>
            </a:r>
          </a:p>
          <a:p>
            <a:pPr marL="36513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 para el pago del crédito</a:t>
            </a:r>
          </a:p>
          <a:p>
            <a:pPr marL="36513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5 CuadroTexto"/>
          <p:cNvSpPr txBox="1">
            <a:spLocks noChangeArrowheads="1"/>
          </p:cNvSpPr>
          <p:nvPr/>
        </p:nvSpPr>
        <p:spPr bwMode="auto">
          <a:xfrm>
            <a:off x="4283968" y="4797152"/>
            <a:ext cx="4326623" cy="120032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GARANTÍA. Es el activo que respalda el pago </a:t>
            </a:r>
          </a:p>
          <a:p>
            <a:pPr algn="ctr">
              <a:defRPr/>
            </a:pPr>
            <a:r>
              <a:rPr lang="es-MX" sz="2400" b="1" dirty="0">
                <a:solidFill>
                  <a:schemeClr val="bg1"/>
                </a:solidFill>
              </a:rPr>
              <a:t>del crédito</a:t>
            </a:r>
          </a:p>
        </p:txBody>
      </p:sp>
      <p:pic>
        <p:nvPicPr>
          <p:cNvPr id="3074" name="Picture 2" descr="http://www.creditosporinternet.com/wp-content/uploads/2011/02/Prestamo-sin-A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continental.cl/img/img_sub_directorio_administrac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2876550" cy="281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7313" y="764704"/>
            <a:ext cx="27018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Contrato</a:t>
            </a:r>
          </a:p>
          <a:p>
            <a:pPr algn="ctr"/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827584" y="2636912"/>
            <a:ext cx="3168352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 un convenio formal entre dos personas. </a:t>
            </a:r>
            <a:endParaRPr lang="es-MX" dirty="0"/>
          </a:p>
        </p:txBody>
      </p:sp>
      <p:pic>
        <p:nvPicPr>
          <p:cNvPr id="50182" name="Picture 6" descr="http://www.conadecus.cl/conadecus/wp-content/uploads/2011/11/credito-jus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384376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699792" y="764704"/>
            <a:ext cx="3316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Conclusión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060848"/>
            <a:ext cx="72327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 smtClean="0"/>
              <a:t>El crédito es una operación  en la que una persona física </a:t>
            </a:r>
          </a:p>
          <a:p>
            <a:pPr algn="ctr"/>
            <a:r>
              <a:rPr lang="es-MX" sz="2400" dirty="0" smtClean="0"/>
              <a:t>o moral proporciona  fondos  a otra persona, </a:t>
            </a:r>
          </a:p>
          <a:p>
            <a:pPr algn="ctr"/>
            <a:r>
              <a:rPr lang="es-MX" sz="2400" dirty="0" smtClean="0"/>
              <a:t>la cual se compromete a  realizar el pago en una fecha</a:t>
            </a:r>
          </a:p>
          <a:p>
            <a:pPr algn="ctr"/>
            <a:r>
              <a:rPr lang="es-MX" sz="2400" dirty="0" smtClean="0"/>
              <a:t>d</a:t>
            </a:r>
            <a:r>
              <a:rPr lang="es-MX" sz="2400" dirty="0" smtClean="0"/>
              <a:t>eterminada a un costo  explícito en un contrato.</a:t>
            </a:r>
          </a:p>
          <a:p>
            <a:pPr algn="ctr"/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829736"/>
            <a:ext cx="842493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Bibliografía: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s-MX" sz="2800" b="1" dirty="0" smtClean="0"/>
              <a:t>Gómez G. (2010) Dinero, Banca y Mercados Financieros. México: </a:t>
            </a:r>
            <a:r>
              <a:rPr lang="es-MX" sz="2800" b="1" dirty="0" err="1" smtClean="0"/>
              <a:t>Alfaomega</a:t>
            </a:r>
            <a:endParaRPr lang="es-MX" sz="2800" b="1" dirty="0" smtClean="0"/>
          </a:p>
          <a:p>
            <a:pPr lvl="0"/>
            <a:endParaRPr lang="es-MX" sz="2800" b="1" dirty="0" smtClean="0"/>
          </a:p>
          <a:p>
            <a:pPr lvl="0"/>
            <a:r>
              <a:rPr lang="es-MX" sz="2800" b="1" dirty="0" smtClean="0"/>
              <a:t>Moreno J. (</a:t>
            </a:r>
            <a:r>
              <a:rPr lang="es-MX" sz="2800" b="1" dirty="0" smtClean="0"/>
              <a:t>2004)Las </a:t>
            </a:r>
            <a:r>
              <a:rPr lang="es-MX" sz="2800" b="1" dirty="0" smtClean="0"/>
              <a:t>Finanzas en la empresa. México: </a:t>
            </a:r>
            <a:r>
              <a:rPr lang="es-MX" sz="2800" b="1" dirty="0" err="1" smtClean="0"/>
              <a:t>Compañia</a:t>
            </a:r>
            <a:r>
              <a:rPr lang="es-MX" sz="2800" b="1" dirty="0" smtClean="0"/>
              <a:t> </a:t>
            </a:r>
            <a:r>
              <a:rPr lang="es-MX" sz="2800" b="1" dirty="0" smtClean="0"/>
              <a:t>Editorial</a:t>
            </a:r>
          </a:p>
          <a:p>
            <a:pPr lvl="0"/>
            <a:endParaRPr lang="es-MX" sz="2800" b="1" dirty="0" smtClean="0"/>
          </a:p>
          <a:p>
            <a:pPr lvl="0"/>
            <a:r>
              <a:rPr lang="es-MX" sz="2800" b="1" dirty="0" err="1" smtClean="0"/>
              <a:t>Oceano</a:t>
            </a:r>
            <a:r>
              <a:rPr lang="es-MX" sz="2800" b="1" dirty="0" smtClean="0"/>
              <a:t> </a:t>
            </a:r>
            <a:r>
              <a:rPr lang="es-MX" sz="2800" b="1" dirty="0" err="1" smtClean="0"/>
              <a:t>Centrum</a:t>
            </a:r>
            <a:r>
              <a:rPr lang="es-MX" sz="2800" b="1" dirty="0" smtClean="0"/>
              <a:t> (2005) Diccionario de administración y finanzas. España: OCEANO  </a:t>
            </a:r>
            <a:endParaRPr lang="es-MX" sz="2800" b="1" dirty="0" smtClean="0"/>
          </a:p>
          <a:p>
            <a:endParaRPr lang="es-ES" sz="2400" b="1" dirty="0" smtClean="0"/>
          </a:p>
          <a:p>
            <a:endParaRPr lang="es-MX" sz="2800" dirty="0" smtClean="0"/>
          </a:p>
          <a:p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3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404664"/>
            <a:ext cx="820866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Crédito</a:t>
            </a:r>
          </a:p>
          <a:p>
            <a:pPr algn="ctr"/>
            <a:endParaRPr lang="es-ES" sz="2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 smtClean="0">
                <a:latin typeface="Arial" pitchFamily="34" charset="0"/>
                <a:cs typeface="Arial" pitchFamily="34" charset="0"/>
              </a:rPr>
              <a:t>Resumen (</a:t>
            </a:r>
            <a:r>
              <a:rPr lang="es-MX" sz="2400" b="1" dirty="0" err="1" smtClean="0">
                <a:latin typeface="Arial" pitchFamily="34" charset="0"/>
                <a:cs typeface="Arial" pitchFamily="34" charset="0"/>
              </a:rPr>
              <a:t>Abstract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s-MX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Dinero puede definirse como el medio o instrumento usado para el intercambio de bienes y servicios dentro de la economía moderna. Pierde su valor a través del tiempo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.  El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crédito es la entrega de un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bien 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o de cierta  cantidad de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dinero  </a:t>
            </a:r>
            <a:r>
              <a:rPr lang="es-MX" sz="1600" dirty="0" smtClean="0">
                <a:latin typeface="Arial" pitchFamily="34" charset="0"/>
                <a:cs typeface="Arial" pitchFamily="34" charset="0"/>
              </a:rPr>
              <a:t>a una persona con la promesa de su pago  en un plazo determinado</a:t>
            </a:r>
          </a:p>
          <a:p>
            <a:pPr algn="just"/>
            <a:endParaRPr lang="es-MX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1600" dirty="0" smtClean="0"/>
              <a:t> The </a:t>
            </a:r>
            <a:r>
              <a:rPr lang="en-US" sz="1600" dirty="0" smtClean="0"/>
              <a:t>money can be defined as the medium or instrument used for the exchange of goods and services in the modern economy. It loses its value over time.  </a:t>
            </a:r>
          </a:p>
          <a:p>
            <a:pPr algn="just"/>
            <a:r>
              <a:rPr lang="en-US" sz="1600" dirty="0" smtClean="0"/>
              <a:t>The credit is the delivery of a good or of certain amount of money a person with the promise of your payment within a certain period</a:t>
            </a:r>
          </a:p>
          <a:p>
            <a:pPr algn="just"/>
            <a:r>
              <a:rPr lang="en-US" sz="1600" dirty="0" smtClean="0"/>
              <a:t> </a:t>
            </a:r>
            <a:endParaRPr lang="es-MX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</a:pP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Palabras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clave: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(keywords)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000" b="1" dirty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MX" sz="2000" dirty="0" smtClean="0"/>
              <a:t>     Dinero</a:t>
            </a:r>
            <a:r>
              <a:rPr lang="es-MX" sz="2000" dirty="0" smtClean="0"/>
              <a:t>, Crédito e </a:t>
            </a:r>
            <a:r>
              <a:rPr lang="es-MX" sz="2000" dirty="0" smtClean="0"/>
              <a:t>intercambio</a:t>
            </a:r>
          </a:p>
          <a:p>
            <a:pPr algn="just"/>
            <a:endParaRPr lang="es-MX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000" dirty="0" smtClean="0"/>
              <a:t>     Money</a:t>
            </a:r>
            <a:r>
              <a:rPr lang="es-MX" sz="2000" dirty="0" smtClean="0"/>
              <a:t>, </a:t>
            </a:r>
            <a:r>
              <a:rPr lang="es-MX" sz="2000" dirty="0" err="1" smtClean="0"/>
              <a:t>credit</a:t>
            </a:r>
            <a:r>
              <a:rPr lang="es-MX" sz="2000" dirty="0" smtClean="0"/>
              <a:t> and Exchange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5576" y="1124744"/>
            <a:ext cx="76328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general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El alumno conocerá  los distintos tipos de escuelas que han sido estudiados hasta la actualidad, comprenderá los indicadores económicos, los principales problemas económicos y su repercusión </a:t>
            </a:r>
          </a:p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en el aspecto social, siendo  a cierto modo </a:t>
            </a:r>
          </a:p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el funcionamiento  de los diversos sistemas, (estatal, empresarial, comercial, bancario, financiero, etc.)</a:t>
            </a:r>
          </a:p>
          <a:p>
            <a:pPr algn="ctr"/>
            <a:r>
              <a:rPr lang="es-MX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363915"/>
            <a:ext cx="842493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Nombre de la unidad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>
                <a:latin typeface="Arial" pitchFamily="34" charset="0"/>
                <a:cs typeface="Arial" pitchFamily="34" charset="0"/>
              </a:rPr>
              <a:t>UNIDAD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es-MX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MX" sz="3200" b="1" dirty="0" smtClean="0"/>
              <a:t>E</a:t>
            </a:r>
            <a:r>
              <a:rPr lang="es-MX" sz="3200" b="1" dirty="0" smtClean="0"/>
              <a:t>fectos económicos en los sistemas</a:t>
            </a:r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>
                <a:latin typeface="Arial" pitchFamily="34" charset="0"/>
                <a:cs typeface="Arial" pitchFamily="34" charset="0"/>
              </a:rPr>
              <a:t>Objetivo de la </a:t>
            </a: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unidad:</a:t>
            </a: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3200" dirty="0" smtClean="0"/>
              <a:t>El alumno conocerá los efectos económicos en los </a:t>
            </a:r>
            <a:r>
              <a:rPr lang="es-MX" sz="3200" dirty="0" smtClean="0"/>
              <a:t>sistemas.</a:t>
            </a:r>
            <a:endParaRPr lang="es-MX" sz="3200" dirty="0" smtClean="0"/>
          </a:p>
          <a:p>
            <a:r>
              <a:rPr lang="es-MX" sz="3200" dirty="0" smtClean="0"/>
              <a:t> </a:t>
            </a:r>
          </a:p>
          <a:p>
            <a:endParaRPr lang="es-MX" sz="2800" dirty="0" smtClean="0">
              <a:latin typeface="Arial Black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01377" y="116632"/>
            <a:ext cx="841909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Tema:</a:t>
            </a: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dirty="0" smtClean="0">
                <a:latin typeface="Arial" pitchFamily="34" charset="0"/>
                <a:cs typeface="Arial" pitchFamily="34" charset="0"/>
              </a:rPr>
              <a:t>1.4 Crédito</a:t>
            </a:r>
            <a:endParaRPr lang="es-ES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s-MX" sz="28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2800" b="1" dirty="0" smtClean="0">
                <a:latin typeface="Arial" pitchFamily="34" charset="0"/>
                <a:cs typeface="Arial" pitchFamily="34" charset="0"/>
              </a:rPr>
              <a:t>Introducción: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400" b="1" dirty="0" smtClean="0"/>
              <a:t>La teoría cuantitativa del dinero relaciona el ingreso nominal de la economía con </a:t>
            </a:r>
            <a:r>
              <a:rPr lang="es-MX" sz="2400" b="1" dirty="0" smtClean="0"/>
              <a:t>el </a:t>
            </a:r>
            <a:r>
              <a:rPr lang="es-MX" sz="2400" b="1" dirty="0" smtClean="0"/>
              <a:t>dinero necesario para llevar a cabo las transacciones correspondientes al ingreso nominal.</a:t>
            </a:r>
          </a:p>
          <a:p>
            <a:pPr algn="just"/>
            <a:endParaRPr lang="es-MX" sz="2400" b="1" dirty="0" smtClean="0"/>
          </a:p>
          <a:p>
            <a:pPr algn="just"/>
            <a:r>
              <a:rPr lang="es-MX" sz="2400" b="1" dirty="0" smtClean="0"/>
              <a:t>La relación con el ingreso nominal y el dinero que circula en la economía es la velocidad </a:t>
            </a:r>
            <a:r>
              <a:rPr lang="es-MX" sz="2400" b="1" dirty="0" smtClean="0"/>
              <a:t>de </a:t>
            </a:r>
            <a:r>
              <a:rPr lang="es-MX" sz="2400" b="1" dirty="0" smtClean="0"/>
              <a:t>circulación del dinero</a:t>
            </a:r>
            <a:r>
              <a:rPr lang="es-MX" sz="2400" b="1" dirty="0" smtClean="0"/>
              <a:t>. Para facilitar las operaciones comerciales  se creo el crédito, que se considera el derecho que tiene una persona acreedora a recibir de otra deudora una cantidad de numerario.</a:t>
            </a:r>
            <a:endParaRPr lang="es-MX" sz="2800" dirty="0" smtClean="0">
              <a:latin typeface="Arial" pitchFamily="34" charset="0"/>
              <a:cs typeface="Arial" pitchFamily="34" charset="0"/>
            </a:endParaRPr>
          </a:p>
          <a:p>
            <a:endParaRPr lang="es-MX" sz="28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 la derecha con muesca"/>
          <p:cNvSpPr/>
          <p:nvPr/>
        </p:nvSpPr>
        <p:spPr>
          <a:xfrm>
            <a:off x="0" y="692696"/>
            <a:ext cx="5076825" cy="4680520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64088" y="2276872"/>
            <a:ext cx="32403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latin typeface="Arial Black" pitchFamily="34" charset="0"/>
              </a:rPr>
              <a:t>Entrega de un bien</a:t>
            </a:r>
          </a:p>
          <a:p>
            <a:pPr algn="ctr"/>
            <a:r>
              <a:rPr lang="es-MX" b="1" dirty="0" smtClean="0">
                <a:latin typeface="Arial Black" pitchFamily="34" charset="0"/>
              </a:rPr>
              <a:t> o de cierta </a:t>
            </a:r>
          </a:p>
          <a:p>
            <a:pPr algn="ctr"/>
            <a:r>
              <a:rPr lang="es-MX" b="1" dirty="0" smtClean="0">
                <a:latin typeface="Arial Black" pitchFamily="34" charset="0"/>
              </a:rPr>
              <a:t>cantidad de dinero</a:t>
            </a:r>
          </a:p>
          <a:p>
            <a:pPr algn="ctr"/>
            <a:r>
              <a:rPr lang="es-MX" b="1" dirty="0" smtClean="0">
                <a:latin typeface="Arial Black" pitchFamily="34" charset="0"/>
              </a:rPr>
              <a:t> a una persona </a:t>
            </a:r>
          </a:p>
          <a:p>
            <a:pPr algn="ctr"/>
            <a:r>
              <a:rPr lang="es-MX" b="1" dirty="0" smtClean="0">
                <a:latin typeface="Arial Black" pitchFamily="34" charset="0"/>
              </a:rPr>
              <a:t>con la promesa de su pago  en un plazo determinado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619672" y="2780928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 smtClean="0">
                <a:latin typeface="Arial" pitchFamily="34" charset="0"/>
                <a:cs typeface="Arial" pitchFamily="34" charset="0"/>
              </a:rPr>
              <a:t>Crédito</a:t>
            </a:r>
            <a:endParaRPr lang="es-MX" sz="2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45868 0.0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Importancia del crédito</a:t>
            </a:r>
            <a:endParaRPr kumimoji="0" lang="es-MX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2 Diagrama"/>
          <p:cNvGraphicFramePr/>
          <p:nvPr/>
        </p:nvGraphicFramePr>
        <p:xfrm>
          <a:off x="161967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467544" y="1556792"/>
          <a:ext cx="835824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1475656" y="332656"/>
            <a:ext cx="6426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Elementos del crédito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476672"/>
            <a:ext cx="4020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Bien o dinero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23728" y="1700808"/>
            <a:ext cx="4824536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Este elemento es el objeto del crédito, puede ser mercancía, dinero, inmuebles, </a:t>
            </a:r>
            <a:r>
              <a:rPr lang="es-MX" dirty="0" err="1" smtClean="0"/>
              <a:t>etc</a:t>
            </a:r>
            <a:r>
              <a:rPr lang="es-MX" dirty="0" smtClean="0"/>
              <a:t>  </a:t>
            </a:r>
          </a:p>
        </p:txBody>
      </p:sp>
      <p:pic>
        <p:nvPicPr>
          <p:cNvPr id="1031" name="Picture 7" descr="http://comocomprarcasa.files.wordpress.com/2010/10/hipoteca070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429000"/>
            <a:ext cx="3810000" cy="2524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592</Words>
  <Application>Microsoft Office PowerPoint</Application>
  <PresentationFormat>Presentación en pantalla (4:3)</PresentationFormat>
  <Paragraphs>120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</dc:creator>
  <cp:lastModifiedBy>BEATRIZ CABALLERO</cp:lastModifiedBy>
  <cp:revision>51</cp:revision>
  <dcterms:created xsi:type="dcterms:W3CDTF">2012-08-07T16:35:15Z</dcterms:created>
  <dcterms:modified xsi:type="dcterms:W3CDTF">2014-03-24T18:39:05Z</dcterms:modified>
</cp:coreProperties>
</file>