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2" r:id="rId6"/>
    <p:sldId id="261" r:id="rId7"/>
    <p:sldId id="263" r:id="rId8"/>
    <p:sldId id="265" r:id="rId9"/>
    <p:sldId id="266"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11/20/2013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97219" y="1090889"/>
            <a:ext cx="7766936" cy="1646302"/>
          </a:xfrm>
        </p:spPr>
        <p:txBody>
          <a:bodyPr/>
          <a:lstStyle/>
          <a:p>
            <a:r>
              <a:rPr lang="es-MX" sz="6000" dirty="0" smtClean="0"/>
              <a:t>Multiculturalismo</a:t>
            </a:r>
            <a:endParaRPr lang="es-MX" sz="6000" dirty="0"/>
          </a:p>
        </p:txBody>
      </p:sp>
      <p:sp>
        <p:nvSpPr>
          <p:cNvPr id="3" name="Subtítulo 2"/>
          <p:cNvSpPr>
            <a:spLocks noGrp="1"/>
          </p:cNvSpPr>
          <p:nvPr>
            <p:ph type="subTitle" idx="1"/>
          </p:nvPr>
        </p:nvSpPr>
        <p:spPr/>
        <p:txBody>
          <a:bodyPr>
            <a:normAutofit/>
          </a:bodyPr>
          <a:lstStyle/>
          <a:p>
            <a:r>
              <a:rPr lang="es-MX" sz="3200" dirty="0" smtClean="0"/>
              <a:t>Peter McLaren</a:t>
            </a:r>
            <a:endParaRPr lang="es-MX" sz="3200" dirty="0"/>
          </a:p>
        </p:txBody>
      </p:sp>
    </p:spTree>
    <p:extLst>
      <p:ext uri="{BB962C8B-B14F-4D97-AF65-F5344CB8AC3E}">
        <p14:creationId xmlns:p14="http://schemas.microsoft.com/office/powerpoint/2010/main" val="3174014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20364" y="1700011"/>
            <a:ext cx="9033336" cy="3425780"/>
          </a:xfrm>
        </p:spPr>
        <p:txBody>
          <a:bodyPr>
            <a:normAutofit/>
          </a:bodyPr>
          <a:lstStyle/>
          <a:p>
            <a:pPr algn="just"/>
            <a:r>
              <a:rPr lang="es-MX" sz="2800" dirty="0">
                <a:solidFill>
                  <a:prstClr val="black">
                    <a:lumMod val="75000"/>
                    <a:lumOff val="25000"/>
                  </a:prstClr>
                </a:solidFill>
                <a:latin typeface="Agency FB" panose="020B0503020202020204" pitchFamily="34" charset="0"/>
              </a:rPr>
              <a:t>Desde la perspectiva de lo que llamo multiculturalismo crítico las representaciones de la raza, la clase y el género son entendidas como el resultado de grandes desacuerdos sociales sobre los significados, y de esta manera enfatiza, no solamente un rol textual o metafórico como forma de resistencia, sino que destaca el papel central de la transformación social cultural y de relaciones institucionales en los que los significados son generados.</a:t>
            </a:r>
            <a:endParaRPr lang="es-MX" sz="2800" dirty="0">
              <a:solidFill>
                <a:prstClr val="black">
                  <a:lumMod val="75000"/>
                  <a:lumOff val="25000"/>
                </a:prstClr>
              </a:solidFill>
              <a:latin typeface="Agency FB" panose="020B0503020202020204" pitchFamily="34" charset="0"/>
            </a:endParaRPr>
          </a:p>
        </p:txBody>
      </p:sp>
      <p:sp>
        <p:nvSpPr>
          <p:cNvPr id="4" name="Título 1"/>
          <p:cNvSpPr>
            <a:spLocks noGrp="1"/>
          </p:cNvSpPr>
          <p:nvPr>
            <p:ph type="title"/>
          </p:nvPr>
        </p:nvSpPr>
        <p:spPr>
          <a:xfrm>
            <a:off x="677333" y="155977"/>
            <a:ext cx="9046215" cy="912969"/>
          </a:xfrm>
        </p:spPr>
        <p:txBody>
          <a:bodyPr>
            <a:normAutofit fontScale="90000"/>
          </a:bodyPr>
          <a:lstStyle/>
          <a:p>
            <a:pPr algn="ctr"/>
            <a:r>
              <a:rPr lang="es-MX" dirty="0" smtClean="0"/>
              <a:t>4. Multiculturalismo crítico </a:t>
            </a:r>
            <a:r>
              <a:rPr lang="es-MX" dirty="0"/>
              <a:t>y de la resistencia. </a:t>
            </a:r>
          </a:p>
        </p:txBody>
      </p:sp>
    </p:spTree>
    <p:extLst>
      <p:ext uri="{BB962C8B-B14F-4D97-AF65-F5344CB8AC3E}">
        <p14:creationId xmlns:p14="http://schemas.microsoft.com/office/powerpoint/2010/main" val="2682656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47393"/>
            <a:ext cx="8596668" cy="1320800"/>
          </a:xfrm>
        </p:spPr>
        <p:txBody>
          <a:bodyPr>
            <a:normAutofit/>
          </a:bodyPr>
          <a:lstStyle/>
          <a:p>
            <a:r>
              <a:rPr lang="es-MX" sz="4000" dirty="0"/>
              <a:t>Multiculturalismo</a:t>
            </a:r>
          </a:p>
        </p:txBody>
      </p:sp>
      <p:sp>
        <p:nvSpPr>
          <p:cNvPr id="3" name="Marcador de contenido 2"/>
          <p:cNvSpPr>
            <a:spLocks noGrp="1"/>
          </p:cNvSpPr>
          <p:nvPr>
            <p:ph idx="1"/>
          </p:nvPr>
        </p:nvSpPr>
        <p:spPr>
          <a:xfrm>
            <a:off x="677334" y="1468193"/>
            <a:ext cx="9265156" cy="4573170"/>
          </a:xfrm>
        </p:spPr>
        <p:txBody>
          <a:bodyPr>
            <a:noAutofit/>
          </a:bodyPr>
          <a:lstStyle/>
          <a:p>
            <a:pPr algn="just"/>
            <a:r>
              <a:rPr lang="en-US" sz="2800" dirty="0">
                <a:latin typeface="Agency FB" panose="020B0503020202020204" pitchFamily="34" charset="0"/>
              </a:rPr>
              <a:t>En</a:t>
            </a:r>
            <a:r>
              <a:rPr lang="es-UY" sz="2800" dirty="0">
                <a:latin typeface="Agency FB" panose="020B0503020202020204" pitchFamily="34" charset="0"/>
              </a:rPr>
              <a:t> este</a:t>
            </a:r>
            <a:r>
              <a:rPr lang="es-MX" sz="2800" dirty="0">
                <a:latin typeface="Agency FB" panose="020B0503020202020204" pitchFamily="34" charset="0"/>
              </a:rPr>
              <a:t> artículo presento</a:t>
            </a:r>
            <a:r>
              <a:rPr lang="en-US" sz="2800" dirty="0">
                <a:latin typeface="Agency FB" panose="020B0503020202020204" pitchFamily="34" charset="0"/>
              </a:rPr>
              <a:t> </a:t>
            </a:r>
            <a:r>
              <a:rPr lang="en-US" sz="2800" dirty="0" err="1">
                <a:latin typeface="Agency FB" panose="020B0503020202020204" pitchFamily="34" charset="0"/>
              </a:rPr>
              <a:t>una</a:t>
            </a:r>
            <a:r>
              <a:rPr lang="en-US" sz="2800" dirty="0">
                <a:latin typeface="Agency FB" panose="020B0503020202020204" pitchFamily="34" charset="0"/>
              </a:rPr>
              <a:t> </a:t>
            </a:r>
            <a:r>
              <a:rPr lang="en-US" sz="2800" dirty="0" err="1">
                <a:latin typeface="Agency FB" panose="020B0503020202020204" pitchFamily="34" charset="0"/>
              </a:rPr>
              <a:t>concepción</a:t>
            </a:r>
            <a:r>
              <a:rPr lang="en-US" sz="2800" dirty="0">
                <a:latin typeface="Agency FB" panose="020B0503020202020204" pitchFamily="34" charset="0"/>
              </a:rPr>
              <a:t> del </a:t>
            </a:r>
            <a:r>
              <a:rPr lang="en-US" sz="2800" dirty="0" err="1">
                <a:latin typeface="Agency FB" panose="020B0503020202020204" pitchFamily="34" charset="0"/>
              </a:rPr>
              <a:t>multiculturalismo</a:t>
            </a:r>
            <a:r>
              <a:rPr lang="en-US" sz="2800" dirty="0">
                <a:latin typeface="Agency FB" panose="020B0503020202020204" pitchFamily="34" charset="0"/>
              </a:rPr>
              <a:t> </a:t>
            </a:r>
            <a:r>
              <a:rPr lang="en-US" sz="2800" dirty="0" err="1">
                <a:latin typeface="Agency FB" panose="020B0503020202020204" pitchFamily="34" charset="0"/>
              </a:rPr>
              <a:t>crítico</a:t>
            </a:r>
            <a:r>
              <a:rPr lang="en-US" sz="2800" dirty="0">
                <a:latin typeface="Agency FB" panose="020B0503020202020204" pitchFamily="34" charset="0"/>
              </a:rPr>
              <a:t> a </a:t>
            </a:r>
            <a:r>
              <a:rPr lang="en-US" sz="2800" dirty="0" err="1">
                <a:latin typeface="Agency FB" panose="020B0503020202020204" pitchFamily="34" charset="0"/>
              </a:rPr>
              <a:t>través</a:t>
            </a:r>
            <a:r>
              <a:rPr lang="en-US" sz="2800" dirty="0">
                <a:latin typeface="Agency FB" panose="020B0503020202020204" pitchFamily="34" charset="0"/>
              </a:rPr>
              <a:t> de la </a:t>
            </a:r>
            <a:r>
              <a:rPr lang="en-US" sz="2800" dirty="0" err="1">
                <a:latin typeface="Agency FB" panose="020B0503020202020204" pitchFamily="34" charset="0"/>
              </a:rPr>
              <a:t>exploración</a:t>
            </a:r>
            <a:r>
              <a:rPr lang="en-US" sz="2800" dirty="0">
                <a:latin typeface="Agency FB" panose="020B0503020202020204" pitchFamily="34" charset="0"/>
              </a:rPr>
              <a:t> de </a:t>
            </a:r>
            <a:r>
              <a:rPr lang="en-US" sz="2800" dirty="0" err="1">
                <a:latin typeface="Agency FB" panose="020B0503020202020204" pitchFamily="34" charset="0"/>
              </a:rPr>
              <a:t>varias</a:t>
            </a:r>
            <a:r>
              <a:rPr lang="en-US" sz="2800" dirty="0">
                <a:latin typeface="Agency FB" panose="020B0503020202020204" pitchFamily="34" charset="0"/>
              </a:rPr>
              <a:t> </a:t>
            </a:r>
            <a:r>
              <a:rPr lang="en-US" sz="2800" dirty="0" err="1">
                <a:latin typeface="Agency FB" panose="020B0503020202020204" pitchFamily="34" charset="0"/>
              </a:rPr>
              <a:t>posturas</a:t>
            </a:r>
            <a:r>
              <a:rPr lang="en-US" sz="2800" dirty="0">
                <a:latin typeface="Agency FB" panose="020B0503020202020204" pitchFamily="34" charset="0"/>
              </a:rPr>
              <a:t> </a:t>
            </a:r>
            <a:r>
              <a:rPr lang="en-US" sz="2800" dirty="0" err="1">
                <a:latin typeface="Agency FB" panose="020B0503020202020204" pitchFamily="34" charset="0"/>
              </a:rPr>
              <a:t>sostenidas</a:t>
            </a:r>
            <a:r>
              <a:rPr lang="en-US" sz="2800" dirty="0">
                <a:latin typeface="Agency FB" panose="020B0503020202020204" pitchFamily="34" charset="0"/>
              </a:rPr>
              <a:t> en el debate del </a:t>
            </a:r>
            <a:r>
              <a:rPr lang="en-US" sz="2800" dirty="0" err="1">
                <a:latin typeface="Agency FB" panose="020B0503020202020204" pitchFamily="34" charset="0"/>
              </a:rPr>
              <a:t>multiculturalismo</a:t>
            </a:r>
            <a:r>
              <a:rPr lang="en-US" sz="2800" dirty="0">
                <a:latin typeface="Agency FB" panose="020B0503020202020204" pitchFamily="34" charset="0"/>
              </a:rPr>
              <a:t>, </a:t>
            </a:r>
            <a:r>
              <a:rPr lang="en-US" sz="2800" dirty="0" err="1">
                <a:latin typeface="Agency FB" panose="020B0503020202020204" pitchFamily="34" charset="0"/>
              </a:rPr>
              <a:t>éstas</a:t>
            </a:r>
            <a:r>
              <a:rPr lang="en-US" sz="2800" dirty="0">
                <a:latin typeface="Agency FB" panose="020B0503020202020204" pitchFamily="34" charset="0"/>
              </a:rPr>
              <a:t> son: </a:t>
            </a:r>
            <a:r>
              <a:rPr lang="en-US" sz="2800" dirty="0" err="1">
                <a:latin typeface="Agency FB" panose="020B0503020202020204" pitchFamily="34" charset="0"/>
              </a:rPr>
              <a:t>multiculturalismo</a:t>
            </a:r>
            <a:r>
              <a:rPr lang="en-US" sz="2800" dirty="0">
                <a:latin typeface="Agency FB" panose="020B0503020202020204" pitchFamily="34" charset="0"/>
              </a:rPr>
              <a:t> </a:t>
            </a:r>
            <a:r>
              <a:rPr lang="en-US" sz="2800" dirty="0" err="1">
                <a:latin typeface="Agency FB" panose="020B0503020202020204" pitchFamily="34" charset="0"/>
              </a:rPr>
              <a:t>conservador</a:t>
            </a:r>
            <a:r>
              <a:rPr lang="en-US" sz="2800" dirty="0">
                <a:latin typeface="Agency FB" panose="020B0503020202020204" pitchFamily="34" charset="0"/>
              </a:rPr>
              <a:t> o </a:t>
            </a:r>
            <a:r>
              <a:rPr lang="en-US" sz="2800" dirty="0" err="1">
                <a:latin typeface="Agency FB" panose="020B0503020202020204" pitchFamily="34" charset="0"/>
              </a:rPr>
              <a:t>corporativo</a:t>
            </a:r>
            <a:r>
              <a:rPr lang="en-US" sz="2800" dirty="0">
                <a:latin typeface="Agency FB" panose="020B0503020202020204" pitchFamily="34" charset="0"/>
              </a:rPr>
              <a:t>; </a:t>
            </a:r>
            <a:r>
              <a:rPr lang="en-US" sz="2800" dirty="0" err="1">
                <a:latin typeface="Agency FB" panose="020B0503020202020204" pitchFamily="34" charset="0"/>
              </a:rPr>
              <a:t>multiculturalismo</a:t>
            </a:r>
            <a:r>
              <a:rPr lang="en-US" sz="2800" dirty="0">
                <a:latin typeface="Agency FB" panose="020B0503020202020204" pitchFamily="34" charset="0"/>
              </a:rPr>
              <a:t> liberal ; y </a:t>
            </a:r>
            <a:r>
              <a:rPr lang="en-US" sz="2800" dirty="0" err="1">
                <a:latin typeface="Agency FB" panose="020B0503020202020204" pitchFamily="34" charset="0"/>
              </a:rPr>
              <a:t>multiculturalismo</a:t>
            </a:r>
            <a:r>
              <a:rPr lang="en-US" sz="2800" dirty="0">
                <a:latin typeface="Agency FB" panose="020B0503020202020204" pitchFamily="34" charset="0"/>
              </a:rPr>
              <a:t> liberal de </a:t>
            </a:r>
            <a:r>
              <a:rPr lang="en-US" sz="2800" dirty="0" err="1">
                <a:latin typeface="Agency FB" panose="020B0503020202020204" pitchFamily="34" charset="0"/>
              </a:rPr>
              <a:t>izquierdas</a:t>
            </a:r>
            <a:r>
              <a:rPr lang="en-US" sz="2800" dirty="0">
                <a:latin typeface="Agency FB" panose="020B0503020202020204" pitchFamily="34" charset="0"/>
              </a:rPr>
              <a:t>. </a:t>
            </a:r>
            <a:r>
              <a:rPr lang="en-US" sz="2800" dirty="0" err="1">
                <a:latin typeface="Agency FB" panose="020B0503020202020204" pitchFamily="34" charset="0"/>
              </a:rPr>
              <a:t>Estas</a:t>
            </a:r>
            <a:r>
              <a:rPr lang="en-US" sz="2800" dirty="0">
                <a:latin typeface="Agency FB" panose="020B0503020202020204" pitchFamily="34" charset="0"/>
              </a:rPr>
              <a:t> son </a:t>
            </a:r>
            <a:r>
              <a:rPr lang="en-US" sz="2800" dirty="0" err="1">
                <a:latin typeface="Agency FB" panose="020B0503020202020204" pitchFamily="34" charset="0"/>
              </a:rPr>
              <a:t>etiquetas</a:t>
            </a:r>
            <a:r>
              <a:rPr lang="en-US" sz="2800" dirty="0">
                <a:latin typeface="Agency FB" panose="020B0503020202020204" pitchFamily="34" charset="0"/>
              </a:rPr>
              <a:t> </a:t>
            </a:r>
            <a:r>
              <a:rPr lang="en-US" sz="2800" dirty="0" err="1">
                <a:latin typeface="Agency FB" panose="020B0503020202020204" pitchFamily="34" charset="0"/>
              </a:rPr>
              <a:t>ideales</a:t>
            </a:r>
            <a:r>
              <a:rPr lang="en-US" sz="2800" dirty="0">
                <a:latin typeface="Agency FB" panose="020B0503020202020204" pitchFamily="34" charset="0"/>
              </a:rPr>
              <a:t> </a:t>
            </a:r>
            <a:r>
              <a:rPr lang="en-US" sz="2800" dirty="0" err="1">
                <a:latin typeface="Agency FB" panose="020B0503020202020204" pitchFamily="34" charset="0"/>
              </a:rPr>
              <a:t>que</a:t>
            </a:r>
            <a:r>
              <a:rPr lang="en-US" sz="2800" dirty="0">
                <a:latin typeface="Agency FB" panose="020B0503020202020204" pitchFamily="34" charset="0"/>
              </a:rPr>
              <a:t> </a:t>
            </a:r>
            <a:r>
              <a:rPr lang="en-US" sz="2800" dirty="0" err="1">
                <a:latin typeface="Agency FB" panose="020B0503020202020204" pitchFamily="34" charset="0"/>
              </a:rPr>
              <a:t>sirven</a:t>
            </a:r>
            <a:r>
              <a:rPr lang="en-US" sz="2800" dirty="0">
                <a:latin typeface="Agency FB" panose="020B0503020202020204" pitchFamily="34" charset="0"/>
              </a:rPr>
              <a:t> </a:t>
            </a:r>
            <a:r>
              <a:rPr lang="en-US" sz="2800" dirty="0" err="1">
                <a:latin typeface="Agency FB" panose="020B0503020202020204" pitchFamily="34" charset="0"/>
              </a:rPr>
              <a:t>como</a:t>
            </a:r>
            <a:r>
              <a:rPr lang="en-US" sz="2800" dirty="0">
                <a:latin typeface="Agency FB" panose="020B0503020202020204" pitchFamily="34" charset="0"/>
              </a:rPr>
              <a:t> </a:t>
            </a:r>
            <a:r>
              <a:rPr lang="en-US" sz="2800" dirty="0" err="1">
                <a:latin typeface="Agency FB" panose="020B0503020202020204" pitchFamily="34" charset="0"/>
              </a:rPr>
              <a:t>medio</a:t>
            </a:r>
            <a:r>
              <a:rPr lang="en-US" sz="2800" dirty="0">
                <a:latin typeface="Agency FB" panose="020B0503020202020204" pitchFamily="34" charset="0"/>
              </a:rPr>
              <a:t> de </a:t>
            </a:r>
            <a:r>
              <a:rPr lang="en-US" sz="2800" dirty="0" err="1">
                <a:latin typeface="Agency FB" panose="020B0503020202020204" pitchFamily="34" charset="0"/>
              </a:rPr>
              <a:t>interpretación</a:t>
            </a:r>
            <a:r>
              <a:rPr lang="en-US" sz="2800" dirty="0">
                <a:latin typeface="Agency FB" panose="020B0503020202020204" pitchFamily="34" charset="0"/>
              </a:rPr>
              <a:t>. </a:t>
            </a:r>
            <a:endParaRPr lang="en-US" sz="2800" dirty="0" smtClean="0">
              <a:latin typeface="Agency FB" panose="020B0503020202020204" pitchFamily="34" charset="0"/>
            </a:endParaRPr>
          </a:p>
          <a:p>
            <a:pPr algn="just"/>
            <a:endParaRPr lang="es-MX" sz="2800" dirty="0" smtClean="0">
              <a:latin typeface="Agency FB" panose="020B0503020202020204" pitchFamily="34" charset="0"/>
            </a:endParaRPr>
          </a:p>
          <a:p>
            <a:pPr algn="just"/>
            <a:r>
              <a:rPr lang="es-MX" sz="2800" dirty="0">
                <a:latin typeface="Agency FB" panose="020B0503020202020204" pitchFamily="34" charset="0"/>
              </a:rPr>
              <a:t>Mi intención es entenderlas como un intento inicial de mapeo y </a:t>
            </a:r>
            <a:r>
              <a:rPr lang="es-MX" sz="2800" dirty="0" err="1">
                <a:latin typeface="Agency FB" panose="020B0503020202020204" pitchFamily="34" charset="0"/>
              </a:rPr>
              <a:t>transcodificacion</a:t>
            </a:r>
            <a:r>
              <a:rPr lang="es-MX" sz="2800" dirty="0">
                <a:latin typeface="Agency FB" panose="020B0503020202020204" pitchFamily="34" charset="0"/>
              </a:rPr>
              <a:t> del campo cultural racial y étnico con el fin de elucidar las múltiples formas en que las diferencias son construidas y entendidas.</a:t>
            </a:r>
          </a:p>
        </p:txBody>
      </p:sp>
    </p:spTree>
    <p:extLst>
      <p:ext uri="{BB962C8B-B14F-4D97-AF65-F5344CB8AC3E}">
        <p14:creationId xmlns:p14="http://schemas.microsoft.com/office/powerpoint/2010/main" val="2097836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1. Multiculturalismo </a:t>
            </a:r>
            <a:r>
              <a:rPr lang="pt-BR" dirty="0"/>
              <a:t>conservador o corporativo: </a:t>
            </a:r>
            <a:endParaRPr lang="es-MX" dirty="0"/>
          </a:p>
        </p:txBody>
      </p:sp>
      <p:sp>
        <p:nvSpPr>
          <p:cNvPr id="3" name="Marcador de contenido 2"/>
          <p:cNvSpPr>
            <a:spLocks noGrp="1"/>
          </p:cNvSpPr>
          <p:nvPr>
            <p:ph idx="1"/>
          </p:nvPr>
        </p:nvSpPr>
        <p:spPr>
          <a:xfrm>
            <a:off x="677334" y="2765896"/>
            <a:ext cx="8596668" cy="3880773"/>
          </a:xfrm>
        </p:spPr>
        <p:txBody>
          <a:bodyPr>
            <a:normAutofit/>
          </a:bodyPr>
          <a:lstStyle/>
          <a:p>
            <a:pPr algn="just"/>
            <a:r>
              <a:rPr lang="es-MX" sz="2800" dirty="0" smtClean="0">
                <a:latin typeface="Agency FB" panose="020B0503020202020204" pitchFamily="34" charset="0"/>
              </a:rPr>
              <a:t>Consiste </a:t>
            </a:r>
            <a:r>
              <a:rPr lang="es-MX" sz="2800" dirty="0">
                <a:latin typeface="Agency FB" panose="020B0503020202020204" pitchFamily="34" charset="0"/>
              </a:rPr>
              <a:t>en una cultura común que anula las fronteras culturales a través de la deslegitimación de las lenguas extranjeras y los dialectos y un ataque persistente hacia el inglés no tradicional. </a:t>
            </a:r>
          </a:p>
        </p:txBody>
      </p:sp>
    </p:spTree>
    <p:extLst>
      <p:ext uri="{BB962C8B-B14F-4D97-AF65-F5344CB8AC3E}">
        <p14:creationId xmlns:p14="http://schemas.microsoft.com/office/powerpoint/2010/main" val="1038440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206061"/>
            <a:ext cx="8596668" cy="912969"/>
          </a:xfrm>
        </p:spPr>
        <p:txBody>
          <a:bodyPr>
            <a:normAutofit fontScale="90000"/>
          </a:bodyPr>
          <a:lstStyle/>
          <a:p>
            <a:pPr algn="ctr"/>
            <a:r>
              <a:rPr lang="pt-BR" dirty="0" smtClean="0"/>
              <a:t>1. Multiculturalismo </a:t>
            </a:r>
            <a:r>
              <a:rPr lang="pt-BR" dirty="0"/>
              <a:t>conservador o corporativo: </a:t>
            </a:r>
            <a:endParaRPr lang="es-MX" dirty="0"/>
          </a:p>
        </p:txBody>
      </p:sp>
      <p:sp>
        <p:nvSpPr>
          <p:cNvPr id="3" name="Marcador de contenido 2"/>
          <p:cNvSpPr>
            <a:spLocks noGrp="1"/>
          </p:cNvSpPr>
          <p:nvPr>
            <p:ph idx="1"/>
          </p:nvPr>
        </p:nvSpPr>
        <p:spPr>
          <a:xfrm>
            <a:off x="497029" y="1339404"/>
            <a:ext cx="9213642" cy="5307266"/>
          </a:xfrm>
        </p:spPr>
        <p:txBody>
          <a:bodyPr>
            <a:normAutofit/>
          </a:bodyPr>
          <a:lstStyle/>
          <a:p>
            <a:pPr algn="just"/>
            <a:r>
              <a:rPr lang="es-MX" sz="2800" dirty="0">
                <a:latin typeface="Agency FB" panose="020B0503020202020204" pitchFamily="34" charset="0"/>
              </a:rPr>
              <a:t>Las razones por las que el multiculturalismo corporativo necesita ser rechazado son: </a:t>
            </a:r>
            <a:endParaRPr lang="es-MX" sz="2800" dirty="0" smtClean="0">
              <a:latin typeface="Agency FB" panose="020B0503020202020204" pitchFamily="34" charset="0"/>
            </a:endParaRPr>
          </a:p>
          <a:p>
            <a:pPr algn="just"/>
            <a:endParaRPr lang="es-MX" sz="2800" dirty="0">
              <a:latin typeface="Agency FB" panose="020B0503020202020204" pitchFamily="34" charset="0"/>
            </a:endParaRPr>
          </a:p>
          <a:p>
            <a:pPr marL="0" indent="0" algn="just">
              <a:buNone/>
            </a:pPr>
            <a:r>
              <a:rPr lang="es-MX" sz="2800" dirty="0" smtClean="0">
                <a:latin typeface="Agency FB" panose="020B0503020202020204" pitchFamily="34" charset="0"/>
              </a:rPr>
              <a:t>1.- Se rehúsa </a:t>
            </a:r>
            <a:r>
              <a:rPr lang="es-MX" sz="2800" dirty="0">
                <a:latin typeface="Agency FB" panose="020B0503020202020204" pitchFamily="34" charset="0"/>
              </a:rPr>
              <a:t>a tratar a lo blanco como una forma de etnicidad y al hacerlo sostiene a lo blanco como normas invisibles por las que otras etnias son juzgadas</a:t>
            </a:r>
            <a:r>
              <a:rPr lang="es-MX" sz="2800" dirty="0" smtClean="0">
                <a:latin typeface="Agency FB" panose="020B0503020202020204" pitchFamily="34" charset="0"/>
              </a:rPr>
              <a:t>.</a:t>
            </a:r>
          </a:p>
          <a:p>
            <a:pPr marL="0" indent="0" algn="just">
              <a:buNone/>
            </a:pPr>
            <a:endParaRPr lang="es-MX" sz="2800" dirty="0" smtClean="0">
              <a:latin typeface="Agency FB" panose="020B0503020202020204" pitchFamily="34" charset="0"/>
            </a:endParaRPr>
          </a:p>
          <a:p>
            <a:pPr marL="0" indent="0" algn="just">
              <a:buNone/>
            </a:pPr>
            <a:r>
              <a:rPr lang="es-MX" sz="2800" dirty="0" smtClean="0">
                <a:latin typeface="Agency FB" panose="020B0503020202020204" pitchFamily="34" charset="0"/>
              </a:rPr>
              <a:t>2.- El multiculturalismo conservador usa el término diversidad para encubrir la ideología de la asimilación que enseña a aceptar como esencial las normas patriarcales euro-estadounidenses. </a:t>
            </a:r>
          </a:p>
          <a:p>
            <a:pPr algn="just"/>
            <a:endParaRPr lang="es-MX" sz="2800" dirty="0">
              <a:latin typeface="Agency FB" panose="020B0503020202020204" pitchFamily="34" charset="0"/>
            </a:endParaRPr>
          </a:p>
        </p:txBody>
      </p:sp>
    </p:spTree>
    <p:extLst>
      <p:ext uri="{BB962C8B-B14F-4D97-AF65-F5344CB8AC3E}">
        <p14:creationId xmlns:p14="http://schemas.microsoft.com/office/powerpoint/2010/main" val="4170999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0060" y="1378038"/>
            <a:ext cx="8930305" cy="4946659"/>
          </a:xfrm>
        </p:spPr>
        <p:txBody>
          <a:bodyPr>
            <a:normAutofit lnSpcReduction="10000"/>
          </a:bodyPr>
          <a:lstStyle/>
          <a:p>
            <a:pPr marL="0" indent="0" algn="just">
              <a:buFont typeface="Wingdings 3" charset="2"/>
              <a:buNone/>
            </a:pPr>
            <a:r>
              <a:rPr lang="es-MX" sz="2800" dirty="0">
                <a:latin typeface="Agency FB" panose="020B0503020202020204" pitchFamily="34" charset="0"/>
              </a:rPr>
              <a:t>3.- El </a:t>
            </a:r>
            <a:r>
              <a:rPr lang="es-MX" sz="2800" dirty="0">
                <a:latin typeface="Agency FB" panose="020B0503020202020204" pitchFamily="34" charset="0"/>
              </a:rPr>
              <a:t>multiculturalismo conservador es esencialmente monolingüe y adopta la postura de que el inglés debe ser el único idioma oficial en los </a:t>
            </a:r>
            <a:r>
              <a:rPr lang="es-MX" sz="2800" dirty="0">
                <a:latin typeface="Agency FB" panose="020B0503020202020204" pitchFamily="34" charset="0"/>
              </a:rPr>
              <a:t>EUA.</a:t>
            </a:r>
          </a:p>
          <a:p>
            <a:pPr marL="0" indent="0" algn="just">
              <a:buFont typeface="Wingdings 3" charset="2"/>
              <a:buNone/>
            </a:pPr>
            <a:endParaRPr lang="es-MX" sz="2800" dirty="0">
              <a:latin typeface="Agency FB" panose="020B0503020202020204" pitchFamily="34" charset="0"/>
            </a:endParaRPr>
          </a:p>
          <a:p>
            <a:pPr marL="0" indent="0" algn="just">
              <a:buFont typeface="Wingdings 3" charset="2"/>
              <a:buNone/>
            </a:pPr>
            <a:r>
              <a:rPr lang="es-MX" sz="2800" dirty="0">
                <a:latin typeface="Agency FB" panose="020B0503020202020204" pitchFamily="34" charset="0"/>
              </a:rPr>
              <a:t>4.- El </a:t>
            </a:r>
            <a:r>
              <a:rPr lang="es-MX" sz="2800" dirty="0">
                <a:latin typeface="Agency FB" panose="020B0503020202020204" pitchFamily="34" charset="0"/>
              </a:rPr>
              <a:t>multiculturalismo conservador postula normas de rendimiento para todos los jóvenes las cuales se basa en el capital cultural de la clase media </a:t>
            </a:r>
            <a:r>
              <a:rPr lang="es-MX" sz="2800" dirty="0">
                <a:latin typeface="Agency FB" panose="020B0503020202020204" pitchFamily="34" charset="0"/>
              </a:rPr>
              <a:t>anglosajona.</a:t>
            </a:r>
          </a:p>
          <a:p>
            <a:pPr marL="0" indent="0" algn="just">
              <a:buFont typeface="Wingdings 3" charset="2"/>
              <a:buNone/>
            </a:pPr>
            <a:endParaRPr lang="es-MX" sz="2800" dirty="0">
              <a:latin typeface="Agency FB" panose="020B0503020202020204" pitchFamily="34" charset="0"/>
            </a:endParaRPr>
          </a:p>
          <a:p>
            <a:pPr marL="0" indent="0" algn="just">
              <a:buFont typeface="Wingdings 3" charset="2"/>
              <a:buNone/>
            </a:pPr>
            <a:r>
              <a:rPr lang="es-MX" sz="2800" dirty="0">
                <a:latin typeface="Agency FB" panose="020B0503020202020204" pitchFamily="34" charset="0"/>
              </a:rPr>
              <a:t>5.- El </a:t>
            </a:r>
            <a:r>
              <a:rPr lang="es-MX" sz="2800" dirty="0">
                <a:latin typeface="Agency FB" panose="020B0503020202020204" pitchFamily="34" charset="0"/>
              </a:rPr>
              <a:t>multiculturalismo conservador da a los estudiantes la ideología de que todos los miembros de cada grupo étnico puede cosechar los beneficios económicos de las ideologías neocolonialistas, pero un requisito previo para unirse al club es llegar a ser despojado, desarraigado culturalmente.</a:t>
            </a:r>
          </a:p>
          <a:p>
            <a:endParaRPr lang="es-MX" dirty="0"/>
          </a:p>
        </p:txBody>
      </p:sp>
      <p:sp>
        <p:nvSpPr>
          <p:cNvPr id="4" name="Título 1"/>
          <p:cNvSpPr>
            <a:spLocks noGrp="1"/>
          </p:cNvSpPr>
          <p:nvPr>
            <p:ph type="title"/>
          </p:nvPr>
        </p:nvSpPr>
        <p:spPr>
          <a:xfrm>
            <a:off x="677333" y="206061"/>
            <a:ext cx="8596668" cy="912969"/>
          </a:xfrm>
        </p:spPr>
        <p:txBody>
          <a:bodyPr>
            <a:normAutofit fontScale="90000"/>
          </a:bodyPr>
          <a:lstStyle/>
          <a:p>
            <a:pPr algn="ctr"/>
            <a:r>
              <a:rPr lang="pt-BR" dirty="0" smtClean="0"/>
              <a:t>1. Multiculturalismo </a:t>
            </a:r>
            <a:r>
              <a:rPr lang="pt-BR" dirty="0"/>
              <a:t>conservador o corporativo: </a:t>
            </a:r>
            <a:endParaRPr lang="es-MX" dirty="0"/>
          </a:p>
        </p:txBody>
      </p:sp>
    </p:spTree>
    <p:extLst>
      <p:ext uri="{BB962C8B-B14F-4D97-AF65-F5344CB8AC3E}">
        <p14:creationId xmlns:p14="http://schemas.microsoft.com/office/powerpoint/2010/main" val="602396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2160589"/>
            <a:ext cx="9033336" cy="3880773"/>
          </a:xfrm>
        </p:spPr>
        <p:txBody>
          <a:bodyPr/>
          <a:lstStyle/>
          <a:p>
            <a:pPr algn="just"/>
            <a:r>
              <a:rPr lang="es-MX" sz="2800" dirty="0">
                <a:solidFill>
                  <a:prstClr val="black">
                    <a:lumMod val="75000"/>
                    <a:lumOff val="25000"/>
                  </a:prstClr>
                </a:solidFill>
                <a:latin typeface="Agency FB" panose="020B0503020202020204" pitchFamily="34" charset="0"/>
              </a:rPr>
              <a:t>Carl Campbell defendió en su estudio, sobre la inteligencia estadounidense, una clasificación de las razas que identifica a los nórdicos como </a:t>
            </a:r>
            <a:r>
              <a:rPr lang="es-MX" sz="2800" dirty="0" smtClean="0">
                <a:solidFill>
                  <a:prstClr val="black">
                    <a:lumMod val="75000"/>
                    <a:lumOff val="25000"/>
                  </a:prstClr>
                </a:solidFill>
                <a:latin typeface="Agency FB" panose="020B0503020202020204" pitchFamily="34" charset="0"/>
              </a:rPr>
              <a:t>superiores</a:t>
            </a:r>
          </a:p>
          <a:p>
            <a:pPr algn="just"/>
            <a:endParaRPr lang="es-MX" sz="2800" dirty="0">
              <a:solidFill>
                <a:prstClr val="black">
                  <a:lumMod val="75000"/>
                  <a:lumOff val="25000"/>
                </a:prstClr>
              </a:solidFill>
              <a:latin typeface="Agency FB" panose="020B0503020202020204" pitchFamily="34" charset="0"/>
            </a:endParaRPr>
          </a:p>
          <a:p>
            <a:pPr algn="just"/>
            <a:r>
              <a:rPr lang="es-MX" sz="2800" dirty="0">
                <a:solidFill>
                  <a:prstClr val="black">
                    <a:lumMod val="75000"/>
                    <a:lumOff val="25000"/>
                  </a:prstClr>
                </a:solidFill>
                <a:latin typeface="Agency FB" panose="020B0503020202020204" pitchFamily="34" charset="0"/>
              </a:rPr>
              <a:t>L</a:t>
            </a:r>
            <a:r>
              <a:rPr lang="es-MX" sz="2800" dirty="0" smtClean="0">
                <a:solidFill>
                  <a:prstClr val="black">
                    <a:lumMod val="75000"/>
                    <a:lumOff val="25000"/>
                  </a:prstClr>
                </a:solidFill>
                <a:latin typeface="Agency FB" panose="020B0503020202020204" pitchFamily="34" charset="0"/>
              </a:rPr>
              <a:t>os cimientos </a:t>
            </a:r>
            <a:r>
              <a:rPr lang="es-MX" sz="2800" dirty="0">
                <a:solidFill>
                  <a:prstClr val="black">
                    <a:lumMod val="75000"/>
                    <a:lumOff val="25000"/>
                  </a:prstClr>
                </a:solidFill>
                <a:latin typeface="Agency FB" panose="020B0503020202020204" pitchFamily="34" charset="0"/>
              </a:rPr>
              <a:t>de este multiculturalismo descansan en las virtudes de Occidente. </a:t>
            </a:r>
          </a:p>
        </p:txBody>
      </p:sp>
      <p:sp>
        <p:nvSpPr>
          <p:cNvPr id="4" name="Título 1"/>
          <p:cNvSpPr>
            <a:spLocks noGrp="1"/>
          </p:cNvSpPr>
          <p:nvPr>
            <p:ph type="title"/>
          </p:nvPr>
        </p:nvSpPr>
        <p:spPr>
          <a:xfrm>
            <a:off x="677334" y="605306"/>
            <a:ext cx="8596668" cy="912969"/>
          </a:xfrm>
        </p:spPr>
        <p:txBody>
          <a:bodyPr>
            <a:normAutofit fontScale="90000"/>
          </a:bodyPr>
          <a:lstStyle/>
          <a:p>
            <a:pPr algn="ctr"/>
            <a:r>
              <a:rPr lang="pt-BR" dirty="0" smtClean="0"/>
              <a:t>1. Multiculturalismo </a:t>
            </a:r>
            <a:r>
              <a:rPr lang="pt-BR" dirty="0"/>
              <a:t>conservador o corporativo: </a:t>
            </a:r>
            <a:endParaRPr lang="es-MX" dirty="0"/>
          </a:p>
        </p:txBody>
      </p:sp>
    </p:spTree>
    <p:extLst>
      <p:ext uri="{BB962C8B-B14F-4D97-AF65-F5344CB8AC3E}">
        <p14:creationId xmlns:p14="http://schemas.microsoft.com/office/powerpoint/2010/main" val="1861887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9000" y="1068946"/>
            <a:ext cx="9033336" cy="5525037"/>
          </a:xfrm>
        </p:spPr>
        <p:txBody>
          <a:bodyPr>
            <a:normAutofit lnSpcReduction="10000"/>
          </a:bodyPr>
          <a:lstStyle/>
          <a:p>
            <a:pPr algn="just"/>
            <a:r>
              <a:rPr lang="es-MX" sz="2800" dirty="0">
                <a:solidFill>
                  <a:prstClr val="black">
                    <a:lumMod val="75000"/>
                    <a:lumOff val="25000"/>
                  </a:prstClr>
                </a:solidFill>
                <a:latin typeface="Agency FB" panose="020B0503020202020204" pitchFamily="34" charset="0"/>
              </a:rPr>
              <a:t>Argumenta que hay una equidad natural entre los blancos los afro-estadounidenses, los latinos, los asiáticos y otros grupos raciales. </a:t>
            </a:r>
            <a:endParaRPr lang="es-MX" sz="2800" dirty="0" smtClean="0">
              <a:solidFill>
                <a:prstClr val="black">
                  <a:lumMod val="75000"/>
                  <a:lumOff val="25000"/>
                </a:prstClr>
              </a:solidFill>
              <a:latin typeface="Agency FB" panose="020B0503020202020204" pitchFamily="34" charset="0"/>
            </a:endParaRPr>
          </a:p>
          <a:p>
            <a:pPr algn="just"/>
            <a:endParaRPr lang="es-MX" sz="2800" dirty="0" smtClean="0">
              <a:solidFill>
                <a:prstClr val="black">
                  <a:lumMod val="75000"/>
                  <a:lumOff val="25000"/>
                </a:prstClr>
              </a:solidFill>
              <a:latin typeface="Agency FB" panose="020B0503020202020204" pitchFamily="34" charset="0"/>
            </a:endParaRPr>
          </a:p>
          <a:p>
            <a:pPr algn="just"/>
            <a:r>
              <a:rPr lang="es-MX" sz="2800" dirty="0" smtClean="0">
                <a:solidFill>
                  <a:prstClr val="black">
                    <a:lumMod val="75000"/>
                    <a:lumOff val="25000"/>
                  </a:prstClr>
                </a:solidFill>
                <a:latin typeface="Agency FB" panose="020B0503020202020204" pitchFamily="34" charset="0"/>
              </a:rPr>
              <a:t>Esta </a:t>
            </a:r>
            <a:r>
              <a:rPr lang="es-MX" sz="2800" dirty="0">
                <a:solidFill>
                  <a:prstClr val="black">
                    <a:lumMod val="75000"/>
                    <a:lumOff val="25000"/>
                  </a:prstClr>
                </a:solidFill>
                <a:latin typeface="Agency FB" panose="020B0503020202020204" pitchFamily="34" charset="0"/>
              </a:rPr>
              <a:t>perspectiva se basa en los parecidos intelectuales entre las razas, esto es, en su equivalencia cognitiva o en la racionalidad inminente de que todas las razas permiten competir equitativamente en una sociedad capitalista. </a:t>
            </a:r>
            <a:endParaRPr lang="es-MX" sz="2800" dirty="0" smtClean="0">
              <a:solidFill>
                <a:prstClr val="black">
                  <a:lumMod val="75000"/>
                  <a:lumOff val="25000"/>
                </a:prstClr>
              </a:solidFill>
              <a:latin typeface="Agency FB" panose="020B0503020202020204" pitchFamily="34" charset="0"/>
            </a:endParaRPr>
          </a:p>
          <a:p>
            <a:pPr algn="just"/>
            <a:endParaRPr lang="es-MX" sz="2800" dirty="0" smtClean="0">
              <a:solidFill>
                <a:prstClr val="black">
                  <a:lumMod val="75000"/>
                  <a:lumOff val="25000"/>
                </a:prstClr>
              </a:solidFill>
              <a:latin typeface="Agency FB" panose="020B0503020202020204" pitchFamily="34" charset="0"/>
            </a:endParaRPr>
          </a:p>
          <a:p>
            <a:pPr algn="just"/>
            <a:r>
              <a:rPr lang="es-MX" sz="2800" dirty="0" smtClean="0">
                <a:solidFill>
                  <a:prstClr val="black">
                    <a:lumMod val="75000"/>
                    <a:lumOff val="25000"/>
                  </a:prstClr>
                </a:solidFill>
                <a:latin typeface="Agency FB" panose="020B0503020202020204" pitchFamily="34" charset="0"/>
              </a:rPr>
              <a:t>Sin </a:t>
            </a:r>
            <a:r>
              <a:rPr lang="es-MX" sz="2800" dirty="0">
                <a:solidFill>
                  <a:prstClr val="black">
                    <a:lumMod val="75000"/>
                    <a:lumOff val="25000"/>
                  </a:prstClr>
                </a:solidFill>
                <a:latin typeface="Agency FB" panose="020B0503020202020204" pitchFamily="34" charset="0"/>
              </a:rPr>
              <a:t>embargo, desde el punto de vista del multiculturalismo liberal la equidad está ausente en la sociedad estadounidense porque no existen oportunidades sociales y educativas que permitan a todos competir equitativamente en la sociedad de mercado.</a:t>
            </a:r>
            <a:endParaRPr lang="es-MX" sz="2800" dirty="0">
              <a:solidFill>
                <a:prstClr val="black">
                  <a:lumMod val="75000"/>
                  <a:lumOff val="25000"/>
                </a:prstClr>
              </a:solidFill>
              <a:latin typeface="Agency FB" panose="020B0503020202020204" pitchFamily="34" charset="0"/>
            </a:endParaRPr>
          </a:p>
        </p:txBody>
      </p:sp>
      <p:sp>
        <p:nvSpPr>
          <p:cNvPr id="4" name="Título 1"/>
          <p:cNvSpPr>
            <a:spLocks noGrp="1"/>
          </p:cNvSpPr>
          <p:nvPr>
            <p:ph type="title"/>
          </p:nvPr>
        </p:nvSpPr>
        <p:spPr>
          <a:xfrm>
            <a:off x="677334" y="155977"/>
            <a:ext cx="8596668" cy="912969"/>
          </a:xfrm>
        </p:spPr>
        <p:txBody>
          <a:bodyPr>
            <a:normAutofit/>
          </a:bodyPr>
          <a:lstStyle/>
          <a:p>
            <a:pPr algn="ctr"/>
            <a:r>
              <a:rPr lang="pt-BR" dirty="0"/>
              <a:t>2. Multiculturalismo liberal </a:t>
            </a:r>
            <a:endParaRPr lang="es-MX" dirty="0"/>
          </a:p>
        </p:txBody>
      </p:sp>
    </p:spTree>
    <p:extLst>
      <p:ext uri="{BB962C8B-B14F-4D97-AF65-F5344CB8AC3E}">
        <p14:creationId xmlns:p14="http://schemas.microsoft.com/office/powerpoint/2010/main" val="3528760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9000" y="1068946"/>
            <a:ext cx="9033336" cy="5525037"/>
          </a:xfrm>
        </p:spPr>
        <p:txBody>
          <a:bodyPr>
            <a:normAutofit lnSpcReduction="10000"/>
          </a:bodyPr>
          <a:lstStyle/>
          <a:p>
            <a:pPr algn="just"/>
            <a:r>
              <a:rPr lang="es-MX" sz="2800" dirty="0">
                <a:solidFill>
                  <a:prstClr val="black">
                    <a:lumMod val="75000"/>
                    <a:lumOff val="25000"/>
                  </a:prstClr>
                </a:solidFill>
                <a:latin typeface="Agency FB" panose="020B0503020202020204" pitchFamily="34" charset="0"/>
              </a:rPr>
              <a:t>Enfatiza </a:t>
            </a:r>
            <a:r>
              <a:rPr lang="es-MX" sz="2800" dirty="0">
                <a:solidFill>
                  <a:prstClr val="black">
                    <a:lumMod val="75000"/>
                    <a:lumOff val="25000"/>
                  </a:prstClr>
                </a:solidFill>
                <a:latin typeface="Agency FB" panose="020B0503020202020204" pitchFamily="34" charset="0"/>
              </a:rPr>
              <a:t>las diferencias culturales y sugiere que la atención de la equidad entre las razas suaviza las importantes diferencias culturales de las razas que son responsables de diferentes conductas, valores, actitudes y estilos cognitivos. </a:t>
            </a:r>
            <a:endParaRPr lang="es-MX" sz="2800" dirty="0">
              <a:solidFill>
                <a:prstClr val="black">
                  <a:lumMod val="75000"/>
                  <a:lumOff val="25000"/>
                </a:prstClr>
              </a:solidFill>
              <a:latin typeface="Agency FB" panose="020B0503020202020204" pitchFamily="34" charset="0"/>
            </a:endParaRPr>
          </a:p>
          <a:p>
            <a:pPr algn="just"/>
            <a:endParaRPr lang="es-MX" sz="2800" dirty="0" smtClean="0">
              <a:solidFill>
                <a:prstClr val="black">
                  <a:lumMod val="75000"/>
                  <a:lumOff val="25000"/>
                </a:prstClr>
              </a:solidFill>
              <a:latin typeface="Agency FB" panose="020B0503020202020204" pitchFamily="34" charset="0"/>
            </a:endParaRPr>
          </a:p>
          <a:p>
            <a:pPr algn="just"/>
            <a:r>
              <a:rPr lang="es-MX" sz="2800" dirty="0" smtClean="0">
                <a:solidFill>
                  <a:prstClr val="black">
                    <a:lumMod val="75000"/>
                    <a:lumOff val="25000"/>
                  </a:prstClr>
                </a:solidFill>
                <a:latin typeface="Agency FB" panose="020B0503020202020204" pitchFamily="34" charset="0"/>
              </a:rPr>
              <a:t>Este </a:t>
            </a:r>
            <a:r>
              <a:rPr lang="es-MX" sz="2800" dirty="0">
                <a:solidFill>
                  <a:prstClr val="black">
                    <a:lumMod val="75000"/>
                    <a:lumOff val="25000"/>
                  </a:prstClr>
                </a:solidFill>
                <a:latin typeface="Agency FB" panose="020B0503020202020204" pitchFamily="34" charset="0"/>
              </a:rPr>
              <a:t>multiculturalismo siente que las aproximaciones transversales al multiculturalismo ocultan características y diferencias relativas a la raza, la clase, el género y la sexualidad. </a:t>
            </a:r>
            <a:endParaRPr lang="es-MX" sz="2800" dirty="0" smtClean="0">
              <a:solidFill>
                <a:prstClr val="black">
                  <a:lumMod val="75000"/>
                  <a:lumOff val="25000"/>
                </a:prstClr>
              </a:solidFill>
              <a:latin typeface="Agency FB" panose="020B0503020202020204" pitchFamily="34" charset="0"/>
            </a:endParaRPr>
          </a:p>
          <a:p>
            <a:pPr algn="just"/>
            <a:endParaRPr lang="es-MX" sz="2800" dirty="0">
              <a:solidFill>
                <a:prstClr val="black">
                  <a:lumMod val="75000"/>
                  <a:lumOff val="25000"/>
                </a:prstClr>
              </a:solidFill>
              <a:latin typeface="Agency FB" panose="020B0503020202020204" pitchFamily="34" charset="0"/>
            </a:endParaRPr>
          </a:p>
          <a:p>
            <a:pPr algn="just"/>
            <a:r>
              <a:rPr lang="es-MX" sz="2800" dirty="0" smtClean="0">
                <a:solidFill>
                  <a:prstClr val="black">
                    <a:lumMod val="75000"/>
                    <a:lumOff val="25000"/>
                  </a:prstClr>
                </a:solidFill>
                <a:latin typeface="Agency FB" panose="020B0503020202020204" pitchFamily="34" charset="0"/>
              </a:rPr>
              <a:t>Con </a:t>
            </a:r>
            <a:r>
              <a:rPr lang="es-MX" sz="2800" dirty="0">
                <a:solidFill>
                  <a:prstClr val="black">
                    <a:lumMod val="75000"/>
                    <a:lumOff val="25000"/>
                  </a:prstClr>
                </a:solidFill>
                <a:latin typeface="Agency FB" panose="020B0503020202020204" pitchFamily="34" charset="0"/>
              </a:rPr>
              <a:t>esta perspectiva se </a:t>
            </a:r>
            <a:r>
              <a:rPr lang="es-MX" sz="2800" dirty="0" smtClean="0">
                <a:solidFill>
                  <a:prstClr val="black">
                    <a:lumMod val="75000"/>
                    <a:lumOff val="25000"/>
                  </a:prstClr>
                </a:solidFill>
                <a:latin typeface="Agency FB" panose="020B0503020202020204" pitchFamily="34" charset="0"/>
              </a:rPr>
              <a:t>tienden </a:t>
            </a:r>
            <a:r>
              <a:rPr lang="es-MX" sz="2800" dirty="0">
                <a:solidFill>
                  <a:prstClr val="black">
                    <a:lumMod val="75000"/>
                    <a:lumOff val="25000"/>
                  </a:prstClr>
                </a:solidFill>
                <a:latin typeface="Agency FB" panose="020B0503020202020204" pitchFamily="34" charset="0"/>
              </a:rPr>
              <a:t>a volver esenciales las diferencias culturales, sin embargo, ignora el contexto histórico y cultural de las diferencias.</a:t>
            </a:r>
          </a:p>
        </p:txBody>
      </p:sp>
      <p:sp>
        <p:nvSpPr>
          <p:cNvPr id="4" name="Título 1"/>
          <p:cNvSpPr>
            <a:spLocks noGrp="1"/>
          </p:cNvSpPr>
          <p:nvPr>
            <p:ph type="title"/>
          </p:nvPr>
        </p:nvSpPr>
        <p:spPr>
          <a:xfrm>
            <a:off x="677333" y="155977"/>
            <a:ext cx="9046215" cy="912969"/>
          </a:xfrm>
        </p:spPr>
        <p:txBody>
          <a:bodyPr>
            <a:normAutofit/>
          </a:bodyPr>
          <a:lstStyle/>
          <a:p>
            <a:pPr algn="ctr"/>
            <a:r>
              <a:rPr lang="es-MX" dirty="0" smtClean="0"/>
              <a:t>3</a:t>
            </a:r>
            <a:r>
              <a:rPr lang="es-MX" dirty="0"/>
              <a:t>. Multiculturalismo liberal de izquierdas</a:t>
            </a:r>
          </a:p>
        </p:txBody>
      </p:sp>
    </p:spTree>
    <p:extLst>
      <p:ext uri="{BB962C8B-B14F-4D97-AF65-F5344CB8AC3E}">
        <p14:creationId xmlns:p14="http://schemas.microsoft.com/office/powerpoint/2010/main" val="2076452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9000" y="1068946"/>
            <a:ext cx="9033336" cy="5525037"/>
          </a:xfrm>
        </p:spPr>
        <p:txBody>
          <a:bodyPr>
            <a:normAutofit/>
          </a:bodyPr>
          <a:lstStyle/>
          <a:p>
            <a:pPr algn="just"/>
            <a:r>
              <a:rPr lang="es-MX" sz="2800" dirty="0" smtClean="0">
                <a:solidFill>
                  <a:prstClr val="black">
                    <a:lumMod val="75000"/>
                    <a:lumOff val="25000"/>
                  </a:prstClr>
                </a:solidFill>
                <a:latin typeface="Agency FB" panose="020B0503020202020204" pitchFamily="34" charset="0"/>
              </a:rPr>
              <a:t>Creo </a:t>
            </a:r>
            <a:r>
              <a:rPr lang="es-MX" sz="2800" dirty="0">
                <a:solidFill>
                  <a:prstClr val="black">
                    <a:lumMod val="75000"/>
                    <a:lumOff val="25000"/>
                  </a:prstClr>
                </a:solidFill>
                <a:latin typeface="Agency FB" panose="020B0503020202020204" pitchFamily="34" charset="0"/>
              </a:rPr>
              <a:t>que las posiciones multiculturales liberales y  de izquierdas no van suficientemente lejos en avanzar un proyecto de transformación </a:t>
            </a:r>
            <a:r>
              <a:rPr lang="es-MX" sz="2800" dirty="0" smtClean="0">
                <a:solidFill>
                  <a:prstClr val="black">
                    <a:lumMod val="75000"/>
                    <a:lumOff val="25000"/>
                  </a:prstClr>
                </a:solidFill>
                <a:latin typeface="Agency FB" panose="020B0503020202020204" pitchFamily="34" charset="0"/>
              </a:rPr>
              <a:t>social.</a:t>
            </a:r>
          </a:p>
          <a:p>
            <a:pPr algn="just"/>
            <a:endParaRPr lang="es-MX" sz="2800" dirty="0">
              <a:solidFill>
                <a:prstClr val="black">
                  <a:lumMod val="75000"/>
                  <a:lumOff val="25000"/>
                </a:prstClr>
              </a:solidFill>
              <a:latin typeface="Agency FB" panose="020B0503020202020204" pitchFamily="34" charset="0"/>
            </a:endParaRPr>
          </a:p>
          <a:p>
            <a:pPr algn="just"/>
            <a:endParaRPr lang="es-MX" sz="2800" dirty="0" smtClean="0">
              <a:solidFill>
                <a:prstClr val="black">
                  <a:lumMod val="75000"/>
                  <a:lumOff val="25000"/>
                </a:prstClr>
              </a:solidFill>
              <a:latin typeface="Agency FB" panose="020B0503020202020204" pitchFamily="34" charset="0"/>
            </a:endParaRPr>
          </a:p>
          <a:p>
            <a:pPr algn="just"/>
            <a:r>
              <a:rPr lang="es-MX" sz="2800" dirty="0" smtClean="0">
                <a:solidFill>
                  <a:prstClr val="black">
                    <a:lumMod val="75000"/>
                    <a:lumOff val="25000"/>
                  </a:prstClr>
                </a:solidFill>
                <a:latin typeface="Agency FB" panose="020B0503020202020204" pitchFamily="34" charset="0"/>
              </a:rPr>
              <a:t>Con </a:t>
            </a:r>
            <a:r>
              <a:rPr lang="es-MX" sz="2800" dirty="0">
                <a:solidFill>
                  <a:prstClr val="black">
                    <a:lumMod val="75000"/>
                    <a:lumOff val="25000"/>
                  </a:prstClr>
                </a:solidFill>
                <a:latin typeface="Agency FB" panose="020B0503020202020204" pitchFamily="34" charset="0"/>
              </a:rPr>
              <a:t>esta preocupación en mente se ha desarrollado la idea de multiculturalismo crítico desde una perspectiva </a:t>
            </a:r>
            <a:r>
              <a:rPr lang="es-MX" sz="2800" dirty="0" err="1">
                <a:solidFill>
                  <a:prstClr val="black">
                    <a:lumMod val="75000"/>
                    <a:lumOff val="25000"/>
                  </a:prstClr>
                </a:solidFill>
                <a:latin typeface="Agency FB" panose="020B0503020202020204" pitchFamily="34" charset="0"/>
              </a:rPr>
              <a:t>neomarxista</a:t>
            </a:r>
            <a:r>
              <a:rPr lang="es-MX" sz="2800" dirty="0">
                <a:solidFill>
                  <a:prstClr val="black">
                    <a:lumMod val="75000"/>
                    <a:lumOff val="25000"/>
                  </a:prstClr>
                </a:solidFill>
                <a:latin typeface="Agency FB" panose="020B0503020202020204" pitchFamily="34" charset="0"/>
              </a:rPr>
              <a:t> y </a:t>
            </a:r>
            <a:r>
              <a:rPr lang="es-MX" sz="2800" dirty="0" err="1">
                <a:solidFill>
                  <a:prstClr val="black">
                    <a:lumMod val="75000"/>
                    <a:lumOff val="25000"/>
                  </a:prstClr>
                </a:solidFill>
                <a:latin typeface="Agency FB" panose="020B0503020202020204" pitchFamily="34" charset="0"/>
              </a:rPr>
              <a:t>postestructuralista</a:t>
            </a:r>
            <a:r>
              <a:rPr lang="es-MX" sz="2800" dirty="0">
                <a:solidFill>
                  <a:prstClr val="black">
                    <a:lumMod val="75000"/>
                    <a:lumOff val="25000"/>
                  </a:prstClr>
                </a:solidFill>
                <a:latin typeface="Agency FB" panose="020B0503020202020204" pitchFamily="34" charset="0"/>
              </a:rPr>
              <a:t> que enfatiza el papel del lenguaje y la representación en la construcción del significado y la identidad. </a:t>
            </a:r>
            <a:endParaRPr lang="es-MX" sz="2800" dirty="0">
              <a:solidFill>
                <a:prstClr val="black">
                  <a:lumMod val="75000"/>
                  <a:lumOff val="25000"/>
                </a:prstClr>
              </a:solidFill>
              <a:latin typeface="Agency FB" panose="020B0503020202020204" pitchFamily="34" charset="0"/>
            </a:endParaRPr>
          </a:p>
        </p:txBody>
      </p:sp>
      <p:sp>
        <p:nvSpPr>
          <p:cNvPr id="4" name="Título 1"/>
          <p:cNvSpPr>
            <a:spLocks noGrp="1"/>
          </p:cNvSpPr>
          <p:nvPr>
            <p:ph type="title"/>
          </p:nvPr>
        </p:nvSpPr>
        <p:spPr>
          <a:xfrm>
            <a:off x="677333" y="155977"/>
            <a:ext cx="9046215" cy="912969"/>
          </a:xfrm>
        </p:spPr>
        <p:txBody>
          <a:bodyPr>
            <a:normAutofit fontScale="90000"/>
          </a:bodyPr>
          <a:lstStyle/>
          <a:p>
            <a:pPr algn="ctr"/>
            <a:r>
              <a:rPr lang="es-MX" dirty="0" smtClean="0"/>
              <a:t>4. Multiculturalismo crítico </a:t>
            </a:r>
            <a:r>
              <a:rPr lang="es-MX" dirty="0"/>
              <a:t>y de la resistencia. </a:t>
            </a:r>
          </a:p>
        </p:txBody>
      </p:sp>
    </p:spTree>
    <p:extLst>
      <p:ext uri="{BB962C8B-B14F-4D97-AF65-F5344CB8AC3E}">
        <p14:creationId xmlns:p14="http://schemas.microsoft.com/office/powerpoint/2010/main" val="2460738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TotalTime>
  <Words>705</Words>
  <Application>Microsoft Office PowerPoint</Application>
  <PresentationFormat>Panorámica</PresentationFormat>
  <Paragraphs>43</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Agency FB</vt:lpstr>
      <vt:lpstr>Arial</vt:lpstr>
      <vt:lpstr>Trebuchet MS</vt:lpstr>
      <vt:lpstr>Wingdings 3</vt:lpstr>
      <vt:lpstr>Faceta</vt:lpstr>
      <vt:lpstr>Multiculturalismo</vt:lpstr>
      <vt:lpstr>Multiculturalismo</vt:lpstr>
      <vt:lpstr>1. Multiculturalismo conservador o corporativo: </vt:lpstr>
      <vt:lpstr>1. Multiculturalismo conservador o corporativo: </vt:lpstr>
      <vt:lpstr>1. Multiculturalismo conservador o corporativo: </vt:lpstr>
      <vt:lpstr>1. Multiculturalismo conservador o corporativo: </vt:lpstr>
      <vt:lpstr>2. Multiculturalismo liberal </vt:lpstr>
      <vt:lpstr>3. Multiculturalismo liberal de izquierdas</vt:lpstr>
      <vt:lpstr>4. Multiculturalismo crítico y de la resistencia. </vt:lpstr>
      <vt:lpstr>4. Multiculturalismo crítico y de la resistencia.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Multiculturalismo</dc:title>
  <dc:creator>NAYELLI</dc:creator>
  <cp:lastModifiedBy>NAYELLI</cp:lastModifiedBy>
  <cp:revision>6</cp:revision>
  <dcterms:created xsi:type="dcterms:W3CDTF">2013-11-21T04:18:04Z</dcterms:created>
  <dcterms:modified xsi:type="dcterms:W3CDTF">2013-11-21T05:42:18Z</dcterms:modified>
</cp:coreProperties>
</file>