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sldIdLst>
    <p:sldId id="258" r:id="rId2"/>
    <p:sldId id="303" r:id="rId3"/>
    <p:sldId id="297" r:id="rId4"/>
    <p:sldId id="298" r:id="rId5"/>
    <p:sldId id="299" r:id="rId6"/>
    <p:sldId id="300" r:id="rId7"/>
    <p:sldId id="284" r:id="rId8"/>
    <p:sldId id="285" r:id="rId9"/>
    <p:sldId id="286" r:id="rId10"/>
    <p:sldId id="287" r:id="rId11"/>
    <p:sldId id="288" r:id="rId12"/>
    <p:sldId id="290" r:id="rId13"/>
    <p:sldId id="291" r:id="rId14"/>
    <p:sldId id="283" r:id="rId15"/>
    <p:sldId id="259" r:id="rId16"/>
    <p:sldId id="260" r:id="rId17"/>
    <p:sldId id="261" r:id="rId18"/>
    <p:sldId id="262" r:id="rId19"/>
    <p:sldId id="263" r:id="rId20"/>
    <p:sldId id="265" r:id="rId21"/>
    <p:sldId id="267" r:id="rId22"/>
    <p:sldId id="268" r:id="rId23"/>
    <p:sldId id="266" r:id="rId24"/>
    <p:sldId id="269" r:id="rId25"/>
    <p:sldId id="270" r:id="rId26"/>
    <p:sldId id="280" r:id="rId27"/>
    <p:sldId id="271" r:id="rId28"/>
    <p:sldId id="272" r:id="rId29"/>
    <p:sldId id="273" r:id="rId30"/>
    <p:sldId id="275" r:id="rId31"/>
    <p:sldId id="274" r:id="rId32"/>
    <p:sldId id="276" r:id="rId33"/>
    <p:sldId id="293" r:id="rId34"/>
    <p:sldId id="277" r:id="rId35"/>
    <p:sldId id="279" r:id="rId36"/>
    <p:sldId id="301" r:id="rId37"/>
    <p:sldId id="295" r:id="rId38"/>
    <p:sldId id="292" r:id="rId39"/>
    <p:sldId id="296" r:id="rId40"/>
    <p:sldId id="289" r:id="rId41"/>
    <p:sldId id="281" r:id="rId42"/>
    <p:sldId id="282"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60" d="100"/>
          <a:sy n="60" d="100"/>
        </p:scale>
        <p:origin x="-690" y="-78"/>
      </p:cViewPr>
      <p:guideLst>
        <p:guide orient="horz" pos="2160"/>
        <p:guide pos="2880"/>
      </p:guideLst>
    </p:cSldViewPr>
  </p:slideViewPr>
  <p:notesTextViewPr>
    <p:cViewPr>
      <p:scale>
        <a:sx n="1" d="1"/>
        <a:sy n="1" d="1"/>
      </p:scale>
      <p:origin x="0" y="0"/>
    </p:cViewPr>
  </p:notesTextViewPr>
  <p:sorterViewPr>
    <p:cViewPr>
      <p:scale>
        <a:sx n="70" d="100"/>
        <a:sy n="70" d="100"/>
      </p:scale>
      <p:origin x="0" y="58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3E6247-AF95-4CB1-AD8E-9251BE56EDF2}" type="datetimeFigureOut">
              <a:rPr lang="en-US" smtClean="0"/>
              <a:t>5/25/2014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0EE88-0D8F-448E-BEDA-02657B479CDC}" type="slidenum">
              <a:rPr lang="en-US" smtClean="0"/>
              <a:t>‹Nº›</a:t>
            </a:fld>
            <a:endParaRPr lang="en-US"/>
          </a:p>
        </p:txBody>
      </p:sp>
    </p:spTree>
    <p:extLst>
      <p:ext uri="{BB962C8B-B14F-4D97-AF65-F5344CB8AC3E}">
        <p14:creationId xmlns:p14="http://schemas.microsoft.com/office/powerpoint/2010/main" val="1605502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27901CFB-DEB4-484A-B2A1-ED1655C2FC74}" type="slidenum">
              <a:rPr lang="en-US">
                <a:solidFill>
                  <a:prstClr val="black"/>
                </a:solidFill>
              </a:rPr>
              <a:pPr/>
              <a:t>22</a:t>
            </a:fld>
            <a:endParaRPr lang="en-US">
              <a:solidFill>
                <a:prstClr val="black"/>
              </a:solidFill>
            </a:endParaRPr>
          </a:p>
        </p:txBody>
      </p:sp>
      <p:sp>
        <p:nvSpPr>
          <p:cNvPr id="80899" name="Rectangle 2"/>
          <p:cNvSpPr>
            <a:spLocks noGrp="1" noRot="1" noChangeAspect="1" noChangeArrowheads="1" noTextEdit="1"/>
          </p:cNvSpPr>
          <p:nvPr>
            <p:ph type="sldImg"/>
          </p:nvPr>
        </p:nvSpPr>
        <p:spPr>
          <a:xfrm>
            <a:off x="1143000" y="685800"/>
            <a:ext cx="4573588" cy="3430588"/>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5E336F-C4D4-4A34-B08F-7E26818A398A}" type="datetime1">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DD973-3AEF-45F2-8A02-AC9B379E139F}" type="slidenum">
              <a:rPr lang="en-US" smtClean="0"/>
              <a:t>‹Nº›</a:t>
            </a:fld>
            <a:endParaRPr lang="en-US"/>
          </a:p>
        </p:txBody>
      </p:sp>
    </p:spTree>
    <p:extLst>
      <p:ext uri="{BB962C8B-B14F-4D97-AF65-F5344CB8AC3E}">
        <p14:creationId xmlns:p14="http://schemas.microsoft.com/office/powerpoint/2010/main" val="3909916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4C2667-21B2-4F64-A4D0-F2002020F81F}" type="datetime1">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DD973-3AEF-45F2-8A02-AC9B379E139F}" type="slidenum">
              <a:rPr lang="en-US" smtClean="0"/>
              <a:t>‹Nº›</a:t>
            </a:fld>
            <a:endParaRPr lang="en-US"/>
          </a:p>
        </p:txBody>
      </p:sp>
    </p:spTree>
    <p:extLst>
      <p:ext uri="{BB962C8B-B14F-4D97-AF65-F5344CB8AC3E}">
        <p14:creationId xmlns:p14="http://schemas.microsoft.com/office/powerpoint/2010/main" val="3949328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87E8F1-E6FF-4E81-8698-73A165EA6657}" type="datetime1">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DD973-3AEF-45F2-8A02-AC9B379E139F}" type="slidenum">
              <a:rPr lang="en-US" smtClean="0"/>
              <a:t>‹Nº›</a:t>
            </a:fld>
            <a:endParaRPr lang="en-US"/>
          </a:p>
        </p:txBody>
      </p:sp>
    </p:spTree>
    <p:extLst>
      <p:ext uri="{BB962C8B-B14F-4D97-AF65-F5344CB8AC3E}">
        <p14:creationId xmlns:p14="http://schemas.microsoft.com/office/powerpoint/2010/main" val="2251689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2"/>
          <p:cNvSpPr>
            <a:spLocks noGrp="1" noChangeArrowheads="1"/>
          </p:cNvSpPr>
          <p:nvPr>
            <p:ph type="dt" sz="half" idx="10"/>
          </p:nvPr>
        </p:nvSpPr>
        <p:spPr>
          <a:ln/>
        </p:spPr>
        <p:txBody>
          <a:bodyPr/>
          <a:lstStyle>
            <a:lvl1pPr>
              <a:defRPr/>
            </a:lvl1pPr>
          </a:lstStyle>
          <a:p>
            <a:pPr>
              <a:defRPr/>
            </a:pPr>
            <a:fld id="{F9C8692B-9B6D-4489-8431-50B638A90564}" type="datetime1">
              <a:rPr lang="en-US" smtClean="0">
                <a:solidFill>
                  <a:prstClr val="white">
                    <a:tint val="75000"/>
                  </a:prstClr>
                </a:solidFill>
              </a:rPr>
              <a:t>5/25/2014</a:t>
            </a:fld>
            <a:endParaRPr lang="en-US">
              <a:solidFill>
                <a:prstClr val="white">
                  <a:tint val="75000"/>
                </a:prstClr>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1BCAA4CC-25E6-4F94-A388-23555AD58867}" type="slidenum">
              <a:rPr lang="en-US">
                <a:solidFill>
                  <a:prstClr val="white">
                    <a:tint val="75000"/>
                  </a:prstClr>
                </a:solidFill>
              </a:rPr>
              <a:pPr>
                <a:defRPr/>
              </a:pPr>
              <a:t>‹Nº›</a:t>
            </a:fld>
            <a:endParaRPr lang="en-US">
              <a:solidFill>
                <a:prstClr val="white">
                  <a:tint val="75000"/>
                </a:prstClr>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solidFill>
                <a:prstClr val="white">
                  <a:tint val="75000"/>
                </a:prstClr>
              </a:solidFill>
            </a:endParaRPr>
          </a:p>
        </p:txBody>
      </p:sp>
    </p:spTree>
    <p:extLst>
      <p:ext uri="{BB962C8B-B14F-4D97-AF65-F5344CB8AC3E}">
        <p14:creationId xmlns:p14="http://schemas.microsoft.com/office/powerpoint/2010/main" val="12335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A1C215-7CDD-4745-9C88-5D795FFCC44A}" type="datetime1">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DD973-3AEF-45F2-8A02-AC9B379E139F}" type="slidenum">
              <a:rPr lang="en-US" smtClean="0"/>
              <a:t>‹Nº›</a:t>
            </a:fld>
            <a:endParaRPr lang="en-US"/>
          </a:p>
        </p:txBody>
      </p:sp>
    </p:spTree>
    <p:extLst>
      <p:ext uri="{BB962C8B-B14F-4D97-AF65-F5344CB8AC3E}">
        <p14:creationId xmlns:p14="http://schemas.microsoft.com/office/powerpoint/2010/main" val="208396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2F48AE-680E-4781-88F2-233355A182E9}" type="datetime1">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DD973-3AEF-45F2-8A02-AC9B379E139F}" type="slidenum">
              <a:rPr lang="en-US" smtClean="0"/>
              <a:t>‹Nº›</a:t>
            </a:fld>
            <a:endParaRPr lang="en-US"/>
          </a:p>
        </p:txBody>
      </p:sp>
    </p:spTree>
    <p:extLst>
      <p:ext uri="{BB962C8B-B14F-4D97-AF65-F5344CB8AC3E}">
        <p14:creationId xmlns:p14="http://schemas.microsoft.com/office/powerpoint/2010/main" val="339915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815F3B-5E12-4FF1-B1D8-6B379E28FF1A}" type="datetime1">
              <a:rPr lang="en-US" smtClean="0"/>
              <a:t>5/25/2014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DD973-3AEF-45F2-8A02-AC9B379E139F}" type="slidenum">
              <a:rPr lang="en-US" smtClean="0"/>
              <a:t>‹Nº›</a:t>
            </a:fld>
            <a:endParaRPr lang="en-US"/>
          </a:p>
        </p:txBody>
      </p:sp>
    </p:spTree>
    <p:extLst>
      <p:ext uri="{BB962C8B-B14F-4D97-AF65-F5344CB8AC3E}">
        <p14:creationId xmlns:p14="http://schemas.microsoft.com/office/powerpoint/2010/main" val="2822866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294D44-E750-4EE3-99ED-044D0A0316D8}" type="datetime1">
              <a:rPr lang="en-US" smtClean="0"/>
              <a:t>5/25/2014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CDD973-3AEF-45F2-8A02-AC9B379E139F}" type="slidenum">
              <a:rPr lang="en-US" smtClean="0"/>
              <a:t>‹Nº›</a:t>
            </a:fld>
            <a:endParaRPr lang="en-US"/>
          </a:p>
        </p:txBody>
      </p:sp>
    </p:spTree>
    <p:extLst>
      <p:ext uri="{BB962C8B-B14F-4D97-AF65-F5344CB8AC3E}">
        <p14:creationId xmlns:p14="http://schemas.microsoft.com/office/powerpoint/2010/main" val="3577305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1D79CC-B153-47E0-BCF4-FB8C49435333}" type="datetime1">
              <a:rPr lang="en-US" smtClean="0"/>
              <a:t>5/25/2014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CDD973-3AEF-45F2-8A02-AC9B379E139F}" type="slidenum">
              <a:rPr lang="en-US" smtClean="0"/>
              <a:t>‹Nº›</a:t>
            </a:fld>
            <a:endParaRPr lang="en-US"/>
          </a:p>
        </p:txBody>
      </p:sp>
    </p:spTree>
    <p:extLst>
      <p:ext uri="{BB962C8B-B14F-4D97-AF65-F5344CB8AC3E}">
        <p14:creationId xmlns:p14="http://schemas.microsoft.com/office/powerpoint/2010/main" val="2024234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FF25E-BE19-4517-A9D0-2994B5911675}" type="datetime1">
              <a:rPr lang="en-US" smtClean="0"/>
              <a:t>5/25/2014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CDD973-3AEF-45F2-8A02-AC9B379E139F}" type="slidenum">
              <a:rPr lang="en-US" smtClean="0"/>
              <a:t>‹Nº›</a:t>
            </a:fld>
            <a:endParaRPr lang="en-US"/>
          </a:p>
        </p:txBody>
      </p:sp>
    </p:spTree>
    <p:extLst>
      <p:ext uri="{BB962C8B-B14F-4D97-AF65-F5344CB8AC3E}">
        <p14:creationId xmlns:p14="http://schemas.microsoft.com/office/powerpoint/2010/main" val="1067666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37BD31-9CA8-4902-904D-866AF54A13C7}" type="datetime1">
              <a:rPr lang="en-US" smtClean="0"/>
              <a:t>5/25/2014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DD973-3AEF-45F2-8A02-AC9B379E139F}" type="slidenum">
              <a:rPr lang="en-US" smtClean="0"/>
              <a:t>‹Nº›</a:t>
            </a:fld>
            <a:endParaRPr lang="en-US"/>
          </a:p>
        </p:txBody>
      </p:sp>
    </p:spTree>
    <p:extLst>
      <p:ext uri="{BB962C8B-B14F-4D97-AF65-F5344CB8AC3E}">
        <p14:creationId xmlns:p14="http://schemas.microsoft.com/office/powerpoint/2010/main" val="3940977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94B946-7AD4-44CE-BE49-BC57D42D5ED9}" type="datetime1">
              <a:rPr lang="en-US" smtClean="0"/>
              <a:t>5/25/2014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DD973-3AEF-45F2-8A02-AC9B379E139F}" type="slidenum">
              <a:rPr lang="en-US" smtClean="0"/>
              <a:t>‹Nº›</a:t>
            </a:fld>
            <a:endParaRPr lang="en-US"/>
          </a:p>
        </p:txBody>
      </p:sp>
    </p:spTree>
    <p:extLst>
      <p:ext uri="{BB962C8B-B14F-4D97-AF65-F5344CB8AC3E}">
        <p14:creationId xmlns:p14="http://schemas.microsoft.com/office/powerpoint/2010/main" val="127337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EF3F81-EBB6-42F3-A45A-7F773F1E3AD4}" type="datetime1">
              <a:rPr lang="en-US" smtClean="0"/>
              <a:t>5/25/2014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DD973-3AEF-45F2-8A02-AC9B379E139F}" type="slidenum">
              <a:rPr lang="en-US" smtClean="0"/>
              <a:t>‹Nº›</a:t>
            </a:fld>
            <a:endParaRPr lang="en-US"/>
          </a:p>
        </p:txBody>
      </p:sp>
    </p:spTree>
    <p:extLst>
      <p:ext uri="{BB962C8B-B14F-4D97-AF65-F5344CB8AC3E}">
        <p14:creationId xmlns:p14="http://schemas.microsoft.com/office/powerpoint/2010/main" val="5154450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49"/>
            <a:ext cx="3886200" cy="2670175"/>
          </a:xfrm>
        </p:spPr>
        <p:txBody>
          <a:bodyPr/>
          <a:lstStyle/>
          <a:p>
            <a:endParaRPr lang="en-US" dirty="0"/>
          </a:p>
        </p:txBody>
      </p:sp>
      <p:sp>
        <p:nvSpPr>
          <p:cNvPr id="3" name="Content Placeholder 2"/>
          <p:cNvSpPr>
            <a:spLocks noGrp="1"/>
          </p:cNvSpPr>
          <p:nvPr>
            <p:ph idx="1"/>
          </p:nvPr>
        </p:nvSpPr>
        <p:spPr>
          <a:xfrm>
            <a:off x="4343400" y="273050"/>
            <a:ext cx="4648200" cy="5853113"/>
          </a:xfrm>
        </p:spPr>
        <p:txBody>
          <a:bodyPr>
            <a:normAutofit/>
          </a:bodyPr>
          <a:lstStyle/>
          <a:p>
            <a:pPr marL="0" indent="0" algn="ctr">
              <a:buNone/>
            </a:pPr>
            <a:r>
              <a:rPr lang="en-US" b="1" dirty="0" smtClean="0"/>
              <a:t>Ethical and Professional Practice in Juvenile Justice: </a:t>
            </a:r>
          </a:p>
          <a:p>
            <a:pPr marL="0" indent="0" algn="ctr">
              <a:buNone/>
            </a:pPr>
            <a:r>
              <a:rPr lang="en-US" b="1" dirty="0" smtClean="0"/>
              <a:t>Opportunities and Challenges in Violence Risk Assessment and Management</a:t>
            </a:r>
          </a:p>
          <a:p>
            <a:pPr marL="0" indent="0" algn="ctr">
              <a:buNone/>
            </a:pPr>
            <a:endParaRPr lang="en-US" dirty="0" smtClean="0"/>
          </a:p>
          <a:p>
            <a:pPr marL="0" indent="0" algn="ctr">
              <a:buNone/>
            </a:pPr>
            <a:r>
              <a:rPr lang="en-US" sz="2800" b="1" dirty="0" smtClean="0"/>
              <a:t>Robert Kinscherff, PhD, JD</a:t>
            </a:r>
          </a:p>
          <a:p>
            <a:pPr marL="0" indent="0" algn="ctr">
              <a:buNone/>
            </a:pPr>
            <a:endParaRPr lang="en-US" sz="2800" dirty="0"/>
          </a:p>
          <a:p>
            <a:pPr marL="0" indent="0" algn="ctr">
              <a:buNone/>
            </a:pPr>
            <a:r>
              <a:rPr lang="en-US" sz="2800" dirty="0" smtClean="0"/>
              <a:t>Robert_Kinscherff@mspp.edu</a:t>
            </a:r>
            <a:endParaRPr lang="en-US" sz="2800" dirty="0"/>
          </a:p>
        </p:txBody>
      </p:sp>
      <p:sp>
        <p:nvSpPr>
          <p:cNvPr id="4" name="Text Placeholder 3"/>
          <p:cNvSpPr>
            <a:spLocks noGrp="1"/>
          </p:cNvSpPr>
          <p:nvPr>
            <p:ph type="body" sz="half" idx="2"/>
          </p:nvPr>
        </p:nvSpPr>
        <p:spPr>
          <a:xfrm>
            <a:off x="228601" y="2971800"/>
            <a:ext cx="4114799" cy="3171109"/>
          </a:xfrm>
        </p:spPr>
        <p:txBody>
          <a:bodyPr>
            <a:normAutofit/>
          </a:bodyPr>
          <a:lstStyle/>
          <a:p>
            <a:r>
              <a:rPr lang="en-US" sz="2400" dirty="0" err="1" smtClean="0"/>
              <a:t>Instituto</a:t>
            </a:r>
            <a:r>
              <a:rPr lang="en-US" sz="2400" dirty="0" smtClean="0"/>
              <a:t> de </a:t>
            </a:r>
            <a:r>
              <a:rPr lang="en-US" sz="2400" dirty="0" err="1" smtClean="0"/>
              <a:t>Cienias</a:t>
            </a:r>
            <a:r>
              <a:rPr lang="en-US" sz="2400" dirty="0" smtClean="0"/>
              <a:t>  de la </a:t>
            </a:r>
            <a:r>
              <a:rPr lang="en-US" sz="2400" dirty="0" err="1" smtClean="0"/>
              <a:t>Salud</a:t>
            </a:r>
            <a:endParaRPr lang="en-US" sz="2400" dirty="0" smtClean="0"/>
          </a:p>
          <a:p>
            <a:endParaRPr lang="en-US" sz="2400" dirty="0"/>
          </a:p>
          <a:p>
            <a:pPr algn="ctr"/>
            <a:r>
              <a:rPr lang="en-US" sz="2400" b="1" dirty="0" smtClean="0"/>
              <a:t>Feria </a:t>
            </a:r>
            <a:r>
              <a:rPr lang="en-US" sz="2400" b="1" dirty="0" err="1" smtClean="0"/>
              <a:t>Internacional</a:t>
            </a:r>
            <a:r>
              <a:rPr lang="en-US" sz="2400" b="1" dirty="0" smtClean="0"/>
              <a:t> de la </a:t>
            </a:r>
            <a:r>
              <a:rPr lang="en-US" sz="2400" b="1" dirty="0" err="1" smtClean="0"/>
              <a:t>Salud</a:t>
            </a:r>
            <a:r>
              <a:rPr lang="en-US" sz="2400" b="1" dirty="0" smtClean="0"/>
              <a:t>   </a:t>
            </a:r>
            <a:r>
              <a:rPr lang="en-US" sz="2400" b="1" dirty="0" err="1" smtClean="0"/>
              <a:t>Fis</a:t>
            </a:r>
            <a:r>
              <a:rPr lang="en-US" sz="2400" b="1" dirty="0" smtClean="0"/>
              <a:t> 2014</a:t>
            </a:r>
          </a:p>
          <a:p>
            <a:pPr algn="ctr"/>
            <a:endParaRPr lang="en-US" sz="2400" b="1" dirty="0"/>
          </a:p>
          <a:p>
            <a:pPr algn="ctr"/>
            <a:r>
              <a:rPr lang="en-US" sz="2400" b="1" dirty="0" smtClean="0"/>
              <a:t>26 al 30 de Mayo</a:t>
            </a:r>
          </a:p>
          <a:p>
            <a:pPr algn="ctr"/>
            <a:endParaRPr lang="en-US" sz="2400" b="1" dirty="0"/>
          </a:p>
          <a:p>
            <a:pPr algn="ctr"/>
            <a:endParaRPr lang="en-US" sz="24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4114800" cy="271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Slide Number Placeholder 4"/>
          <p:cNvSpPr>
            <a:spLocks noGrp="1"/>
          </p:cNvSpPr>
          <p:nvPr>
            <p:ph type="sldNum" sz="quarter" idx="12"/>
          </p:nvPr>
        </p:nvSpPr>
        <p:spPr/>
        <p:txBody>
          <a:bodyPr/>
          <a:lstStyle/>
          <a:p>
            <a:fld id="{77CDD973-3AEF-45F2-8A02-AC9B379E139F}" type="slidenum">
              <a:rPr lang="en-US" smtClean="0"/>
              <a:t>1</a:t>
            </a:fld>
            <a:endParaRPr lang="en-US"/>
          </a:p>
        </p:txBody>
      </p:sp>
    </p:spTree>
    <p:extLst>
      <p:ext uri="{BB962C8B-B14F-4D97-AF65-F5344CB8AC3E}">
        <p14:creationId xmlns:p14="http://schemas.microsoft.com/office/powerpoint/2010/main" val="456706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APA Ethical Principles of Psychologists and Code of Conduct</a:t>
            </a:r>
            <a:endParaRPr lang="en-US" dirty="0"/>
          </a:p>
        </p:txBody>
      </p:sp>
      <p:sp>
        <p:nvSpPr>
          <p:cNvPr id="3" name="Content Placeholder 2"/>
          <p:cNvSpPr>
            <a:spLocks noGrp="1"/>
          </p:cNvSpPr>
          <p:nvPr>
            <p:ph idx="1"/>
          </p:nvPr>
        </p:nvSpPr>
        <p:spPr>
          <a:xfrm>
            <a:off x="228600" y="1905000"/>
            <a:ext cx="8610600" cy="4648200"/>
          </a:xfrm>
        </p:spPr>
        <p:txBody>
          <a:bodyPr>
            <a:normAutofit/>
          </a:bodyPr>
          <a:lstStyle/>
          <a:p>
            <a:r>
              <a:rPr lang="en-US" b="1" dirty="0"/>
              <a:t>2.04 Bases for Scientific and Professional Judgments</a:t>
            </a:r>
            <a:r>
              <a:rPr lang="en-US" dirty="0"/>
              <a:t> </a:t>
            </a:r>
            <a:r>
              <a:rPr lang="en-US" dirty="0" smtClean="0"/>
              <a:t/>
            </a:r>
            <a:br>
              <a:rPr lang="en-US" dirty="0" smtClean="0"/>
            </a:br>
            <a:endParaRPr lang="en-US" dirty="0" smtClean="0"/>
          </a:p>
          <a:p>
            <a:r>
              <a:rPr lang="en-US" dirty="0" smtClean="0"/>
              <a:t>Psychologists</a:t>
            </a:r>
            <a:r>
              <a:rPr lang="en-US" dirty="0"/>
              <a:t>' work is based upon established scientific and professional knowledge of the discipline.</a:t>
            </a:r>
            <a:endParaRPr lang="en-US" b="1" dirty="0"/>
          </a:p>
        </p:txBody>
      </p:sp>
      <p:sp>
        <p:nvSpPr>
          <p:cNvPr id="4" name="Slide Number Placeholder 3"/>
          <p:cNvSpPr>
            <a:spLocks noGrp="1"/>
          </p:cNvSpPr>
          <p:nvPr>
            <p:ph type="sldNum" sz="quarter" idx="12"/>
          </p:nvPr>
        </p:nvSpPr>
        <p:spPr/>
        <p:txBody>
          <a:bodyPr/>
          <a:lstStyle/>
          <a:p>
            <a:fld id="{77CDD973-3AEF-45F2-8A02-AC9B379E139F}" type="slidenum">
              <a:rPr lang="en-US" smtClean="0"/>
              <a:t>10</a:t>
            </a:fld>
            <a:endParaRPr lang="en-US"/>
          </a:p>
        </p:txBody>
      </p:sp>
    </p:spTree>
    <p:extLst>
      <p:ext uri="{BB962C8B-B14F-4D97-AF65-F5344CB8AC3E}">
        <p14:creationId xmlns:p14="http://schemas.microsoft.com/office/powerpoint/2010/main" val="625311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APA Ethical Principles of Psychologists and Code of Conduct</a:t>
            </a:r>
            <a:endParaRPr lang="en-US" dirty="0"/>
          </a:p>
        </p:txBody>
      </p:sp>
      <p:sp>
        <p:nvSpPr>
          <p:cNvPr id="3" name="Content Placeholder 2"/>
          <p:cNvSpPr>
            <a:spLocks noGrp="1"/>
          </p:cNvSpPr>
          <p:nvPr>
            <p:ph idx="1"/>
          </p:nvPr>
        </p:nvSpPr>
        <p:spPr>
          <a:xfrm>
            <a:off x="228600" y="1905000"/>
            <a:ext cx="8610600" cy="4648200"/>
          </a:xfrm>
        </p:spPr>
        <p:txBody>
          <a:bodyPr>
            <a:normAutofit/>
          </a:bodyPr>
          <a:lstStyle/>
          <a:p>
            <a:r>
              <a:rPr lang="en-US" b="1" dirty="0"/>
              <a:t>3.04 Avoiding Harm</a:t>
            </a:r>
            <a:r>
              <a:rPr lang="en-US" dirty="0"/>
              <a:t> </a:t>
            </a:r>
            <a:endParaRPr lang="en-US" dirty="0" smtClean="0"/>
          </a:p>
          <a:p>
            <a:pPr marL="0" indent="0">
              <a:buNone/>
            </a:pPr>
            <a:r>
              <a:rPr lang="en-US" dirty="0" smtClean="0"/>
              <a:t/>
            </a:r>
            <a:br>
              <a:rPr lang="en-US" dirty="0" smtClean="0"/>
            </a:br>
            <a:r>
              <a:rPr lang="en-US" dirty="0"/>
              <a:t>Psychologists take reasonable steps to avoid harming their clients/patients, students, supervisees, research participants, organizational clients and others with whom they work, and to minimize harm where it is foreseeable and unavoidable.</a:t>
            </a:r>
            <a:endParaRPr lang="en-US" b="1" dirty="0"/>
          </a:p>
        </p:txBody>
      </p:sp>
      <p:sp>
        <p:nvSpPr>
          <p:cNvPr id="4" name="Slide Number Placeholder 3"/>
          <p:cNvSpPr>
            <a:spLocks noGrp="1"/>
          </p:cNvSpPr>
          <p:nvPr>
            <p:ph type="sldNum" sz="quarter" idx="12"/>
          </p:nvPr>
        </p:nvSpPr>
        <p:spPr/>
        <p:txBody>
          <a:bodyPr/>
          <a:lstStyle/>
          <a:p>
            <a:fld id="{77CDD973-3AEF-45F2-8A02-AC9B379E139F}" type="slidenum">
              <a:rPr lang="en-US" smtClean="0"/>
              <a:t>11</a:t>
            </a:fld>
            <a:endParaRPr lang="en-US"/>
          </a:p>
        </p:txBody>
      </p:sp>
    </p:spTree>
    <p:extLst>
      <p:ext uri="{BB962C8B-B14F-4D97-AF65-F5344CB8AC3E}">
        <p14:creationId xmlns:p14="http://schemas.microsoft.com/office/powerpoint/2010/main" val="1086161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Ethical Questions Arising When Working With Youth</a:t>
            </a:r>
            <a:endParaRPr lang="en-US" dirty="0"/>
          </a:p>
        </p:txBody>
      </p:sp>
      <p:sp>
        <p:nvSpPr>
          <p:cNvPr id="3" name="Content Placeholder 2"/>
          <p:cNvSpPr>
            <a:spLocks noGrp="1"/>
          </p:cNvSpPr>
          <p:nvPr>
            <p:ph idx="1"/>
          </p:nvPr>
        </p:nvSpPr>
        <p:spPr>
          <a:xfrm>
            <a:off x="228600" y="1752600"/>
            <a:ext cx="8686800" cy="4373563"/>
          </a:xfrm>
        </p:spPr>
        <p:txBody>
          <a:bodyPr/>
          <a:lstStyle/>
          <a:p>
            <a:r>
              <a:rPr lang="en-US" dirty="0" smtClean="0"/>
              <a:t>Are we being asked to participate in organizations or circumstances where we are potentially witnessing or participating in violations of human rights?</a:t>
            </a:r>
          </a:p>
          <a:p>
            <a:endParaRPr lang="en-US" dirty="0"/>
          </a:p>
          <a:p>
            <a:r>
              <a:rPr lang="en-US" dirty="0" smtClean="0"/>
              <a:t>Is what we are offering as psychologists sufficiently based in scientific and professional knowledge?</a:t>
            </a:r>
          </a:p>
          <a:p>
            <a:endParaRPr lang="en-US" dirty="0"/>
          </a:p>
          <a:p>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12</a:t>
            </a:fld>
            <a:endParaRPr lang="en-US"/>
          </a:p>
        </p:txBody>
      </p:sp>
    </p:spTree>
    <p:extLst>
      <p:ext uri="{BB962C8B-B14F-4D97-AF65-F5344CB8AC3E}">
        <p14:creationId xmlns:p14="http://schemas.microsoft.com/office/powerpoint/2010/main" val="477941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Ethical Questions Arising When Working With Youth</a:t>
            </a:r>
            <a:endParaRPr lang="en-US" dirty="0"/>
          </a:p>
        </p:txBody>
      </p:sp>
      <p:sp>
        <p:nvSpPr>
          <p:cNvPr id="3" name="Content Placeholder 2"/>
          <p:cNvSpPr>
            <a:spLocks noGrp="1"/>
          </p:cNvSpPr>
          <p:nvPr>
            <p:ph idx="1"/>
          </p:nvPr>
        </p:nvSpPr>
        <p:spPr>
          <a:xfrm>
            <a:off x="228600" y="1752600"/>
            <a:ext cx="8686800" cy="4648200"/>
          </a:xfrm>
        </p:spPr>
        <p:txBody>
          <a:bodyPr>
            <a:normAutofit fontScale="92500" lnSpcReduction="10000"/>
          </a:bodyPr>
          <a:lstStyle/>
          <a:p>
            <a:r>
              <a:rPr lang="en-US" dirty="0" smtClean="0"/>
              <a:t>Are we using methods and practices that we reasonably believe will avoid harm—or if harm cannot be avoided—minimizes harm?</a:t>
            </a:r>
          </a:p>
          <a:p>
            <a:pPr marL="0" indent="0">
              <a:buNone/>
            </a:pPr>
            <a:endParaRPr lang="en-US" dirty="0"/>
          </a:p>
          <a:p>
            <a:r>
              <a:rPr lang="en-US" dirty="0" smtClean="0"/>
              <a:t>Is what we are offering as psychologists sufficiently based in scientific and professional knowledge?</a:t>
            </a:r>
          </a:p>
          <a:p>
            <a:endParaRPr lang="en-US" dirty="0"/>
          </a:p>
          <a:p>
            <a:r>
              <a:rPr lang="en-US" dirty="0" smtClean="0"/>
              <a:t>What role for psychologists in identifying and meeting mental health needs of youth in the juvenile justice system?</a:t>
            </a:r>
          </a:p>
          <a:p>
            <a:endParaRPr lang="en-US" dirty="0"/>
          </a:p>
          <a:p>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13</a:t>
            </a:fld>
            <a:endParaRPr lang="en-US"/>
          </a:p>
        </p:txBody>
      </p:sp>
    </p:spTree>
    <p:extLst>
      <p:ext uri="{BB962C8B-B14F-4D97-AF65-F5344CB8AC3E}">
        <p14:creationId xmlns:p14="http://schemas.microsoft.com/office/powerpoint/2010/main" val="3971844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Working With Youth in Contact with the Juvenile Justice System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9715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dirty="0" smtClean="0"/>
              <a:t>Emerging Principles</a:t>
            </a:r>
            <a:endParaRPr lang="en-US" dirty="0"/>
          </a:p>
        </p:txBody>
      </p:sp>
      <p:sp>
        <p:nvSpPr>
          <p:cNvPr id="3" name="Content Placeholder 2"/>
          <p:cNvSpPr>
            <a:spLocks noGrp="1"/>
          </p:cNvSpPr>
          <p:nvPr>
            <p:ph idx="1"/>
          </p:nvPr>
        </p:nvSpPr>
        <p:spPr>
          <a:xfrm>
            <a:off x="304800" y="1600200"/>
            <a:ext cx="8534400" cy="4525963"/>
          </a:xfrm>
        </p:spPr>
        <p:txBody>
          <a:bodyPr/>
          <a:lstStyle/>
          <a:p>
            <a:r>
              <a:rPr lang="en-US" b="1" dirty="0" smtClean="0"/>
              <a:t>Responses to youth work best when there is:</a:t>
            </a:r>
          </a:p>
          <a:p>
            <a:pPr lvl="1"/>
            <a:r>
              <a:rPr lang="en-US" dirty="0" smtClean="0"/>
              <a:t>Local leadership in the community, neighborhood</a:t>
            </a:r>
          </a:p>
          <a:p>
            <a:pPr lvl="1"/>
            <a:r>
              <a:rPr lang="en-US" dirty="0" smtClean="0"/>
              <a:t>Collaboration across systems working with youth</a:t>
            </a:r>
          </a:p>
          <a:p>
            <a:pPr lvl="1"/>
            <a:r>
              <a:rPr lang="en-US" dirty="0" smtClean="0"/>
              <a:t>Base practices in research—match to the problem</a:t>
            </a:r>
          </a:p>
          <a:p>
            <a:pPr lvl="1"/>
            <a:r>
              <a:rPr lang="en-US" dirty="0" smtClean="0"/>
              <a:t>Data is collected when then refines practice</a:t>
            </a:r>
          </a:p>
          <a:p>
            <a:pPr lvl="1"/>
            <a:r>
              <a:rPr lang="en-US" dirty="0" smtClean="0"/>
              <a:t>Youth and families are involved from the beginning</a:t>
            </a:r>
          </a:p>
          <a:p>
            <a:pPr lvl="1"/>
            <a:r>
              <a:rPr lang="en-US" dirty="0" smtClean="0"/>
              <a:t>Responses are aligned with culture and gender</a:t>
            </a:r>
          </a:p>
          <a:p>
            <a:pPr marL="0" indent="0">
              <a:buNone/>
            </a:pP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15</a:t>
            </a:fld>
            <a:endParaRPr lang="en-US"/>
          </a:p>
        </p:txBody>
      </p:sp>
    </p:spTree>
    <p:extLst>
      <p:ext uri="{BB962C8B-B14F-4D97-AF65-F5344CB8AC3E}">
        <p14:creationId xmlns:p14="http://schemas.microsoft.com/office/powerpoint/2010/main" val="3561857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Emerging Principles</a:t>
            </a:r>
            <a:endParaRPr lang="en-US" dirty="0"/>
          </a:p>
        </p:txBody>
      </p:sp>
      <p:sp>
        <p:nvSpPr>
          <p:cNvPr id="3" name="Content Placeholder 2"/>
          <p:cNvSpPr>
            <a:spLocks noGrp="1"/>
          </p:cNvSpPr>
          <p:nvPr>
            <p:ph idx="1"/>
          </p:nvPr>
        </p:nvSpPr>
        <p:spPr>
          <a:xfrm>
            <a:off x="152400" y="1143000"/>
            <a:ext cx="8763000" cy="5410200"/>
          </a:xfrm>
        </p:spPr>
        <p:txBody>
          <a:bodyPr>
            <a:normAutofit/>
          </a:bodyPr>
          <a:lstStyle/>
          <a:p>
            <a:r>
              <a:rPr lang="en-US" b="1" dirty="0" smtClean="0"/>
              <a:t>Responses reflect youth development</a:t>
            </a:r>
          </a:p>
          <a:p>
            <a:pPr lvl="1"/>
            <a:r>
              <a:rPr lang="en-US" dirty="0" smtClean="0"/>
              <a:t>Research on adolescent brain development</a:t>
            </a:r>
          </a:p>
          <a:p>
            <a:pPr lvl="1"/>
            <a:r>
              <a:rPr lang="en-US" dirty="0" smtClean="0"/>
              <a:t>The importance of social context and demands</a:t>
            </a:r>
          </a:p>
          <a:p>
            <a:pPr lvl="1"/>
            <a:r>
              <a:rPr lang="en-US" dirty="0" smtClean="0"/>
              <a:t>The tendency for youth to stop misconduct with age</a:t>
            </a:r>
          </a:p>
          <a:p>
            <a:pPr marL="457200" lvl="1" indent="0">
              <a:buNone/>
            </a:pPr>
            <a:endParaRPr lang="en-US" dirty="0"/>
          </a:p>
          <a:p>
            <a:pPr marL="514350" indent="-457200"/>
            <a:r>
              <a:rPr lang="en-US" b="1" dirty="0" smtClean="0"/>
              <a:t>The social ecology of youth in their community</a:t>
            </a:r>
          </a:p>
          <a:p>
            <a:pPr lvl="2"/>
            <a:r>
              <a:rPr lang="en-US" dirty="0" smtClean="0"/>
              <a:t>Family</a:t>
            </a:r>
          </a:p>
          <a:p>
            <a:pPr lvl="2"/>
            <a:r>
              <a:rPr lang="en-US" dirty="0" smtClean="0"/>
              <a:t>Friends and associates</a:t>
            </a:r>
          </a:p>
          <a:p>
            <a:pPr lvl="2"/>
            <a:r>
              <a:rPr lang="en-US" dirty="0" smtClean="0"/>
              <a:t>Schools, churches, other community institutions</a:t>
            </a:r>
          </a:p>
          <a:p>
            <a:pPr lvl="2"/>
            <a:r>
              <a:rPr lang="en-US" dirty="0" smtClean="0"/>
              <a:t>Characteristics of communities and neighborhoods</a:t>
            </a:r>
          </a:p>
          <a:p>
            <a:pPr lvl="2"/>
            <a:r>
              <a:rPr lang="en-US" dirty="0" smtClean="0"/>
              <a:t>Access to housing, education, health, activities, work, safety</a:t>
            </a:r>
          </a:p>
          <a:p>
            <a:pPr lvl="2"/>
            <a:endParaRPr lang="en-US" dirty="0" smtClean="0"/>
          </a:p>
          <a:p>
            <a:pPr lvl="2"/>
            <a:endParaRPr lang="en-US" dirty="0" smtClean="0"/>
          </a:p>
          <a:p>
            <a:pPr lvl="1"/>
            <a:endParaRPr lang="en-US" dirty="0" smtClean="0"/>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16</a:t>
            </a:fld>
            <a:endParaRPr lang="en-US"/>
          </a:p>
        </p:txBody>
      </p:sp>
    </p:spTree>
    <p:extLst>
      <p:ext uri="{BB962C8B-B14F-4D97-AF65-F5344CB8AC3E}">
        <p14:creationId xmlns:p14="http://schemas.microsoft.com/office/powerpoint/2010/main" val="3468651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Emerging Principles</a:t>
            </a:r>
            <a:endParaRPr lang="en-US" dirty="0"/>
          </a:p>
        </p:txBody>
      </p:sp>
      <p:sp>
        <p:nvSpPr>
          <p:cNvPr id="3" name="Content Placeholder 2"/>
          <p:cNvSpPr>
            <a:spLocks noGrp="1"/>
          </p:cNvSpPr>
          <p:nvPr>
            <p:ph idx="1"/>
          </p:nvPr>
        </p:nvSpPr>
        <p:spPr>
          <a:xfrm>
            <a:off x="457200" y="1219200"/>
            <a:ext cx="8229600" cy="4906963"/>
          </a:xfrm>
        </p:spPr>
        <p:txBody>
          <a:bodyPr/>
          <a:lstStyle/>
          <a:p>
            <a:r>
              <a:rPr lang="en-US" b="1" dirty="0" smtClean="0"/>
              <a:t>Focus resources on the youth at highest risk for violence and for continuing violence</a:t>
            </a:r>
          </a:p>
          <a:p>
            <a:pPr lvl="1"/>
            <a:r>
              <a:rPr lang="en-US" dirty="0" smtClean="0"/>
              <a:t>Past history of violence, esp. if to early childhood</a:t>
            </a:r>
          </a:p>
          <a:p>
            <a:pPr lvl="1"/>
            <a:r>
              <a:rPr lang="en-US" dirty="0" smtClean="0"/>
              <a:t>Peers, associates, families who are violent</a:t>
            </a:r>
          </a:p>
          <a:p>
            <a:pPr lvl="1"/>
            <a:r>
              <a:rPr lang="en-US" dirty="0" smtClean="0"/>
              <a:t>Substance abuse</a:t>
            </a:r>
          </a:p>
          <a:p>
            <a:pPr lvl="1"/>
            <a:r>
              <a:rPr lang="en-US" dirty="0" smtClean="0"/>
              <a:t>Poor positive engagement in their community</a:t>
            </a:r>
          </a:p>
          <a:p>
            <a:pPr lvl="1"/>
            <a:r>
              <a:rPr lang="en-US" dirty="0" smtClean="0"/>
              <a:t>Poor educational achievement, few job skills</a:t>
            </a:r>
          </a:p>
          <a:p>
            <a:pPr lvl="1"/>
            <a:r>
              <a:rPr lang="en-US" dirty="0" smtClean="0"/>
              <a:t>Attitudes that support violent behavior</a:t>
            </a:r>
          </a:p>
          <a:p>
            <a:pPr lvl="1"/>
            <a:r>
              <a:rPr lang="en-US" dirty="0" smtClean="0"/>
              <a:t>High levels of reckless behavior</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17</a:t>
            </a:fld>
            <a:endParaRPr lang="en-US"/>
          </a:p>
        </p:txBody>
      </p:sp>
    </p:spTree>
    <p:extLst>
      <p:ext uri="{BB962C8B-B14F-4D97-AF65-F5344CB8AC3E}">
        <p14:creationId xmlns:p14="http://schemas.microsoft.com/office/powerpoint/2010/main" val="31249693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Principles</a:t>
            </a:r>
            <a:endParaRPr lang="en-US" dirty="0"/>
          </a:p>
        </p:txBody>
      </p:sp>
      <p:sp>
        <p:nvSpPr>
          <p:cNvPr id="3" name="Content Placeholder 2"/>
          <p:cNvSpPr>
            <a:spLocks noGrp="1"/>
          </p:cNvSpPr>
          <p:nvPr>
            <p:ph idx="1"/>
          </p:nvPr>
        </p:nvSpPr>
        <p:spPr>
          <a:xfrm>
            <a:off x="457200" y="1371600"/>
            <a:ext cx="8229600" cy="4953000"/>
          </a:xfrm>
        </p:spPr>
        <p:txBody>
          <a:bodyPr>
            <a:normAutofit/>
          </a:bodyPr>
          <a:lstStyle/>
          <a:p>
            <a:r>
              <a:rPr lang="en-US" dirty="0" smtClean="0"/>
              <a:t>Wherever possible—consistent with public safety—avoid placing youth with problem behaviors in institutions.  Avoid mixing non-violent youth with violent youth. Keep youth in the community whenever possible.</a:t>
            </a:r>
          </a:p>
          <a:p>
            <a:endParaRPr lang="en-US" dirty="0"/>
          </a:p>
          <a:p>
            <a:r>
              <a:rPr lang="en-US" dirty="0" smtClean="0"/>
              <a:t>Continue to engage and work with youth and families after they have been identified—do not let at-risk youth become “invisible”</a:t>
            </a: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18</a:t>
            </a:fld>
            <a:endParaRPr lang="en-US"/>
          </a:p>
        </p:txBody>
      </p:sp>
    </p:spTree>
    <p:extLst>
      <p:ext uri="{BB962C8B-B14F-4D97-AF65-F5344CB8AC3E}">
        <p14:creationId xmlns:p14="http://schemas.microsoft.com/office/powerpoint/2010/main" val="1366847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Principles</a:t>
            </a:r>
            <a:endParaRPr lang="en-US"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dirty="0" smtClean="0"/>
              <a:t>Youth with multiple problems require multiple interventions -- but they especially need adults who engage with them, respect them, care about what happens to them, learn how they perceive themselves and their world, and then guide them.</a:t>
            </a:r>
          </a:p>
          <a:p>
            <a:endParaRPr lang="en-US" dirty="0"/>
          </a:p>
          <a:p>
            <a:r>
              <a:rPr lang="en-US" dirty="0" smtClean="0"/>
              <a:t>Accountability for misconduct—especially violence—is essential.  But not all accountability is punishment.  Punishment alone is rarely effective.</a:t>
            </a: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19</a:t>
            </a:fld>
            <a:endParaRPr lang="en-US"/>
          </a:p>
        </p:txBody>
      </p:sp>
    </p:spTree>
    <p:extLst>
      <p:ext uri="{BB962C8B-B14F-4D97-AF65-F5344CB8AC3E}">
        <p14:creationId xmlns:p14="http://schemas.microsoft.com/office/powerpoint/2010/main" val="233555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Surprising Beginning?</a:t>
            </a:r>
            <a:endParaRPr lang="en-US" dirty="0"/>
          </a:p>
        </p:txBody>
      </p:sp>
      <p:sp>
        <p:nvSpPr>
          <p:cNvPr id="3" name="Content Placeholder 2"/>
          <p:cNvSpPr>
            <a:spLocks noGrp="1"/>
          </p:cNvSpPr>
          <p:nvPr>
            <p:ph idx="1"/>
          </p:nvPr>
        </p:nvSpPr>
        <p:spPr>
          <a:xfrm>
            <a:off x="457200" y="1447800"/>
            <a:ext cx="8229600" cy="5029200"/>
          </a:xfrm>
        </p:spPr>
        <p:txBody>
          <a:bodyPr>
            <a:normAutofit fontScale="92500"/>
          </a:bodyPr>
          <a:lstStyle/>
          <a:p>
            <a:r>
              <a:rPr lang="en-US" i="1" dirty="0"/>
              <a:t>I am going to speak about what may the most important thing that has ever happened in human history. Violence has declined by dramatic degrees all over the world in many spheres of behavior: genocide, war, human sacrifice, torture, slavery, and the treatment of racial minorities, women, children, and animals</a:t>
            </a:r>
            <a:r>
              <a:rPr lang="en-US" i="1" dirty="0" smtClean="0"/>
              <a:t>.</a:t>
            </a:r>
          </a:p>
          <a:p>
            <a:endParaRPr lang="en-US" i="1" dirty="0" smtClean="0"/>
          </a:p>
          <a:p>
            <a:pPr marL="1828800" lvl="4" indent="0">
              <a:buNone/>
            </a:pPr>
            <a:r>
              <a:rPr lang="en-US" sz="2400" b="1" dirty="0" smtClean="0"/>
              <a:t>Dr. Steven Pinker, Harvard University</a:t>
            </a:r>
          </a:p>
          <a:p>
            <a:pPr marL="1828800" lvl="4" indent="0">
              <a:buNone/>
            </a:pPr>
            <a:r>
              <a:rPr lang="en-US" sz="2400" i="1" dirty="0" smtClean="0"/>
              <a:t>The Better Angels of Our Nature, How Violence Has Declined (2011)</a:t>
            </a:r>
            <a:endParaRPr lang="en-US" sz="2400" i="1" dirty="0"/>
          </a:p>
        </p:txBody>
      </p:sp>
      <p:sp>
        <p:nvSpPr>
          <p:cNvPr id="4" name="Slide Number Placeholder 3"/>
          <p:cNvSpPr>
            <a:spLocks noGrp="1"/>
          </p:cNvSpPr>
          <p:nvPr>
            <p:ph type="sldNum" sz="quarter" idx="12"/>
          </p:nvPr>
        </p:nvSpPr>
        <p:spPr/>
        <p:txBody>
          <a:bodyPr/>
          <a:lstStyle/>
          <a:p>
            <a:fld id="{77CDD973-3AEF-45F2-8A02-AC9B379E139F}" type="slidenum">
              <a:rPr lang="en-US" smtClean="0"/>
              <a:t>2</a:t>
            </a:fld>
            <a:endParaRPr lang="en-US"/>
          </a:p>
        </p:txBody>
      </p:sp>
    </p:spTree>
    <p:extLst>
      <p:ext uri="{BB962C8B-B14F-4D97-AF65-F5344CB8AC3E}">
        <p14:creationId xmlns:p14="http://schemas.microsoft.com/office/powerpoint/2010/main" val="1126973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Complication:  Mental Health Needs Among Youth in Juvenile Justice</a:t>
            </a:r>
            <a:endParaRPr lang="en-US" dirty="0"/>
          </a:p>
        </p:txBody>
      </p:sp>
      <p:sp>
        <p:nvSpPr>
          <p:cNvPr id="3" name="Content Placeholder 2"/>
          <p:cNvSpPr>
            <a:spLocks noGrp="1"/>
          </p:cNvSpPr>
          <p:nvPr>
            <p:ph idx="1"/>
          </p:nvPr>
        </p:nvSpPr>
        <p:spPr/>
        <p:txBody>
          <a:bodyPr/>
          <a:lstStyle/>
          <a:p>
            <a:r>
              <a:rPr lang="en-US" dirty="0" smtClean="0"/>
              <a:t>Repeated studies in the U.S. show youth in contact with the juvenile justice system have many more mental health needs than other youth</a:t>
            </a:r>
          </a:p>
          <a:p>
            <a:endParaRPr lang="en-US" dirty="0"/>
          </a:p>
          <a:p>
            <a:r>
              <a:rPr lang="en-US" dirty="0" smtClean="0"/>
              <a:t>Many of these youth have both a mental health disorder and a substance abuse disorder</a:t>
            </a:r>
            <a:endParaRPr lang="en-US" dirty="0"/>
          </a:p>
        </p:txBody>
      </p:sp>
      <p:sp>
        <p:nvSpPr>
          <p:cNvPr id="4" name="AutoShape 2" descr="data:image/jpeg;base64,/9j/4AAQSkZJRgABAQAAAQABAAD/2wCEAAkGBhQSERUSExQWFRUWGBsaGBgYGB0ZHBsdIR0dHB0gHR4YHyYiIR8jHRwaIC8gJCcpLC0sHiAxNTAqNSYrLSkBCQoKDgwOGg8PGi0kHyUqKSosLykvLCwsLCksKiosLC8sLCwsLCwsLCwsLCwsLCwsLCwsLSksKiwsLCwsLCksLP/AABEIAN0A5AMBIgACEQEDEQH/xAAcAAACAwEBAQEAAAAAAAAAAAAABQMEBgIBBwj/xABIEAACAgAEBAQEAwUFBQQLAAABAgMRAAQSIQUTMUEGIlFhIzJxgRRCkQczUoKhYnKSsdEVJFPB8Reio/AWNENjc5OUw9LT4f/EABkBAAMBAQEAAAAAAAAAAAAAAAACAwEEBf/EAC8RAAICAQMDAgYBAwUAAAAAAAABAhEhAxIxQVHwYZEiMnGBobFCE9HhBBQjwfH/2gAMAwEAAhEDEQA/APuODBgwAGDBgwAGDBgwAGDBivxCSRY2MSq7gEqrNpBPpYBwICxhZm/EmXi3eUKB1ajoH95wNI+5GFnibjoHDxmFNIzQhydiqNKiy36UpYH039MaLlKV00CpFVW1elelYfbStmEGfzRWB5IyCQjMp6g0LHTqMVvD/HlzUAlAKMNpI2+aNx8yn6dj0IojY4U+HMnyctm8uP3UUkqRWeiFQ2keyliB6VXbFI8ImaKHMZaw2YhjizUbWmxCrzaPSSIFvSxt2GKKEcr2ZljXwjxd5TmEl+ZZA6f/AApFDp19LK/UH0xS8bZ8gjlyaWyqjMlQQDIQSBHv11KJdut6cM5OEyJnkzEQXlmAxSqWI+Vg0RFA3puQfze2LXDOHMpleYIXkkLbEsAtBVHmA6AfSyT3wboqW5ewehbyOcWWNJUIZHUMpHcEWMLfGWaMeQzLresRPoo0dZFJRFUdRGOvDnCHyyPCSpiDu0VE2qsxbQbFUpJAo7Ch2xH4v4fNPAI4Qp+JGzhm02iurMBsdyBQusLFJai7Wb0PP9kSpl15EziZUFcwmRXaujhjdE91IPvjnJ+K1fh34/TpUQmVlPbSCWXp1FEdMWs3n5ipWKBxIQQC5UIp9WIY2B6AG8Z7jfDUy+SyvDEfeWSKGz1ZQdcjH6qrfrWGilLEu/46mGl4fxRpNAaF4y6axekittiVOx8w2I9a6YvhsV8nA6WGfWNtOwBA962P6DCLwkefLmc6flkk5cPX93H5dXp531mx1XThNqabNNNgwYhnziIVDsFLnSt7WetD39sTNJsGDBgAMGDBgAMGDBgAMGDBgAMGDBgAMGDBgAMLs1xgROwk8qBRTblmbuFRQSQBW49cWmzyCQRFhzCNQXvXr/n+h9DhbwDOLK+ZJrmpM0bDuqj92PYFSG/mOHSxbMI581DxDLyxwTkN01IWR43FFbGzDetiNxtuDhZwuHPCJXgzKzVavFmk8wYGmXmQhaogjUUaxRo4v8Y4UFzmWzUfllL8qStuZGVY03rpI1A9qPvhlBwwpPJKrUsgXUlbFhY1X6ldI/lGKblFY+uTKEnBuc8s0GZyZjilXUfMskRY7SBSu4VtmplXfV64u8M8NPAgijzU3JXZVYIzKvZQ5W9IGwuzXfvh7gwj1G+PPc2iLLZZY1CKKA/5myT6kmyTiXBgxM0MGDBgAMGDEGbzOgA0WJIAA9/+QG5PoDgAnxDmckkgp0Vh/aAP6XiLhuaMis2xXUQpHQgbX/iB39KxbxvDDkoZnhfwZI4W5bOD5zbkEir3PbtvtivwLLPBHFluUAkaBQ6sNPlFDY+YE9aqh64b4MbudUAYw8edizmc583/AKpCTFliy/DklNo7kn68tLoG2q7FafxBw6SfLyQxSmF3UqHAurHp/piLhSrHEsLQ8pIVUdjHtVaT33F7gH2w8GopvqYy7kcnygV1MQWJUMb0jsoveh74s4zPGaPEcrHKNUTxTaVbdeYChBIOxOnVXpvhujjLR/EclQ2xIJ0qTsCdzQ/iP3OFceH3Av4MAODCGhgwYMABgwYMABgwYMABirn53VfhrqckAX0W/wAzd6HoNz/XE0mYVSoZgCxpQT1NE0PsCfthRn+GTRynM5ZyzH95C7EpIB00E/u3HYgUehB2IaKzkwW5XOyZCcpmjrhne0zVAU52Ec1bAdAjdKpTvRLHiXhcSTjNQyvl5qCsyUVkUdA6sCGrsdiN998XYZIs5AQyakcFXjcdOzKwPcHbBwXhIy0KxB3cL0LsWNdhbE7AbAYo59eHwFHuS4aVOuSRpX6BiAoUd9KqKF+u598XsKPEviJcpGGK6mdtKKWCAnr5mbZVA3J/QE0MZzwv4vLyZhDEQYgrM7EIrKWcArtubBW6o0N8C05SjuMcknRusGMQvHZ2dZEd2klLBMuAvKTQ2ly8gUsClHUxOknygXRwuHiHOnScxHDpdmAMevMMRflKwJVqf4yfQ7XjVoSZm9H0jBjG8H48ksjRwiWCZTWiRGCOaN2oJ0Ha+oNEHcEYZZXxCx1sQxRH0MCvm1AgNpAFmidgL1CyPdXpNG7kaDBhdBxjVJoaGVLFhmC0f0Ykb7bj0xfkkCgkmgOpxNpo2zyaYKNR6YQwCSaQzPvGraQijeqBBBvfcnUB10irA3GklzTjSrJFVh2qiD/CLvUR3I2Br1GH0MIUBVFAYf5PqL8x5BOri1II6fT29vpiTFPNQFW5sfzD5l/jH/5Dsft3xD/t+K9iSux1DcC+/W6vYkCh36HC7b4GvuMsGKXEeKpCBdszEBUUWzE9Pp9TQwrzXiGZPNyUI0sSNZDKVNadlIJPauvTGqDfAOSRocQZ3JLKhjcWpr9QbBHoQQCD6jC2Tj3LFy6bpbC9V1GluzXUjuPXF7I8QEhZSpR16oSCaPRhpJtT2PsfTGbWshaZUHAy08c0spk5IYRrpC7sACzEdWoVtpG52xBx/j5RhloFEuZkHlQ/Kq9C8h7IN9urVQw9Iwjy2SgyAkkOsmWQlnOuR2J+VSd2NdFH2w0XfOeyA64Hk5suI4HYzLpJ5lBdDAjy0Pyb0o3ICmyeuHWM5xDxWyLIwiKLGmstN5SV7aEUFmN7aTpN164a8EeZoEbMBRKwtlUEBb3C77mhQvuR26YJp/MwRewYMGJmhgwYMABgwYW+IODfiYTHreNrtXR2Qgj3Qg0ehF41VeQDjfh+LNIFlU2ptHUlXRh0ZGG4P+fQ2MLMlns5lzyZ4XzQH7ueLQCw7CVWZdLerDymr26YW5Lh2Zd9EGdzETIPipMFnVG/KAWCuwO5B19B2vD/AILk84rN+KnilWho5cRjN9y1u3tVe+LtbVTafpnz8ilvheUKKzMAHkcuwG4BIAA+wAF+t4u4MRZrMiNGduigk/bEOWMZnxTmHiSbMkXyiiqAFJVCU1t8QUNi36e2FTcbTl5WYRQE6F0vONBTWbULoBDHdbVQACCdQFYc8ZR3cgFV0LqZ2GrQdiqIDsCQCS536V12QZKBnEkksQVWPww8hkkDDYK1i1Znuq3HbpWOyFbckJXZTyGZLEyF6aaWZW00UGXy5ctdi/NJqPXfX3xQhzEyR/iFnlR3aNs7e0mlgNKRR1QEcZ1al9SBZurWWjVcusKhisOVzkJYj5nE6Bzt3pWJbpuffHuYnj1EgRkcyeJIm21h8yIW0sDakUKrbSenp0dfPXz8mZG+ZiLZjLhSeZzow2mRq8kVszAEeY+XZlsgDthtn2jizCzq3mJdSvWmJA1aRv2I+4xm+B5vRMmhx8rUJPM1UkUbszW3MFhasqQSR1OGslmERRJyxIrPzt3Go6qWxR1HrbEUQScQkso2y/Bxw6hFKQzoBrdFOiiwJIPUkUNvriTiebfMusMOwO7NuNK+vrZ7Dt7EiqvBzLKzxLImgJGwsauq91FUNVkL0IA7dY+OePMpwxxBJzHkK6nKgE79CxJG53xPbcqirYyeMmryGTWGNIkFKgAGLGPkn7QfG65vhiT5SSWMrmQrAMY3/dyEAlD0Ox6+mOvBvhf8RKs0PF8xMIXRnQ80A73pOqWqNEdDhv8Ab/Bvm6+xu/NI1/gzxsc/JmY+Vy/w76L1atXmdb6Cvk/rhdxUTR51svGgdJyrpuLQlXWS975elbArqTvvj534d8YHIy8QUQtLzpJBatWinlF9D/F7dMaLwhwdpshkMzqkZo2zKSUfNIjSMdLEsNrQHr7d8XnoLTk5cLCXtf7X5EttUzRtp58jCfWxs1eoLImlQiFBfy6tqNFTd73HkOPW8pZWtpGBYC1VSsfzkEhGtbAs9fesM04XHWsoiIQAGKgAMDYDKuwj3KnfevfEXB8gsrqisumFHLLEAIS8jXHVAA8sAkdgW9RiFxrJtMRcM47K+czgNlSVVPIx1ksdZTcXpQqt7Hp6Yq8RyM+VRp4nd8xC8MSOoGlkElMjAbaTrKgEbEGjZvGhyubkklAWgE0kyAWQypTIikdzQNnZt69KqSy8rlKUV5ZC00TRWU1vZDNrI1m6UjayK2AxRSp8dhTfIdhfWsekY8QitjdbfptjrHnnQZvjHDWzOegR0+Blxz7NfEkukUb3SfOQR10Hti1xjxTFA3JUNNmCLWGIan+rdlX+0xAxa49kXmy8kcbtG5U6WU6SD23HS+mIfDvDcvDFeXUKG3dju5YbHmMfMWFUbPbFrTir6dDCzwnOtJEDIuiUUJEu9L0LAI6jewe4IxdxnOAcUE+dzbRHVAqxRhx8rSqZOZp7HSCgJHfbtjR4ScadAgwYMGENDBinxXP8mMsFLuSFRBsWY7AX2HcnsAT2wl08UX4hOVk78kB0+wkJO/uVrDKNiuVDDjHDHLpPAwSZSqmxavGWGpWG10CWU9QR6EgthivkM4JY1kUEBh0Iog9wR2INgjFjA2+GagxR47Cz5aZU3YxOF+uk1/XF7BjE6dmmf4fNzQTJF5mULPEaO46MvZlIPUe3cEY6zEFPGsUdsWB1SEkoo2LKrWbA2BNdRuemJOLOYBr5RmjBHykB47NEgmvIAbNGwAevatLOUk5aKqqwt9BLPvQVmYitO5/pvviyzlE2Y2KNlBjCtylh4n5mI85M4YUbvYFhZ2x7moqzE9KERWR9Z9PxMbEoKNlfSsc52X/dUtqZE4nstgHQ8gAIFeXYbewxJPl1LTq2tWgTUBZr95ERZFBtgh9N/fHY+c+v7JkEmR5crCJdfNbXXzB7klvRpp0fyE0o0bkmjuHWe4uCMwQZDFHdh1ISwtya620oT5vUgjffFXPZdWmCRRPIzkMFQlL+LmLZ3XYAFhv19MPPEXDzDwbOKxDOcvMzFRQsoboeg6DvthG02r6gkS8D41k4sqc1+IUo708zeUM/StwKA6AVj5/4p49DDx1M045sPJQ0oDagyuARe3cHCB+Ow/7DXJ6vjDMFytH5dTG76dxhxkOGx5ji2ShmQPG2TitT0NRMR/UYvHRWm5Sd/wAvZA3dIW5Hh0ma4bnBl0Z2bPB1VRuFKtW3sCMbDwpxfM5eRY4+Dfh0ldBI6Mel1qIrsCTix+xhAoz6jYLmmUD0A2A/QDHviHOtHmMzpfaQNG/xSNIqPtoOggODdnYg4XUnunLTr9+nqCVKxj4c8Epk5c0hmDvnA7Aaa0gMxPffeX+hw38JeFfwWRTKF+ZoLHXVbs5cbX2JxkclmdMZCuG3kVX/ABN6d3KWeV1FMR98UstniyrGr+VX1JeYIuQRxtpLcvfZgdNfmxGUJzu32/Bqkka3iGWkVZDG5jL2HBJILBKo91tV6rsepFk4ucFhctLdBg0cZoUKUcxgPUfEKWAOntiXisSkw5gIDI3kBbooYa9R9dOm/wBcXsmnLjvc30Hc30v+0x3PufbHO5fCOlkQcVzC5eaRi0YUWxDGqAUsSOu9l9q3vtpx6YNESyuCJJJFLKg5hVyVdARtdUL6DzbUKxxxHg0U7zR5lyyOtPpsaTSHTa77iiB3C/XHng1o5y5g1Llcu/LSySZZAAXkZjuQLUC+6k+gFP437i1k0XBcsyRnXYZnZyCQSLPetr70NhdYv4MGOVu3ZZBhJ4h4VlOXJNmUGhVLSG2UEAb6gpGrbsbw7xR41kedAydT5WA9SrBwPuVrGwdNGMRcDlzjIpiy2XyuXAHLictzCvawg0x9tvNjR5LN8xTY0sp0ut3R2PXuCCCD6EYWZnxnk4h8TMRxt/w2YCS/TR81+1Y88MZp5+bmWRo0lYcpXGltCigzA9NRsgHeqxSabTk1QIeYMGDETRRx2HMlonyywsULErKzLdihpKg0aJ3I/wA9qE3jB4ATmspPEALLxgTJ/wCH5v1XFviHilY5TAsM8stXpSM0R7M1L/XFSDjGczFaMqkUZcq7SygsAG0vSIGBOzAW1YtFYyv+iTecMc8HiIhUkUWtyPQsS1fa6xdwYMSeSiwGDBgxhp4y2KPQ4yceYSCdMvJIFjVAuhm0jVflIPdWF+QmgQfbGg4nmY1UrJJywR1DaSPe+31x838C+Mi8+dhkc5iISHlO3mJjDOq7haIKhTbEbEm8dOlptxlLsTk8lzOZSMLE0caM0j8QW76g84nffbboMLvEOekzObTL5LQzTc6OVq1BFIy5DkjpspIHeqxKeGDLjKuAWdpc8polgFqc+UE0OgJIqzZxNLEIBmJlnmglIiMioq6LEMextCdhZ61jqjSlfPNe7JPCN7wLg4y0QS9Tnd36amJskDsLJ2G2LuZZQjayoSvNqqq97xg5ZXEyR/jc5TKxI0x6gaVlr4emirXirPk/xMcsU2bzcic0R6SqhWBYUG+GDdXvsMc39G3bl+x/6nRL9DPiXBOHLG7xZTKEKpYu8dIAP7qkt9AO2HEQyglWeSKKOdV0iTT0WqGl6Hlo9NuuMtL+zjh4Z15mZtSARzBuTQoWPVgN6x5/2dZA1pkzBYprX4g7hiL26+U/pij2NZk/PuZbXQ33DuFQw6jDGkfMOttAA1E/mNdSfXGQ4v4XilzDs3NuWQg6L0jaJCWph1pe3RfbFTKTEtCi57OaGg1/LHYFIVIuP5dBY777DECZt1y5l/G5sMXe/Kmk6TRP7u7C6T9cZHTlF3u/f9jHNNcfoVT8JjhzpyQLaeaiF9UopnQuuwGm6Zu/rffD2b9n0CsYgZrALarbTegC/n66VUXXYDFGfw9C2d1NmM0WI5rNSa+ZGAqH5NJqIt/12xPn87KuXnf8bmi0ZIUFU0sLoBvhggkAk9K9sXbk62y6LvyJazaNtmZEWPL8wjSWA373G4r74kzed5dSOpJNhEHX2/mJpfa/qcUOM5yOJcq8m4U6lHq4jYKB/iJ+2GHD8uzHnSCmPyqfyj/Xr/5JxwVStnReaMF4mgaPVzpmB1NKSrMq2OWdLaDZQB2HuF9QDjS/s6iRcmpjTQspMum70sdnWz6EfocJv2ocPv8AD5pCyaJRHK6iyEsjzL3UMBft9cd8DnaBCFkidNAdJUao3O/Xro7C7Io0a2rpl8WkiaxI3+DEOUzGtA1VY3Hoe4+2JscJcMGDBgAjfLITZVSfUgE4kwm45xeeKSKODLiZpA5sycsJp09TpN3q7C9sVJMvxKVSDJlsvYPyq8rD6Fio/ph1HFtiOXRI0mDFXhmZ5kMbnqyKT9SN/wCuDCDkPF+QVAnZF/hLNoIPqpsEH3GKvCYJYmSNWWXLkMVkvzr3ANbPZJ82x9b64rcK8Nwy3mp41mllJILgNoS/Iig2AAtdOps98W8lw9MtOEhASORHYoNlDKV3UdrDG69BiuEqJ5eRxgwYMSKBgwYDgAyPHuIxpzEkKtJbfCJYGQNQTSUBIYCl/X1vFPMwxZeEpFy4iNchYRtGse27FaApO1mz07k4nzxbVpAUkaHLHtJpYEOB28jH+fEGZ4RKeQJXMuqWJpldQCw1HST/AAgMNQToFVgbJJx2RpJZIsQ8OZnhyYBLrHPnfOStsvLlJJ07DdqoYuTQSzrJI+UlDSqLUaj2UdQQpBUemG/CeBRTs6KRyYppG8tglpCGZTVAULBG96u2NQvFUO67iyoNqASNjVkY2erTwvLsxRxkwcnDnOn/AHaWwHvaSuqhPzXegVt7YmgyjCVm/DzgGQtZDlvmUqfmqqvY7/XG6yufWRmUdVAJ3B63XQn0x7kZ9a6vc/bfcH6Hb7Ym9Z9hlBGPl4fG7l3yzlna2bk7j4gNj+UA73uMVeFNAzao4bkiJWkiBIGhgDtuDbEem5xvp8urjSwsHqDj55/srLR56CDKQrDmI5A7mIEBYResOejBqCgep6eUnD6c9yayK4UzleGEOtZWXSFKjaSguqIUfPerQJBtt0xTzumDLsZopYwzEAtq/Mx2PmrcV/TpV4+q4xXjRpJkCrC0bI7KskgBQgqyk0pJ3B22vp0waeq5NJ/sJQUUKhkHJDfh5T8NhYEmksXGn81/u7B7XiPinDJHjmCZaa311YfVuwKfmqq1Xf8AXGt8O8TmeONTBy1CR1ta+jaTfSgCL33xocZLWlF8AtNNGc4rk2neGFG0Mia3PdAdKiutMacA+gbGhjQKABsAKGEPCYNOdllPXMRgg+0TsoH00up+5xoMQm+EVj3EfHsqzxzKfkCax7+Vww/yP1wj4VYilL5ZonWQhuWUJ0miDIrELuDTFbujjR+IpCItMdc2T4cd7izubHoFUn7e+Mpxji0uSJeFHzTSNqlIXYg8vsOgOpgOvTr3xbTuSpCSpM0/hVhySlaTG7IVNErWwBrrtVHuKPfDnGQ/Z9xFsx+JzGnQjyKI1PzaVRVDN7kV+gxr8R1VU2h48BgwYMTGKXE4X8skYDPGb0k1qBFMt9iRuPcDCTOeJsy4MWXyU6ynYPNoSNPclXYmvQA3hxx3OyRRaoVV5NSKqsdIJZgu5ANdetHChuJ8S1qn4fKgsGI+O56Vf/sh/EMVgsXS+5OX1Y84TkeTBHDerQiqWP5iBufud8GIeCZmVkbnhBIrlSIySo6EUW36EYMTfI64F0XgpFAAzGaFekzAfYdAPbFnhvh0QzCUzzSHQyBZX1AWVbb38mKz+D9TMWzebpmY6VlCKtkmhpUNQuuuOeEcGykeZ+HmJJJ0BDI+ZaUgHraMxrtvQxVu08/gmlT4NJgwYMRKhgwYMACfiAuYopAfQr2aNaWar772aNHofXGck45lLzHNnE7A0VDhdLAUxUWCAtAX1B1e+NRxfhjOVkjYrJHekitweoN9vb/qM5l8jMYncmN35oleQfDCMqjUAu5ohQKvuQffp06rJKRxwLOx5fKLE0ixNPK9EkjygC2GrcnQBR9SD0w5g4lkkAVZ0AVSo83QHrXufXGa4TI2blLZcyQKgZnEegSfE0FADMpXRSWdP5jQOxw3fg2a7ZjPH+fKj/7WHnFXl0/PQxPBZ8N6DNNJF+7ACLW4IUCiPXof1xY8JcVWeJivM2bfmKVNsAxq+o3vbbfEfBsjmYYwtLvd6zqe7PUqVU3u2w2usVis+Wj5UbRCRwApkBoUoTUQrHYAX6Ym0pWjU6NBxXmciTk/vNDaP71bf1xjP2RZ9JMtICbzCPpm1fPdd+5GrV97xsODxTLCq5h1eUFtTKKBGo6dvXTV+94xfgcx5ziGb4gnk0EwGPuSD87fUAV7hvTGwX/HNfTPncZ8o2vFc60SWia3LKqremySB1o1jE+O2Iy5d2nLFhUOoLVAmxQIbejfQV2xseNOyorBWenQkKNTbMDsB7YynFOCyTAaQw0o9qYXAYsdgLI0tQIL99WDRpNNizGvh+J1XLkS60COSNRJAOkgWfm031IvGmJxnOFRTxEAoXRdYVaCsqnRpAJamqiN6/1fZOMqihuoAv64nqc2NEyHiTiMuWiyuZUgRqojcbKwMhQBixBUICN9vQ9t6v8A6aN/x8v/APVRf/qw94lwwz5AxAkMpHcWTHJdb7b6eh233wmyvBZpEWQK1OoYXHlboixe2LxcHH4q5Fd2ScE49JOZcybKZbUmzLIspKg/DZVXodI1b9xWIOGJLHFm5i6l45vIrMVUIyBwoYCyfjGjXZRhj4dhEMMiuWkady4iGnUAQF6JSILF3sLPW8Um4YxMWXYorSzMxCgsdMYA6saFKFHlAF12xtq2lx5/kwc+CuEiGFmCqpmfmMFFCyAD06nbdu/XvjQ45RAAANgBQGOsckpbnZVKkGDBgwppDmsqsi6W6WDsSCCCCCCPQgHHpyylg5ALKCA3cA9R96H6Yqca4yuWRXZHcFgtRqXboTdLvtWF0Xj7JE004iPpMrRH/wAQDDqMmsIVyinkeRZVVvSoGo6j7k9zgxTfxFlhVzxbix5xuP1wYzbLsG5CziuYniE6QxyPNM3wn6xrYC2xJ8oTc6R17bk48Xga5TLQpGoZkkjLytQJJYcx2PUlrb9a6YZcb4jLGEWCISyyNpAZtCqACSzGiaAHYGyQMK83HLPNGma0RQwhZnCvYkezoFsAQqldRFbnT6HFE3XoI0jT4MQ5TNpKiyRsGRt1YGwR6g+mJsRKhgwYMAEGfldYnaNQzhSVU9zWw2xgZOJMcvz81KsGqWaGYoCYmaNyqkqdyGCMvUarAN9MfQpmIViOoBr64+IzcXmz+Vj4asbI8cjSZmR18q0zMLA3HnK3t+uOv/Tw3e6t+mfPqTmbvwtxZCYZI9UsckcimUR6WtHGzKOqgs1H3xsYMyri0YMPY9/Q+h9sZLw5w1mHMRVj5CCOHSfhnozhQv5CRp33u/QYuzZ9JmhaMtFK7U9KdQAsENtRGrbzdrII64TUinLARdI0uML4q8a5GRGiXMx8xWogltPXSdRTqBZNXvVY0XEtcsE2XbyStG4UrdNtVr3+o6j3G+Pkvgp8jJknyc6IuZqQIzjZW3ohiKBFgV18vTD6GkmnJ3iuP2ZOXQ+m+CvFS5pGQuGljJ3AKiRLIWRQ3VTVWNrBxX8KcOKZ/iMrIIyzxhUHRkCkiT6uxYfVTiz4P4VFGuoFnkCgFmrZSF8orYDyg11G3TbF/N8by8TWz+Z7XyhmJ0715Aemv+uEk/ikoLn/ANNXCbGuDGTfjEbylYswVCxNIQUl1DSVBPmI1DzDYC8QRcSmm1JMoaMcwwyraFiiWdaHdWBO3rR2FYX+kzd6Nngwkj8ZZVtJElhzQOlhvt1sbdRucWeGeIIpyQupSN6dStjbcHoRv2OEcJLlDWiE8VjjadXbo/yjc0UQnYdrJ36b45yOaKZM0CGRWCKxBalvQDRIJoDC98k808lMvLlXXpK9QAI/Nv5gwGoA9LxdXw83dk+yn/XFGopZZO32GHCsvGkYWMDoLqrJIu29z13wmyL83iT6QdOWjdWbtrlZWK/UIiH+bBxDhHI0ziTQUZdRUdVJAYEXvt0vp2xH4EzKuc7RuT8Uxk9mMcW30FafqpxqXwuSybd0marBgwY5ygYMGDABWm4hGriNnVXItQxAJHTa+uKuay6yZhAyqyrG5NgHclQOvtqxFmuF5POFuYkU5QlDqAbSQSCN+m94o/8AZ7lVNwmbLn1hldB/hJK/asUW1ct2Te58FmXwPkySwy8a3udChQT60O+DDDhHDzDEI2kaUgkl3rUbO10ALqhsBgwOcu5uyL6HHGeGNMqhJWhYMDrStQG4IGoEbg10/rhaPBeTBDTLz2JABzDmWz2AEhI+wGNEcZHOZnNN/usMBaSJwfxEzVGN7VtjrclTuqgD5hYxsNzwnRriuWjQ5N1RzAsYjAGpKoKRe9AdKNWPcYu4Q8N8OSLMuZzGZeWVVKgKAkQDVqAQWeoBssTsPe32ElV4ZqDBgwYU0MYebMLozTIic0s5V7o81XKfcIyA77eUbY3GM74ugVMu7gN11EKSLrzMaHWlUmu9YrpPNCTQt4dxWZM3LlSISyqp1i47ZgDuBYuyd69PerGehl5qyvC1oPnRVZr2/hsmt/yDr2xnsjnBJxBcwjl+ZIKrdQpEYonp2brvY6jodw8PUypK4snqGX6BUr+q4tP4WvoIslKPjSToyOwjkU+VvlINbHSfMD2I/wBcfCvEvDWgzRYoRGz6kNdQKuuxo2P+uP0CQOi5aRQR1XlrXpY17/pitNwjLzgRvEzE/NqhAv8AvEpp/TD6GstJt1gJRbM34XzU3E4RIwMcaalXRK0aSi6OtYiCrrp6WQQ198dnk5TWisWmAKRJGWYxlwtspYlgvlS9+zbYd8N8LxRh4o8uIY2a2NjzdOiqSL7Wa+mG8XB40vlgx32RiB+nTCS1Y2647GqLaM5DHO6xHlOXRtRkdmJbqCtEDyGwaJA2HpeLGcyUjKfxDrGhYtvIIhdb1pBPrfn3s4cSxcvSDNKTZ0jykt12rTvXr+pxxlyWV2ejJRWtvL3C7kre9nqOnpie/qbQn4XwrLxqJo0iGsjS8calimyqxdyxI6Vv0rDmfgsTsDKGlZN11EkDtsBS9vTEsZZmKFSFUijpoVp7E9we4FdseRxCihZqbVQsdSSTpI3sE19sK5Nu7NSI4pA2ZUr0MFj6ahhnhRl5Cc2RqDAQ173qF39dv64uSTFzpQ0PzP6ey+/v2wskamUOO5u0IADBWUb9GkJAjX7MQT6UB32zfhXXlpsvl5hpYo6GTbTOQSQ23RzuaNnrvuMN+NqOZEQG5WVcOQvRnqiGvqFRmaupYjFHinDXJigjV95onjltSgVWDvX5lYqu47k7d8XhW3b388/wI+bNrgwYMcpUMVeJ8RSCJ5pDSIpJ7n7DuT0A74tYXcRkXnQI5oMzEA9C4W1H6amHuo9MbFZAUZfgHD82DNAFDHcywOY3vr5mjIJa7vVv1xe4XwjMQy+bNNNBpNLIq6w21edatavYi7rfHPFvCeXkYzC4JgP30R5bD+92YDrTAjFnw6kvIUzSGVmJIYqF8t+TYd9NE+5OKyljD9/P7CbVYzwYMGIjhinxBJjp5LRrv5taltq2IAI3var7+2LmDGp0Bl+P8Qny8YHOEk8jaIYo4whdz/eL0oFszdgDh7wmCVIUWeQSS152ACgnvQHQDoMK+GcDKZibN5lw8llYjWlYoRvQ3NEndm77dgMVX49NnGC5AARKw15qQHQaO6xKCC91WrZaOxOLNblS+788YtmpwY5Vu21jrjrEBgxlONzc9gY5ACj6T59IWMtodj6k76b2Oki6Jw/4xMVhcqaY0qn0ZiFX+pGMbPkIykYezyVaIMH0am1mISSBKDbIWrpZIrF9JdSc2ZTwrw8xzPGraY0nlESihaiRLI9Soqv/ADX1xuGpep2d/wC8xofyil+9YwiwQEc26Hw1VemqhGGbboVZb7GwcbEcODKWjcyarI1O36Bl6D6g4rry3NMWBzzUa+U+YH9pQzD7cwEfpi7k0Xc6pG7HXqH6AgD9BivCUbTEQ0ZUfIWYX9CDTf1+2O5eGRCiUUsCAC5vf21XjndcDo8zHCY63JA9Gcsv+FyV/piHKcGhBJD2wq+W2ivqIq6++Jp8qvlC+W2BKjcGrsEMKA9x7YklIYslkVV0dO3TYj9P+uC3XIYFmb4pFCocLMHZtKs0Ujs1HdRYJ3o1dDvivxzicscC5iPVHTENEyWWLEC+5AFHoNxhzmDQLKWOwoL5unWgel9L/rhT4q4O02XeJAAzSKQSb2Ft+cEWNz0xSDjasV3RR4FxszycokI5QFOlqB81AE70aAI63tth9wUqYajZiiOwQliWNEgkk9QWDUe4xnctwbMEJPFGl0GjVp3rcdyFJo2fLRAvbDWKXkr5m3AVNOn5tIPlbSDXzbEUPl9aw2ok/lMi65JMshkzJBDKgj2qxqBa/MaHU3sPQ3hjxLNcqOowNZ2Reg6dT7Ab/oO+K/4sQRmWUHW/RFGpvZRXp1J6Cz0GEk+dZsyY2CvKyBlIPkjj79dyTuPU7dANkUdz9ENdI5yXD8wFLKQYDIZSrbvY+cFiehYM3Tv6YvZpzLFG6VHI7BlF3peiUYj0atLDawxxWy8TNE8fOYamcCiKClmsEadjsQN/zDHiZHkxLOzLpLRuWYklQCCQB6BQx60Nzh3li8Gl4XnhNCktVqUEj0PcfUGx9sWsKvC++UiYChIDIB6B2Ljr7NhqTjnkqbRVcBjNzwLI75HNnXzLlicHQ1XdAg2roehB3UbdGwDOR8QLDL5uSMwsVYRaQb9WDqbUjdT0IN72MVsz4YzlNozccmohtUsPnDKPKVaNlAqumkjc7bnFYx28un9zGWMt4LIIE2czWYiXpFIy6T6ByqhnHs5IPe8aXEGS5nLXm6eZQ16L033q96xPicpOTyakGDBgwhoYMGDAAv4zwOLNKqSjUoYMVs039lgPmU+h26YqycSLt+HygA0bSSafJF/ZA6NJ/Z6KNz2DOscqgFkDruffthlLFMwzPgbL6TnjqZgc2wDMxYkLHEpsn+0G26DGky+YV1DIQwPce2x+4O2Mb4Rys02WK00MUk08jvuryB5XYBO6rpKgt19K64ew8SiiY5bLQs/LoOsQUKm2wLOyrqrfSCT0JqxiurG5Pz0MRL4midsrLy/nUB1/vIQ46+pWsYTwdnJZIpc1mAyZeURSKzAIqysLnZO4jLbq5OxJPvj6Nk86soNWCp0srCmU9aI+hB9CDYxgfEPCJsrHLlwznIS6mV0BZ8uSbZSADcRs9jp/SqaLw4PnHi9RZrqMeI8P5kHwyGWF1eUCjrWwdN1RIQB7X81Uepxxw7xTFm5D+DnVZSCxUJa7EhRILG5oWeova8UM3x6DLRIyz8waV8jzq2sqNjeoMSAL0sK7Gu3OU4+2bA/A5WWKJxTzCJQ3QDULIDGi1GyAdz2GKbHVtffp9xLPOD/thys68vOxGFu5Hnjv1DDzKfqNvU41+Q4xHMuqCdMxH6o4Lr7bdfvR+t4y3CP2T5UEM2W2HTnzNIT9Y0IT7EnGol8HQPo1g0nyhPhBdiNuXR6HuThNV6F/BfnncZbi7LmjZKi/Kdwuqq/KQCDZvbFWWFluUEl68w+QEdtyG3UXtdX1647TwzGoAR5kK9G5zsfvzC1j2N464gZ0iYKBJ5SNQ8rjbrp6NXWhXsMQVdBqfUrL8Z0+I6q5YqqEqSiiixZaNFihHsR64p5SASsA+vRaVc0hNsshJ3a6I0V98V+JcXKaWWeIxiEqzqttHQGptRJAUkAVpNUMJMlDNxSRXy+vL5RVCtJJ88jKCFaIDYUCRqP2GLRg6tukLeTRvlY4QHcmONeWF1OwBYMysoBbewBQ3vasV0zSKzShZAEUC5FetrIYCviPRAG4A9bvDTI+CctHRYPM46NNI8hB6WAxIU1/CBhg3BYj0Ur7q7Kf1UjCOcfU3azJjjMOYmky7G3IJe2+Jy1AYgBRSBrA6jY3R64sHgiQ8yOJmjEi0HV2OiTddozY0rtZPvfTE/GPCThZHypUStRtqUkgEAFgDYokeYE+pI2xlYs5xCF4stLBNHCaWaZAJW0/EJoqDsWYb6brti0UpL4H9hGq5NNC/wDu7sHAGqS0sWwtrYd9QNFf7oHfGe8V5qTM5ZMkgBMgChkLFUQ0GZ2oAO1mMRi/mN9dtJGuWkdn0TyaaVFVZVBFCzQ0qTqvdunti/wngWlldlEaKSyRai51G/M7kmzRICg0LO52pVNQd9eTabHGVhCIqDoqgD7CsJOLeIsm3wGzUSMXUEFhRphaE9PMAVIu98TeK5ZVhVo0MiBwZ0U05io6tFdTemx3XUBvWJ8vDls1lhpSOSCRdhp8pUjsCOlYhFJfEyvoV+N+GVnKyxPyMwg+HMg7fwuNg8Z7qftR3xPwHOZh1YZiIRujFdStayVXmXawDfQ9CCN+pi8LZUxRNBqLpFIyRsxs6BRVSep0Xos7+XfDnGSl/HnsAYMGDEzQwYMGAAwYMGAAwYMGABTx7PSrohgU8yZtIkItIxRLM3uFBpe5r3xa4bw5MvEI02VbJJ6sTuzMe7E2ScXMIPFHCp8zy4FYJlnJ/EFSRIVr5F9A3QtdgdOtikc/DwYV/DGaOZzOZziXyGCRRHtJyy5aQeoJcqD3CDtWNPhfneFkxKkEhgMdaCoBXbbSynYqRtWx9CDvijF4jaIiPOoITYCyg3C5JoUx3Rjt5XA3NAtjZLe7j7dQ4GbcIhLazDGW/iKLf61i0q0KGwwA3uMe4nbNDBgwYwAwYMGADAeMvCr5nN5bLL5cpI7SzBRRLLuQSOoa+/Q7+lbvL5dY1CIoVVFAAUAB2GO6x7iktRySi+gqjQYMGDExgwYMGAAwnVBmnlV2blxPy9CsVshVYlipB/NQXpte97S8U8QxwsI/NJMQSsMY1SN71YCjp5mIG433wsm4fmcvmnzGWRZIp6M0BYK4kACh0Y+UkqFVlJ7Ag4rGP27GEMnDnyOYiaJ3fKzOI5YncuI2bZHjLEkAtSlOnmBFUcPs3lZSVWORY46pgEtvbQboem4PtiNI5JijSJy0U6tBIZiw6atOwAO9AmzXSqLLGSk3V8hRHl4FRQqigOn/APfUnqT3xJgwYmaGDBgwAGDBgwAGDBgwAGDBgwAGDBgwAGOZIwwKsAQdiCLBHvjrBgARHw2Yjqykph/90RrhPT8hIKdPyMo3JIOPRx6WLbM5dlH/ABIbmTr1IA1rtubUgfxHDzBh99/NkyilkONQT3ypUetiFYEqfRh1B9iMXcUM/wABgmIMsKMw6MR5h7hhuD7g4pHwuVWoM1mYfTziUD7ZgPgqL61550DI8wYz08Wcj6ZmNgOvMy9sfukiAf4cZ/P/ALRpoTTRxv7i1/5nDR0nL5chdH0HBj5rl/2ryua5CD+YnGgyfEs3OAySwRjuDAzn7HnL/kcbLQlH5sGbk+DVYjnzCoCzsqgdSxAA+5wnHApnNyZ2Ygj5EWOMfYhNf/exJB4SyysGMfMYGw0zNMQfVeYTp/lrCVFcv2NOG8WRvtl1kzR7GEWn/wA1iI/+9jn8Dm5/30gy6fwQHU5+srAVY/hUH0bvh4qgChsMe4NyXCCinw3hMUClYkC3ux6sx9WY7sfcnFzBgwrd8mhgwYMYAYMGDAAYMGDAAYMGDA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hQSERUSExQWFRUWGBsaGBgYGB0ZHBsdIR0dHB0gHR4YHyYiIR8jHRwaIC8gJCcpLC0sHiAxNTAqNSYrLSkBCQoKDgwOGg8PGi0kHyUqKSosLykvLCwsLCksKiosLC8sLCwsLCwsLCwsLCwsLCwsLCwsLSksKiwsLCwsLCksLP/AABEIAN0A5AMBIgACEQEDEQH/xAAcAAACAwEBAQEAAAAAAAAAAAAABQMEBgIBBwj/xABIEAACAgAEBAQEAwUFBQQLAAABAgMRAAQSIQUTMUEGIlFhIzJxgRRCkQczUoKhYnKSsdEVJFPB8Reio/AWNENjc5OUw9LT4f/EABkBAAMBAQEAAAAAAAAAAAAAAAACAwEEBf/EAC8RAAICAQMDAgYBAwUAAAAAAAABAhEhAxIxQVHwYZEiMnGBobFCE9HhBBQjwfH/2gAMAwEAAhEDEQA/APuODBgwAGDBgwAGDBgwAGDBivxCSRY2MSq7gEqrNpBPpYBwICxhZm/EmXi3eUKB1ajoH95wNI+5GFnibjoHDxmFNIzQhydiqNKiy36UpYH039MaLlKV00CpFVW1elelYfbStmEGfzRWB5IyCQjMp6g0LHTqMVvD/HlzUAlAKMNpI2+aNx8yn6dj0IojY4U+HMnyctm8uP3UUkqRWeiFQ2keyliB6VXbFI8ImaKHMZaw2YhjizUbWmxCrzaPSSIFvSxt2GKKEcr2ZljXwjxd5TmEl+ZZA6f/AApFDp19LK/UH0xS8bZ8gjlyaWyqjMlQQDIQSBHv11KJdut6cM5OEyJnkzEQXlmAxSqWI+Vg0RFA3puQfze2LXDOHMpleYIXkkLbEsAtBVHmA6AfSyT3wboqW5ewehbyOcWWNJUIZHUMpHcEWMLfGWaMeQzLresRPoo0dZFJRFUdRGOvDnCHyyPCSpiDu0VE2qsxbQbFUpJAo7Ch2xH4v4fNPAI4Qp+JGzhm02iurMBsdyBQusLFJai7Wb0PP9kSpl15EziZUFcwmRXaujhjdE91IPvjnJ+K1fh34/TpUQmVlPbSCWXp1FEdMWs3n5ipWKBxIQQC5UIp9WIY2B6AG8Z7jfDUy+SyvDEfeWSKGz1ZQdcjH6qrfrWGilLEu/46mGl4fxRpNAaF4y6axekittiVOx8w2I9a6YvhsV8nA6WGfWNtOwBA962P6DCLwkefLmc6flkk5cPX93H5dXp531mx1XThNqabNNNgwYhnziIVDsFLnSt7WetD39sTNJsGDBgAMGDBgAMGDBgAMGDBgAMGDBgAMGDBgAMLs1xgROwk8qBRTblmbuFRQSQBW49cWmzyCQRFhzCNQXvXr/n+h9DhbwDOLK+ZJrmpM0bDuqj92PYFSG/mOHSxbMI581DxDLyxwTkN01IWR43FFbGzDetiNxtuDhZwuHPCJXgzKzVavFmk8wYGmXmQhaogjUUaxRo4v8Y4UFzmWzUfllL8qStuZGVY03rpI1A9qPvhlBwwpPJKrUsgXUlbFhY1X6ldI/lGKblFY+uTKEnBuc8s0GZyZjilXUfMskRY7SBSu4VtmplXfV64u8M8NPAgijzU3JXZVYIzKvZQ5W9IGwuzXfvh7gwj1G+PPc2iLLZZY1CKKA/5myT6kmyTiXBgxM0MGDBgAMGDEGbzOgA0WJIAA9/+QG5PoDgAnxDmckkgp0Vh/aAP6XiLhuaMis2xXUQpHQgbX/iB39KxbxvDDkoZnhfwZI4W5bOD5zbkEir3PbtvtivwLLPBHFluUAkaBQ6sNPlFDY+YE9aqh64b4MbudUAYw8edizmc583/AKpCTFliy/DklNo7kn68tLoG2q7FafxBw6SfLyQxSmF3UqHAurHp/piLhSrHEsLQ8pIVUdjHtVaT33F7gH2w8GopvqYy7kcnygV1MQWJUMb0jsoveh74s4zPGaPEcrHKNUTxTaVbdeYChBIOxOnVXpvhujjLR/EclQ2xIJ0qTsCdzQ/iP3OFceH3Av4MAODCGhgwYMABgwYMABgwYMABirn53VfhrqckAX0W/wAzd6HoNz/XE0mYVSoZgCxpQT1NE0PsCfthRn+GTRynM5ZyzH95C7EpIB00E/u3HYgUehB2IaKzkwW5XOyZCcpmjrhne0zVAU52Ec1bAdAjdKpTvRLHiXhcSTjNQyvl5qCsyUVkUdA6sCGrsdiN998XYZIs5AQyakcFXjcdOzKwPcHbBwXhIy0KxB3cL0LsWNdhbE7AbAYo59eHwFHuS4aVOuSRpX6BiAoUd9KqKF+u598XsKPEviJcpGGK6mdtKKWCAnr5mbZVA3J/QE0MZzwv4vLyZhDEQYgrM7EIrKWcArtubBW6o0N8C05SjuMcknRusGMQvHZ2dZEd2klLBMuAvKTQ2ly8gUsClHUxOknygXRwuHiHOnScxHDpdmAMevMMRflKwJVqf4yfQ7XjVoSZm9H0jBjG8H48ksjRwiWCZTWiRGCOaN2oJ0Ha+oNEHcEYZZXxCx1sQxRH0MCvm1AgNpAFmidgL1CyPdXpNG7kaDBhdBxjVJoaGVLFhmC0f0Ykb7bj0xfkkCgkmgOpxNpo2zyaYKNR6YQwCSaQzPvGraQijeqBBBvfcnUB10irA3GklzTjSrJFVh2qiD/CLvUR3I2Br1GH0MIUBVFAYf5PqL8x5BOri1II6fT29vpiTFPNQFW5sfzD5l/jH/5Dsft3xD/t+K9iSux1DcC+/W6vYkCh36HC7b4GvuMsGKXEeKpCBdszEBUUWzE9Pp9TQwrzXiGZPNyUI0sSNZDKVNadlIJPauvTGqDfAOSRocQZ3JLKhjcWpr9QbBHoQQCD6jC2Tj3LFy6bpbC9V1GluzXUjuPXF7I8QEhZSpR16oSCaPRhpJtT2PsfTGbWshaZUHAy08c0spk5IYRrpC7sACzEdWoVtpG52xBx/j5RhloFEuZkHlQ/Kq9C8h7IN9urVQw9Iwjy2SgyAkkOsmWQlnOuR2J+VSd2NdFH2w0XfOeyA64Hk5suI4HYzLpJ5lBdDAjy0Pyb0o3ICmyeuHWM5xDxWyLIwiKLGmstN5SV7aEUFmN7aTpN164a8EeZoEbMBRKwtlUEBb3C77mhQvuR26YJp/MwRewYMGJmhgwYMABgwYW+IODfiYTHreNrtXR2Qgj3Qg0ehF41VeQDjfh+LNIFlU2ptHUlXRh0ZGG4P+fQ2MLMlns5lzyZ4XzQH7ueLQCw7CVWZdLerDymr26YW5Lh2Zd9EGdzETIPipMFnVG/KAWCuwO5B19B2vD/AILk84rN+KnilWho5cRjN9y1u3tVe+LtbVTafpnz8ilvheUKKzMAHkcuwG4BIAA+wAF+t4u4MRZrMiNGduigk/bEOWMZnxTmHiSbMkXyiiqAFJVCU1t8QUNi36e2FTcbTl5WYRQE6F0vONBTWbULoBDHdbVQACCdQFYc8ZR3cgFV0LqZ2GrQdiqIDsCQCS536V12QZKBnEkksQVWPww8hkkDDYK1i1Znuq3HbpWOyFbckJXZTyGZLEyF6aaWZW00UGXy5ctdi/NJqPXfX3xQhzEyR/iFnlR3aNs7e0mlgNKRR1QEcZ1al9SBZurWWjVcusKhisOVzkJYj5nE6Bzt3pWJbpuffHuYnj1EgRkcyeJIm21h8yIW0sDakUKrbSenp0dfPXz8mZG+ZiLZjLhSeZzow2mRq8kVszAEeY+XZlsgDthtn2jizCzq3mJdSvWmJA1aRv2I+4xm+B5vRMmhx8rUJPM1UkUbszW3MFhasqQSR1OGslmERRJyxIrPzt3Go6qWxR1HrbEUQScQkso2y/Bxw6hFKQzoBrdFOiiwJIPUkUNvriTiebfMusMOwO7NuNK+vrZ7Dt7EiqvBzLKzxLImgJGwsauq91FUNVkL0IA7dY+OePMpwxxBJzHkK6nKgE79CxJG53xPbcqirYyeMmryGTWGNIkFKgAGLGPkn7QfG65vhiT5SSWMrmQrAMY3/dyEAlD0Ox6+mOvBvhf8RKs0PF8xMIXRnQ80A73pOqWqNEdDhv8Ab/Bvm6+xu/NI1/gzxsc/JmY+Vy/w76L1atXmdb6Cvk/rhdxUTR51svGgdJyrpuLQlXWS975elbArqTvvj534d8YHIy8QUQtLzpJBatWinlF9D/F7dMaLwhwdpshkMzqkZo2zKSUfNIjSMdLEsNrQHr7d8XnoLTk5cLCXtf7X5EttUzRtp58jCfWxs1eoLImlQiFBfy6tqNFTd73HkOPW8pZWtpGBYC1VSsfzkEhGtbAs9fesM04XHWsoiIQAGKgAMDYDKuwj3KnfevfEXB8gsrqisumFHLLEAIS8jXHVAA8sAkdgW9RiFxrJtMRcM47K+czgNlSVVPIx1ksdZTcXpQqt7Hp6Yq8RyM+VRp4nd8xC8MSOoGlkElMjAbaTrKgEbEGjZvGhyubkklAWgE0kyAWQypTIikdzQNnZt69KqSy8rlKUV5ZC00TRWU1vZDNrI1m6UjayK2AxRSp8dhTfIdhfWsekY8QitjdbfptjrHnnQZvjHDWzOegR0+Blxz7NfEkukUb3SfOQR10Hti1xjxTFA3JUNNmCLWGIan+rdlX+0xAxa49kXmy8kcbtG5U6WU6SD23HS+mIfDvDcvDFeXUKG3dju5YbHmMfMWFUbPbFrTir6dDCzwnOtJEDIuiUUJEu9L0LAI6jewe4IxdxnOAcUE+dzbRHVAqxRhx8rSqZOZp7HSCgJHfbtjR4ScadAgwYMGENDBinxXP8mMsFLuSFRBsWY7AX2HcnsAT2wl08UX4hOVk78kB0+wkJO/uVrDKNiuVDDjHDHLpPAwSZSqmxavGWGpWG10CWU9QR6EgthivkM4JY1kUEBh0Iog9wR2INgjFjA2+GagxR47Cz5aZU3YxOF+uk1/XF7BjE6dmmf4fNzQTJF5mULPEaO46MvZlIPUe3cEY6zEFPGsUdsWB1SEkoo2LKrWbA2BNdRuemJOLOYBr5RmjBHykB47NEgmvIAbNGwAevatLOUk5aKqqwt9BLPvQVmYitO5/pvviyzlE2Y2KNlBjCtylh4n5mI85M4YUbvYFhZ2x7moqzE9KERWR9Z9PxMbEoKNlfSsc52X/dUtqZE4nstgHQ8gAIFeXYbewxJPl1LTq2tWgTUBZr95ERZFBtgh9N/fHY+c+v7JkEmR5crCJdfNbXXzB7klvRpp0fyE0o0bkmjuHWe4uCMwQZDFHdh1ISwtya620oT5vUgjffFXPZdWmCRRPIzkMFQlL+LmLZ3XYAFhv19MPPEXDzDwbOKxDOcvMzFRQsoboeg6DvthG02r6gkS8D41k4sqc1+IUo708zeUM/StwKA6AVj5/4p49DDx1M045sPJQ0oDagyuARe3cHCB+Ow/7DXJ6vjDMFytH5dTG76dxhxkOGx5ji2ShmQPG2TitT0NRMR/UYvHRWm5Sd/wAvZA3dIW5Hh0ma4bnBl0Z2bPB1VRuFKtW3sCMbDwpxfM5eRY4+Dfh0ldBI6Mel1qIrsCTix+xhAoz6jYLmmUD0A2A/QDHviHOtHmMzpfaQNG/xSNIqPtoOggODdnYg4XUnunLTr9+nqCVKxj4c8Epk5c0hmDvnA7Aaa0gMxPffeX+hw38JeFfwWRTKF+ZoLHXVbs5cbX2JxkclmdMZCuG3kVX/ABN6d3KWeV1FMR98UstniyrGr+VX1JeYIuQRxtpLcvfZgdNfmxGUJzu32/Bqkka3iGWkVZDG5jL2HBJILBKo91tV6rsepFk4ucFhctLdBg0cZoUKUcxgPUfEKWAOntiXisSkw5gIDI3kBbooYa9R9dOm/wBcXsmnLjvc30Hc30v+0x3PufbHO5fCOlkQcVzC5eaRi0YUWxDGqAUsSOu9l9q3vtpx6YNESyuCJJJFLKg5hVyVdARtdUL6DzbUKxxxHg0U7zR5lyyOtPpsaTSHTa77iiB3C/XHng1o5y5g1Llcu/LSySZZAAXkZjuQLUC+6k+gFP437i1k0XBcsyRnXYZnZyCQSLPetr70NhdYv4MGOVu3ZZBhJ4h4VlOXJNmUGhVLSG2UEAb6gpGrbsbw7xR41kedAydT5WA9SrBwPuVrGwdNGMRcDlzjIpiy2XyuXAHLictzCvawg0x9tvNjR5LN8xTY0sp0ut3R2PXuCCCD6EYWZnxnk4h8TMRxt/w2YCS/TR81+1Y88MZp5+bmWRo0lYcpXGltCigzA9NRsgHeqxSabTk1QIeYMGDETRRx2HMlonyywsULErKzLdihpKg0aJ3I/wA9qE3jB4ATmspPEALLxgTJ/wCH5v1XFviHilY5TAsM8stXpSM0R7M1L/XFSDjGczFaMqkUZcq7SygsAG0vSIGBOzAW1YtFYyv+iTecMc8HiIhUkUWtyPQsS1fa6xdwYMSeSiwGDBgxhp4y2KPQ4yceYSCdMvJIFjVAuhm0jVflIPdWF+QmgQfbGg4nmY1UrJJywR1DaSPe+31x838C+Mi8+dhkc5iISHlO3mJjDOq7haIKhTbEbEm8dOlptxlLsTk8lzOZSMLE0caM0j8QW76g84nffbboMLvEOekzObTL5LQzTc6OVq1BFIy5DkjpspIHeqxKeGDLjKuAWdpc8polgFqc+UE0OgJIqzZxNLEIBmJlnmglIiMioq6LEMextCdhZ61jqjSlfPNe7JPCN7wLg4y0QS9Tnd36amJskDsLJ2G2LuZZQjayoSvNqqq97xg5ZXEyR/jc5TKxI0x6gaVlr4emirXirPk/xMcsU2bzcic0R6SqhWBYUG+GDdXvsMc39G3bl+x/6nRL9DPiXBOHLG7xZTKEKpYu8dIAP7qkt9AO2HEQyglWeSKKOdV0iTT0WqGl6Hlo9NuuMtL+zjh4Z15mZtSARzBuTQoWPVgN6x5/2dZA1pkzBYprX4g7hiL26+U/pij2NZk/PuZbXQ33DuFQw6jDGkfMOttAA1E/mNdSfXGQ4v4XilzDs3NuWQg6L0jaJCWph1pe3RfbFTKTEtCi57OaGg1/LHYFIVIuP5dBY777DECZt1y5l/G5sMXe/Kmk6TRP7u7C6T9cZHTlF3u/f9jHNNcfoVT8JjhzpyQLaeaiF9UopnQuuwGm6Zu/rffD2b9n0CsYgZrALarbTegC/n66VUXXYDFGfw9C2d1NmM0WI5rNSa+ZGAqH5NJqIt/12xPn87KuXnf8bmi0ZIUFU0sLoBvhggkAk9K9sXbk62y6LvyJazaNtmZEWPL8wjSWA373G4r74kzed5dSOpJNhEHX2/mJpfa/qcUOM5yOJcq8m4U6lHq4jYKB/iJ+2GHD8uzHnSCmPyqfyj/Xr/5JxwVStnReaMF4mgaPVzpmB1NKSrMq2OWdLaDZQB2HuF9QDjS/s6iRcmpjTQspMum70sdnWz6EfocJv2ocPv8AD5pCyaJRHK6iyEsjzL3UMBft9cd8DnaBCFkidNAdJUao3O/Xro7C7Io0a2rpl8WkiaxI3+DEOUzGtA1VY3Hoe4+2JscJcMGDBgAjfLITZVSfUgE4kwm45xeeKSKODLiZpA5sycsJp09TpN3q7C9sVJMvxKVSDJlsvYPyq8rD6Fio/ph1HFtiOXRI0mDFXhmZ5kMbnqyKT9SN/wCuDCDkPF+QVAnZF/hLNoIPqpsEH3GKvCYJYmSNWWXLkMVkvzr3ANbPZJ82x9b64rcK8Nwy3mp41mllJILgNoS/Iig2AAtdOps98W8lw9MtOEhASORHYoNlDKV3UdrDG69BiuEqJ5eRxgwYMSKBgwYDgAyPHuIxpzEkKtJbfCJYGQNQTSUBIYCl/X1vFPMwxZeEpFy4iNchYRtGse27FaApO1mz07k4nzxbVpAUkaHLHtJpYEOB28jH+fEGZ4RKeQJXMuqWJpldQCw1HST/AAgMNQToFVgbJJx2RpJZIsQ8OZnhyYBLrHPnfOStsvLlJJ07DdqoYuTQSzrJI+UlDSqLUaj2UdQQpBUemG/CeBRTs6KRyYppG8tglpCGZTVAULBG96u2NQvFUO67iyoNqASNjVkY2erTwvLsxRxkwcnDnOn/AHaWwHvaSuqhPzXegVt7YmgyjCVm/DzgGQtZDlvmUqfmqqvY7/XG6yufWRmUdVAJ3B63XQn0x7kZ9a6vc/bfcH6Hb7Ym9Z9hlBGPl4fG7l3yzlna2bk7j4gNj+UA73uMVeFNAzao4bkiJWkiBIGhgDtuDbEem5xvp8urjSwsHqDj55/srLR56CDKQrDmI5A7mIEBYResOejBqCgep6eUnD6c9yayK4UzleGEOtZWXSFKjaSguqIUfPerQJBtt0xTzumDLsZopYwzEAtq/Mx2PmrcV/TpV4+q4xXjRpJkCrC0bI7KskgBQgqyk0pJ3B22vp0waeq5NJ/sJQUUKhkHJDfh5T8NhYEmksXGn81/u7B7XiPinDJHjmCZaa311YfVuwKfmqq1Xf8AXGt8O8TmeONTBy1CR1ta+jaTfSgCL33xocZLWlF8AtNNGc4rk2neGFG0Mia3PdAdKiutMacA+gbGhjQKABsAKGEPCYNOdllPXMRgg+0TsoH00up+5xoMQm+EVj3EfHsqzxzKfkCax7+Vww/yP1wj4VYilL5ZonWQhuWUJ0miDIrELuDTFbujjR+IpCItMdc2T4cd7izubHoFUn7e+Mpxji0uSJeFHzTSNqlIXYg8vsOgOpgOvTr3xbTuSpCSpM0/hVhySlaTG7IVNErWwBrrtVHuKPfDnGQ/Z9xFsx+JzGnQjyKI1PzaVRVDN7kV+gxr8R1VU2h48BgwYMTGKXE4X8skYDPGb0k1qBFMt9iRuPcDCTOeJsy4MWXyU6ynYPNoSNPclXYmvQA3hxx3OyRRaoVV5NSKqsdIJZgu5ANdetHChuJ8S1qn4fKgsGI+O56Vf/sh/EMVgsXS+5OX1Y84TkeTBHDerQiqWP5iBufud8GIeCZmVkbnhBIrlSIySo6EUW36EYMTfI64F0XgpFAAzGaFekzAfYdAPbFnhvh0QzCUzzSHQyBZX1AWVbb38mKz+D9TMWzebpmY6VlCKtkmhpUNQuuuOeEcGykeZ+HmJJJ0BDI+ZaUgHraMxrtvQxVu08/gmlT4NJgwYMRKhgwYMACfiAuYopAfQr2aNaWar772aNHofXGck45lLzHNnE7A0VDhdLAUxUWCAtAX1B1e+NRxfhjOVkjYrJHekitweoN9vb/qM5l8jMYncmN35oleQfDCMqjUAu5ohQKvuQffp06rJKRxwLOx5fKLE0ixNPK9EkjygC2GrcnQBR9SD0w5g4lkkAVZ0AVSo83QHrXufXGa4TI2blLZcyQKgZnEegSfE0FADMpXRSWdP5jQOxw3fg2a7ZjPH+fKj/7WHnFXl0/PQxPBZ8N6DNNJF+7ACLW4IUCiPXof1xY8JcVWeJivM2bfmKVNsAxq+o3vbbfEfBsjmYYwtLvd6zqe7PUqVU3u2w2usVis+Wj5UbRCRwApkBoUoTUQrHYAX6Ym0pWjU6NBxXmciTk/vNDaP71bf1xjP2RZ9JMtICbzCPpm1fPdd+5GrV97xsODxTLCq5h1eUFtTKKBGo6dvXTV+94xfgcx5ziGb4gnk0EwGPuSD87fUAV7hvTGwX/HNfTPncZ8o2vFc60SWia3LKqremySB1o1jE+O2Iy5d2nLFhUOoLVAmxQIbejfQV2xseNOyorBWenQkKNTbMDsB7YynFOCyTAaQw0o9qYXAYsdgLI0tQIL99WDRpNNizGvh+J1XLkS60COSNRJAOkgWfm031IvGmJxnOFRTxEAoXRdYVaCsqnRpAJamqiN6/1fZOMqihuoAv64nqc2NEyHiTiMuWiyuZUgRqojcbKwMhQBixBUICN9vQ9t6v8A6aN/x8v/APVRf/qw94lwwz5AxAkMpHcWTHJdb7b6eh233wmyvBZpEWQK1OoYXHlboixe2LxcHH4q5Fd2ScE49JOZcybKZbUmzLIspKg/DZVXodI1b9xWIOGJLHFm5i6l45vIrMVUIyBwoYCyfjGjXZRhj4dhEMMiuWkady4iGnUAQF6JSILF3sLPW8Um4YxMWXYorSzMxCgsdMYA6saFKFHlAF12xtq2lx5/kwc+CuEiGFmCqpmfmMFFCyAD06nbdu/XvjQ45RAAANgBQGOsckpbnZVKkGDBgwppDmsqsi6W6WDsSCCCCCCPQgHHpyylg5ALKCA3cA9R96H6Yqca4yuWRXZHcFgtRqXboTdLvtWF0Xj7JE004iPpMrRH/wAQDDqMmsIVyinkeRZVVvSoGo6j7k9zgxTfxFlhVzxbix5xuP1wYzbLsG5CziuYniE6QxyPNM3wn6xrYC2xJ8oTc6R17bk48Xga5TLQpGoZkkjLytQJJYcx2PUlrb9a6YZcb4jLGEWCISyyNpAZtCqACSzGiaAHYGyQMK83HLPNGma0RQwhZnCvYkezoFsAQqldRFbnT6HFE3XoI0jT4MQ5TNpKiyRsGRt1YGwR6g+mJsRKhgwYMAEGfldYnaNQzhSVU9zWw2xgZOJMcvz81KsGqWaGYoCYmaNyqkqdyGCMvUarAN9MfQpmIViOoBr64+IzcXmz+Vj4asbI8cjSZmR18q0zMLA3HnK3t+uOv/Tw3e6t+mfPqTmbvwtxZCYZI9UsckcimUR6WtHGzKOqgs1H3xsYMyri0YMPY9/Q+h9sZLw5w1mHMRVj5CCOHSfhnozhQv5CRp33u/QYuzZ9JmhaMtFK7U9KdQAsENtRGrbzdrII64TUinLARdI0uML4q8a5GRGiXMx8xWogltPXSdRTqBZNXvVY0XEtcsE2XbyStG4UrdNtVr3+o6j3G+Pkvgp8jJknyc6IuZqQIzjZW3ohiKBFgV18vTD6GkmnJ3iuP2ZOXQ+m+CvFS5pGQuGljJ3AKiRLIWRQ3VTVWNrBxX8KcOKZ/iMrIIyzxhUHRkCkiT6uxYfVTiz4P4VFGuoFnkCgFmrZSF8orYDyg11G3TbF/N8by8TWz+Z7XyhmJ0715Aemv+uEk/ikoLn/ANNXCbGuDGTfjEbylYswVCxNIQUl1DSVBPmI1DzDYC8QRcSmm1JMoaMcwwyraFiiWdaHdWBO3rR2FYX+kzd6Nngwkj8ZZVtJElhzQOlhvt1sbdRucWeGeIIpyQupSN6dStjbcHoRv2OEcJLlDWiE8VjjadXbo/yjc0UQnYdrJ36b45yOaKZM0CGRWCKxBalvQDRIJoDC98k808lMvLlXXpK9QAI/Nv5gwGoA9LxdXw83dk+yn/XFGopZZO32GHCsvGkYWMDoLqrJIu29z13wmyL83iT6QdOWjdWbtrlZWK/UIiH+bBxDhHI0ziTQUZdRUdVJAYEXvt0vp2xH4EzKuc7RuT8Uxk9mMcW30FafqpxqXwuSybd0marBgwY5ygYMGDABWm4hGriNnVXItQxAJHTa+uKuay6yZhAyqyrG5NgHclQOvtqxFmuF5POFuYkU5QlDqAbSQSCN+m94o/8AZ7lVNwmbLn1hldB/hJK/asUW1ct2Te58FmXwPkySwy8a3udChQT60O+DDDhHDzDEI2kaUgkl3rUbO10ALqhsBgwOcu5uyL6HHGeGNMqhJWhYMDrStQG4IGoEbg10/rhaPBeTBDTLz2JABzDmWz2AEhI+wGNEcZHOZnNN/usMBaSJwfxEzVGN7VtjrclTuqgD5hYxsNzwnRriuWjQ5N1RzAsYjAGpKoKRe9AdKNWPcYu4Q8N8OSLMuZzGZeWVVKgKAkQDVqAQWeoBssTsPe32ElV4ZqDBgwYU0MYebMLozTIic0s5V7o81XKfcIyA77eUbY3GM74ugVMu7gN11EKSLrzMaHWlUmu9YrpPNCTQt4dxWZM3LlSISyqp1i47ZgDuBYuyd69PerGehl5qyvC1oPnRVZr2/hsmt/yDr2xnsjnBJxBcwjl+ZIKrdQpEYonp2brvY6jodw8PUypK4snqGX6BUr+q4tP4WvoIslKPjSToyOwjkU+VvlINbHSfMD2I/wBcfCvEvDWgzRYoRGz6kNdQKuuxo2P+uP0CQOi5aRQR1XlrXpY17/pitNwjLzgRvEzE/NqhAv8AvEpp/TD6GstJt1gJRbM34XzU3E4RIwMcaalXRK0aSi6OtYiCrrp6WQQ198dnk5TWisWmAKRJGWYxlwtspYlgvlS9+zbYd8N8LxRh4o8uIY2a2NjzdOiqSL7Wa+mG8XB40vlgx32RiB+nTCS1Y2647GqLaM5DHO6xHlOXRtRkdmJbqCtEDyGwaJA2HpeLGcyUjKfxDrGhYtvIIhdb1pBPrfn3s4cSxcvSDNKTZ0jykt12rTvXr+pxxlyWV2ejJRWtvL3C7kre9nqOnpie/qbQn4XwrLxqJo0iGsjS8calimyqxdyxI6Vv0rDmfgsTsDKGlZN11EkDtsBS9vTEsZZmKFSFUijpoVp7E9we4FdseRxCihZqbVQsdSSTpI3sE19sK5Nu7NSI4pA2ZUr0MFj6ahhnhRl5Cc2RqDAQ173qF39dv64uSTFzpQ0PzP6ey+/v2wskamUOO5u0IADBWUb9GkJAjX7MQT6UB32zfhXXlpsvl5hpYo6GTbTOQSQ23RzuaNnrvuMN+NqOZEQG5WVcOQvRnqiGvqFRmaupYjFHinDXJigjV95onjltSgVWDvX5lYqu47k7d8XhW3b388/wI+bNrgwYMcpUMVeJ8RSCJ5pDSIpJ7n7DuT0A74tYXcRkXnQI5oMzEA9C4W1H6amHuo9MbFZAUZfgHD82DNAFDHcywOY3vr5mjIJa7vVv1xe4XwjMQy+bNNNBpNLIq6w21edatavYi7rfHPFvCeXkYzC4JgP30R5bD+92YDrTAjFnw6kvIUzSGVmJIYqF8t+TYd9NE+5OKyljD9/P7CbVYzwYMGIjhinxBJjp5LRrv5taltq2IAI3var7+2LmDGp0Bl+P8Qny8YHOEk8jaIYo4whdz/eL0oFszdgDh7wmCVIUWeQSS152ACgnvQHQDoMK+GcDKZibN5lw8llYjWlYoRvQ3NEndm77dgMVX49NnGC5AARKw15qQHQaO6xKCC91WrZaOxOLNblS+788YtmpwY5Vu21jrjrEBgxlONzc9gY5ACj6T59IWMtodj6k76b2Oki6Jw/4xMVhcqaY0qn0ZiFX+pGMbPkIykYezyVaIMH0am1mISSBKDbIWrpZIrF9JdSc2ZTwrw8xzPGraY0nlESihaiRLI9Soqv/ADX1xuGpep2d/wC8xofyil+9YwiwQEc26Hw1VemqhGGbboVZb7GwcbEcODKWjcyarI1O36Bl6D6g4rry3NMWBzzUa+U+YH9pQzD7cwEfpi7k0Xc6pG7HXqH6AgD9BivCUbTEQ0ZUfIWYX9CDTf1+2O5eGRCiUUsCAC5vf21XjndcDo8zHCY63JA9Gcsv+FyV/piHKcGhBJD2wq+W2ivqIq6++Jp8qvlC+W2BKjcGrsEMKA9x7YklIYslkVV0dO3TYj9P+uC3XIYFmb4pFCocLMHZtKs0Ujs1HdRYJ3o1dDvivxzicscC5iPVHTENEyWWLEC+5AFHoNxhzmDQLKWOwoL5unWgel9L/rhT4q4O02XeJAAzSKQSb2Ft+cEWNz0xSDjasV3RR4FxszycokI5QFOlqB81AE70aAI63tth9wUqYajZiiOwQliWNEgkk9QWDUe4xnctwbMEJPFGl0GjVp3rcdyFJo2fLRAvbDWKXkr5m3AVNOn5tIPlbSDXzbEUPl9aw2ok/lMi65JMshkzJBDKgj2qxqBa/MaHU3sPQ3hjxLNcqOowNZ2Reg6dT7Ab/oO+K/4sQRmWUHW/RFGpvZRXp1J6Cz0GEk+dZsyY2CvKyBlIPkjj79dyTuPU7dANkUdz9ENdI5yXD8wFLKQYDIZSrbvY+cFiehYM3Tv6YvZpzLFG6VHI7BlF3peiUYj0atLDawxxWy8TNE8fOYamcCiKClmsEadjsQN/zDHiZHkxLOzLpLRuWYklQCCQB6BQx60Nzh3li8Gl4XnhNCktVqUEj0PcfUGx9sWsKvC++UiYChIDIB6B2Ljr7NhqTjnkqbRVcBjNzwLI75HNnXzLlicHQ1XdAg2roehB3UbdGwDOR8QLDL5uSMwsVYRaQb9WDqbUjdT0IN72MVsz4YzlNozccmohtUsPnDKPKVaNlAqumkjc7bnFYx28un9zGWMt4LIIE2czWYiXpFIy6T6ByqhnHs5IPe8aXEGS5nLXm6eZQ16L033q96xPicpOTyakGDBgwhoYMGDAAv4zwOLNKqSjUoYMVs039lgPmU+h26YqycSLt+HygA0bSSafJF/ZA6NJ/Z6KNz2DOscqgFkDruffthlLFMwzPgbL6TnjqZgc2wDMxYkLHEpsn+0G26DGky+YV1DIQwPce2x+4O2Mb4Rys02WK00MUk08jvuryB5XYBO6rpKgt19K64ew8SiiY5bLQs/LoOsQUKm2wLOyrqrfSCT0JqxiurG5Pz0MRL4midsrLy/nUB1/vIQ46+pWsYTwdnJZIpc1mAyZeURSKzAIqysLnZO4jLbq5OxJPvj6Nk86soNWCp0srCmU9aI+hB9CDYxgfEPCJsrHLlwznIS6mV0BZ8uSbZSADcRs9jp/SqaLw4PnHi9RZrqMeI8P5kHwyGWF1eUCjrWwdN1RIQB7X81Uepxxw7xTFm5D+DnVZSCxUJa7EhRILG5oWeova8UM3x6DLRIyz8waV8jzq2sqNjeoMSAL0sK7Gu3OU4+2bA/A5WWKJxTzCJQ3QDULIDGi1GyAdz2GKbHVtffp9xLPOD/thys68vOxGFu5Hnjv1DDzKfqNvU41+Q4xHMuqCdMxH6o4Lr7bdfvR+t4y3CP2T5UEM2W2HTnzNIT9Y0IT7EnGol8HQPo1g0nyhPhBdiNuXR6HuThNV6F/BfnncZbi7LmjZKi/Kdwuqq/KQCDZvbFWWFluUEl68w+QEdtyG3UXtdX1647TwzGoAR5kK9G5zsfvzC1j2N464gZ0iYKBJ5SNQ8rjbrp6NXWhXsMQVdBqfUrL8Z0+I6q5YqqEqSiiixZaNFihHsR64p5SASsA+vRaVc0hNsshJ3a6I0V98V+JcXKaWWeIxiEqzqttHQGptRJAUkAVpNUMJMlDNxSRXy+vL5RVCtJJ88jKCFaIDYUCRqP2GLRg6tukLeTRvlY4QHcmONeWF1OwBYMysoBbewBQ3vasV0zSKzShZAEUC5FetrIYCviPRAG4A9bvDTI+CctHRYPM46NNI8hB6WAxIU1/CBhg3BYj0Ur7q7Kf1UjCOcfU3azJjjMOYmky7G3IJe2+Jy1AYgBRSBrA6jY3R64sHgiQ8yOJmjEi0HV2OiTddozY0rtZPvfTE/GPCThZHypUStRtqUkgEAFgDYokeYE+pI2xlYs5xCF4stLBNHCaWaZAJW0/EJoqDsWYb6brti0UpL4H9hGq5NNC/wDu7sHAGqS0sWwtrYd9QNFf7oHfGe8V5qTM5ZMkgBMgChkLFUQ0GZ2oAO1mMRi/mN9dtJGuWkdn0TyaaVFVZVBFCzQ0qTqvdunti/wngWlldlEaKSyRai51G/M7kmzRICg0LO52pVNQd9eTabHGVhCIqDoqgD7CsJOLeIsm3wGzUSMXUEFhRphaE9PMAVIu98TeK5ZVhVo0MiBwZ0U05io6tFdTemx3XUBvWJ8vDls1lhpSOSCRdhp8pUjsCOlYhFJfEyvoV+N+GVnKyxPyMwg+HMg7fwuNg8Z7qftR3xPwHOZh1YZiIRujFdStayVXmXawDfQ9CCN+pi8LZUxRNBqLpFIyRsxs6BRVSep0Xos7+XfDnGSl/HnsAYMGDEzQwYMGAAwYMGAAwYMGABTx7PSrohgU8yZtIkItIxRLM3uFBpe5r3xa4bw5MvEI02VbJJ6sTuzMe7E2ScXMIPFHCp8zy4FYJlnJ/EFSRIVr5F9A3QtdgdOtikc/DwYV/DGaOZzOZziXyGCRRHtJyy5aQeoJcqD3CDtWNPhfneFkxKkEhgMdaCoBXbbSynYqRtWx9CDvijF4jaIiPOoITYCyg3C5JoUx3Rjt5XA3NAtjZLe7j7dQ4GbcIhLazDGW/iKLf61i0q0KGwwA3uMe4nbNDBgwYwAwYMGADAeMvCr5nN5bLL5cpI7SzBRRLLuQSOoa+/Q7+lbvL5dY1CIoVVFAAUAB2GO6x7iktRySi+gqjQYMGDExgwYMGAAwnVBmnlV2blxPy9CsVshVYlipB/NQXpte97S8U8QxwsI/NJMQSsMY1SN71YCjp5mIG433wsm4fmcvmnzGWRZIp6M0BYK4kACh0Y+UkqFVlJ7Ag4rGP27GEMnDnyOYiaJ3fKzOI5YncuI2bZHjLEkAtSlOnmBFUcPs3lZSVWORY46pgEtvbQboem4PtiNI5JijSJy0U6tBIZiw6atOwAO9AmzXSqLLGSk3V8hRHl4FRQqigOn/APfUnqT3xJgwYmaGDBgwAGDBgwAGDBgwAGDBgwAGDBgwAGOZIwwKsAQdiCLBHvjrBgARHw2Yjqykph/90RrhPT8hIKdPyMo3JIOPRx6WLbM5dlH/ABIbmTr1IA1rtubUgfxHDzBh99/NkyilkONQT3ypUetiFYEqfRh1B9iMXcUM/wABgmIMsKMw6MR5h7hhuD7g4pHwuVWoM1mYfTziUD7ZgPgqL61550DI8wYz08Wcj6ZmNgOvMy9sfukiAf4cZ/P/ALRpoTTRxv7i1/5nDR0nL5chdH0HBj5rl/2ryua5CD+YnGgyfEs3OAySwRjuDAzn7HnL/kcbLQlH5sGbk+DVYjnzCoCzsqgdSxAA+5wnHApnNyZ2Ygj5EWOMfYhNf/exJB4SyysGMfMYGw0zNMQfVeYTp/lrCVFcv2NOG8WRvtl1kzR7GEWn/wA1iI/+9jn8Dm5/30gy6fwQHU5+srAVY/hUH0bvh4qgChsMe4NyXCCinw3hMUClYkC3ux6sx9WY7sfcnFzBgwrd8mhgwYMYAYMGDAAYMGDAAYMGDA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Slide Number Placeholder 5"/>
          <p:cNvSpPr>
            <a:spLocks noGrp="1"/>
          </p:cNvSpPr>
          <p:nvPr>
            <p:ph type="sldNum" sz="quarter" idx="12"/>
          </p:nvPr>
        </p:nvSpPr>
        <p:spPr/>
        <p:txBody>
          <a:bodyPr/>
          <a:lstStyle/>
          <a:p>
            <a:fld id="{77CDD973-3AEF-45F2-8A02-AC9B379E139F}" type="slidenum">
              <a:rPr lang="en-US" smtClean="0"/>
              <a:t>20</a:t>
            </a:fld>
            <a:endParaRPr lang="en-US"/>
          </a:p>
        </p:txBody>
      </p:sp>
    </p:spTree>
    <p:extLst>
      <p:ext uri="{BB962C8B-B14F-4D97-AF65-F5344CB8AC3E}">
        <p14:creationId xmlns:p14="http://schemas.microsoft.com/office/powerpoint/2010/main" val="36692422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1"/>
          </p:nvPr>
        </p:nvSpPr>
        <p:spPr>
          <a:noFill/>
        </p:spPr>
        <p:txBody>
          <a:bodyPr/>
          <a:lstStyle/>
          <a:p>
            <a:fld id="{F45DCDCB-2856-40A4-BC83-8A499980DA70}" type="slidenum">
              <a:rPr lang="en-US">
                <a:solidFill>
                  <a:prstClr val="white">
                    <a:tint val="75000"/>
                  </a:prstClr>
                </a:solidFill>
              </a:rPr>
              <a:pPr/>
              <a:t>21</a:t>
            </a:fld>
            <a:endParaRPr lang="en-US">
              <a:solidFill>
                <a:prstClr val="white">
                  <a:tint val="75000"/>
                </a:prstClr>
              </a:solidFill>
            </a:endParaRPr>
          </a:p>
        </p:txBody>
      </p:sp>
      <p:sp>
        <p:nvSpPr>
          <p:cNvPr id="210946" name="Rectangle 2"/>
          <p:cNvSpPr>
            <a:spLocks noGrp="1" noRot="1" noChangeArrowheads="1"/>
          </p:cNvSpPr>
          <p:nvPr>
            <p:ph type="title"/>
          </p:nvPr>
        </p:nvSpPr>
        <p:spPr>
          <a:xfrm>
            <a:off x="457200" y="381000"/>
            <a:ext cx="8229600" cy="990600"/>
          </a:xfrm>
        </p:spPr>
        <p:txBody>
          <a:bodyPr>
            <a:normAutofit fontScale="90000"/>
          </a:bodyPr>
          <a:lstStyle/>
          <a:p>
            <a:pPr eaLnBrk="1" hangingPunct="1">
              <a:defRPr/>
            </a:pPr>
            <a:r>
              <a:rPr lang="en-US" sz="3200" smtClean="0"/>
              <a:t>Large numbers of youth in the </a:t>
            </a:r>
            <a:br>
              <a:rPr lang="en-US" sz="3200" smtClean="0"/>
            </a:br>
            <a:r>
              <a:rPr lang="en-US" sz="3200" smtClean="0"/>
              <a:t>juvenile justice system are</a:t>
            </a:r>
            <a:br>
              <a:rPr lang="en-US" sz="3200" smtClean="0"/>
            </a:br>
            <a:r>
              <a:rPr lang="en-US" sz="3200" smtClean="0"/>
              <a:t>experiencing mental health disorders</a:t>
            </a:r>
          </a:p>
        </p:txBody>
      </p:sp>
      <p:graphicFrame>
        <p:nvGraphicFramePr>
          <p:cNvPr id="210947" name="Group 3"/>
          <p:cNvGraphicFramePr>
            <a:graphicFrameLocks noGrp="1"/>
          </p:cNvGraphicFramePr>
          <p:nvPr>
            <p:ph idx="1"/>
            <p:extLst>
              <p:ext uri="{D42A27DB-BD31-4B8C-83A1-F6EECF244321}">
                <p14:modId xmlns:p14="http://schemas.microsoft.com/office/powerpoint/2010/main" val="2919270429"/>
              </p:ext>
            </p:extLst>
          </p:nvPr>
        </p:nvGraphicFramePr>
        <p:xfrm>
          <a:off x="457200" y="1905000"/>
          <a:ext cx="8382000" cy="4572000"/>
        </p:xfrm>
        <a:graphic>
          <a:graphicData uri="http://schemas.openxmlformats.org/drawingml/2006/table">
            <a:tbl>
              <a:tblPr/>
              <a:tblGrid>
                <a:gridCol w="6595984"/>
                <a:gridCol w="1786016"/>
              </a:tblGrid>
              <a:tr h="1105647">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Prevalence of Mental Disorders- Research Findings</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Positive Diagnosis</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285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NCMHJJ (2006)</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70.4%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87032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0" i="0" u="none" strike="noStrike" cap="none" normalizeH="0" baseline="0" dirty="0" err="1" smtClean="0">
                          <a:ln>
                            <a:noFill/>
                          </a:ln>
                          <a:solidFill>
                            <a:schemeClr val="tx1"/>
                          </a:solidFill>
                          <a:effectLst>
                            <a:outerShdw blurRad="38100" dist="38100" dir="2700000" algn="tl">
                              <a:srgbClr val="000000"/>
                            </a:outerShdw>
                          </a:effectLst>
                          <a:latin typeface="Garamond" pitchFamily="18" charset="0"/>
                        </a:rPr>
                        <a:t>Teplin</a:t>
                      </a: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 et al. (2002)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69.0%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472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Wasserman et al. (2002)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68.5%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8457">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Wasserman, </a:t>
                      </a:r>
                      <a:r>
                        <a:rPr kumimoji="0" lang="en-US" sz="2200" b="0" i="0" u="none" strike="noStrike" cap="none" normalizeH="0" baseline="0" dirty="0" err="1" smtClean="0">
                          <a:ln>
                            <a:noFill/>
                          </a:ln>
                          <a:solidFill>
                            <a:schemeClr val="tx1"/>
                          </a:solidFill>
                          <a:effectLst>
                            <a:outerShdw blurRad="38100" dist="38100" dir="2700000" algn="tl">
                              <a:srgbClr val="000000"/>
                            </a:outerShdw>
                          </a:effectLst>
                          <a:latin typeface="Garamond" pitchFamily="18" charset="0"/>
                        </a:rPr>
                        <a:t>Ko</a:t>
                      </a: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 McReynolds (2004)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2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67.2%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98247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p:spPr>
        <p:txBody>
          <a:bodyPr/>
          <a:lstStyle/>
          <a:p>
            <a:fld id="{FAE3C6CE-7888-4156-A09D-3BB5DD88DBB2}" type="slidenum">
              <a:rPr lang="en-US">
                <a:solidFill>
                  <a:prstClr val="white">
                    <a:tint val="75000"/>
                  </a:prstClr>
                </a:solidFill>
              </a:rPr>
              <a:pPr/>
              <a:t>22</a:t>
            </a:fld>
            <a:endParaRPr lang="en-US">
              <a:solidFill>
                <a:prstClr val="white">
                  <a:tint val="75000"/>
                </a:prstClr>
              </a:solidFill>
            </a:endParaRPr>
          </a:p>
        </p:txBody>
      </p:sp>
      <p:sp>
        <p:nvSpPr>
          <p:cNvPr id="15363" name="Text Box 2"/>
          <p:cNvSpPr txBox="1">
            <a:spLocks noChangeArrowheads="1"/>
          </p:cNvSpPr>
          <p:nvPr/>
        </p:nvSpPr>
        <p:spPr bwMode="auto">
          <a:xfrm>
            <a:off x="457200" y="6172200"/>
            <a:ext cx="3352800" cy="304800"/>
          </a:xfrm>
          <a:prstGeom prst="rect">
            <a:avLst/>
          </a:prstGeom>
          <a:noFill/>
          <a:ln w="9525">
            <a:noFill/>
            <a:miter lim="800000"/>
            <a:headEnd/>
            <a:tailEnd/>
          </a:ln>
        </p:spPr>
        <p:txBody>
          <a:bodyPr>
            <a:spAutoFit/>
          </a:bodyPr>
          <a:lstStyle/>
          <a:p>
            <a:pPr>
              <a:spcBef>
                <a:spcPct val="50000"/>
              </a:spcBef>
            </a:pPr>
            <a:endParaRPr lang="en-US" sz="1400">
              <a:solidFill>
                <a:prstClr val="white"/>
              </a:solidFill>
              <a:latin typeface="Microsoft Sans Serif" pitchFamily="34" charset="0"/>
            </a:endParaRPr>
          </a:p>
        </p:txBody>
      </p:sp>
      <p:sp>
        <p:nvSpPr>
          <p:cNvPr id="15364" name="Rectangle 3"/>
          <p:cNvSpPr>
            <a:spLocks noChangeArrowheads="1"/>
          </p:cNvSpPr>
          <p:nvPr/>
        </p:nvSpPr>
        <p:spPr bwMode="auto">
          <a:xfrm>
            <a:off x="609600" y="508000"/>
            <a:ext cx="184150" cy="396875"/>
          </a:xfrm>
          <a:prstGeom prst="rect">
            <a:avLst/>
          </a:prstGeom>
          <a:noFill/>
          <a:ln w="9525">
            <a:noFill/>
            <a:miter lim="800000"/>
            <a:headEnd/>
            <a:tailEnd/>
          </a:ln>
        </p:spPr>
        <p:txBody>
          <a:bodyPr wrap="none">
            <a:spAutoFit/>
          </a:bodyPr>
          <a:lstStyle/>
          <a:p>
            <a:endParaRPr lang="en-US" sz="2000" b="1" u="sng">
              <a:solidFill>
                <a:prstClr val="white"/>
              </a:solidFill>
              <a:latin typeface="Microsoft Sans Serif" pitchFamily="34" charset="0"/>
            </a:endParaRPr>
          </a:p>
        </p:txBody>
      </p:sp>
      <p:graphicFrame>
        <p:nvGraphicFramePr>
          <p:cNvPr id="211972" name="Group 4"/>
          <p:cNvGraphicFramePr>
            <a:graphicFrameLocks noGrp="1"/>
          </p:cNvGraphicFramePr>
          <p:nvPr>
            <p:ph idx="1"/>
          </p:nvPr>
        </p:nvGraphicFramePr>
        <p:xfrm>
          <a:off x="457200" y="457201"/>
          <a:ext cx="8150225" cy="5943600"/>
        </p:xfrm>
        <a:graphic>
          <a:graphicData uri="http://schemas.openxmlformats.org/drawingml/2006/table">
            <a:tbl>
              <a:tblPr/>
              <a:tblGrid>
                <a:gridCol w="3778250"/>
                <a:gridCol w="1457325"/>
                <a:gridCol w="1457325"/>
                <a:gridCol w="1457325"/>
              </a:tblGrid>
              <a:tr h="1099952">
                <a:tc gridSpan="4">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Types of Disorders by Gender (n=1437)</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97130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0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Overall</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Males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Females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792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Any Disorder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70.4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66.8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81.0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r>
              <a:tr h="69631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Anxiety Disorder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34.4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26.4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56.0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149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Mood Disorder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18.3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14.3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29.2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4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Disruptive Disorder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46.5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44.9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51.3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250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Substance Abuse Disorder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46.2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43.2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55.1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1210788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p:spPr>
        <p:txBody>
          <a:bodyPr/>
          <a:lstStyle/>
          <a:p>
            <a:fld id="{D48235E3-D102-4C4C-A6B6-7CA01EFD2223}" type="slidenum">
              <a:rPr lang="en-US">
                <a:solidFill>
                  <a:prstClr val="white">
                    <a:tint val="75000"/>
                  </a:prstClr>
                </a:solidFill>
              </a:rPr>
              <a:pPr/>
              <a:t>23</a:t>
            </a:fld>
            <a:endParaRPr lang="en-US">
              <a:solidFill>
                <a:prstClr val="white">
                  <a:tint val="75000"/>
                </a:prstClr>
              </a:solidFill>
            </a:endParaRPr>
          </a:p>
        </p:txBody>
      </p:sp>
      <p:sp>
        <p:nvSpPr>
          <p:cNvPr id="214018" name="Rectangle 2"/>
          <p:cNvSpPr>
            <a:spLocks noGrp="1" noRot="1" noChangeArrowheads="1"/>
          </p:cNvSpPr>
          <p:nvPr>
            <p:ph type="title"/>
          </p:nvPr>
        </p:nvSpPr>
        <p:spPr>
          <a:xfrm>
            <a:off x="457200" y="304800"/>
            <a:ext cx="8229600" cy="1219200"/>
          </a:xfrm>
        </p:spPr>
        <p:txBody>
          <a:bodyPr>
            <a:normAutofit fontScale="90000"/>
          </a:bodyPr>
          <a:lstStyle/>
          <a:p>
            <a:pPr eaLnBrk="1" hangingPunct="1">
              <a:defRPr/>
            </a:pPr>
            <a:r>
              <a:rPr lang="en-US" sz="3800" smtClean="0"/>
              <a:t>Many of these youth experience multiple and severe disorders</a:t>
            </a:r>
          </a:p>
        </p:txBody>
      </p:sp>
      <p:sp>
        <p:nvSpPr>
          <p:cNvPr id="214019" name="Rectangle 3"/>
          <p:cNvSpPr>
            <a:spLocks noGrp="1" noChangeArrowheads="1"/>
          </p:cNvSpPr>
          <p:nvPr>
            <p:ph type="body" idx="1"/>
          </p:nvPr>
        </p:nvSpPr>
        <p:spPr>
          <a:xfrm>
            <a:off x="457200" y="1752600"/>
            <a:ext cx="8229600" cy="4495800"/>
          </a:xfrm>
        </p:spPr>
        <p:txBody>
          <a:bodyPr/>
          <a:lstStyle/>
          <a:p>
            <a:pPr eaLnBrk="1" hangingPunct="1">
              <a:defRPr/>
            </a:pPr>
            <a:r>
              <a:rPr lang="en-US" sz="2800" smtClean="0"/>
              <a:t>More than half (55.6%) of youth met criteria for at least two diagnoses</a:t>
            </a:r>
          </a:p>
          <a:p>
            <a:pPr eaLnBrk="1" hangingPunct="1">
              <a:defRPr/>
            </a:pPr>
            <a:endParaRPr lang="en-US" sz="2800" smtClean="0"/>
          </a:p>
          <a:p>
            <a:pPr eaLnBrk="1" hangingPunct="1">
              <a:defRPr/>
            </a:pPr>
            <a:r>
              <a:rPr lang="en-US" sz="2800" i="1" smtClean="0"/>
              <a:t>60.8% of youth with a mental disorder also had a substance use disorder</a:t>
            </a:r>
          </a:p>
          <a:p>
            <a:pPr eaLnBrk="1" hangingPunct="1">
              <a:defRPr/>
            </a:pPr>
            <a:endParaRPr lang="en-US" sz="2800" i="1" smtClean="0"/>
          </a:p>
          <a:p>
            <a:pPr eaLnBrk="1" hangingPunct="1">
              <a:defRPr/>
            </a:pPr>
            <a:r>
              <a:rPr lang="en-US" sz="2800" smtClean="0"/>
              <a:t>About 27% of justice-involved youth have disorders that are serious enough to require immediate and significant treatment</a:t>
            </a:r>
          </a:p>
        </p:txBody>
      </p:sp>
    </p:spTree>
    <p:extLst>
      <p:ext uri="{BB962C8B-B14F-4D97-AF65-F5344CB8AC3E}">
        <p14:creationId xmlns:p14="http://schemas.microsoft.com/office/powerpoint/2010/main" val="14469135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smtClean="0"/>
              <a:t>Risk Prediction and Risk Management</a:t>
            </a:r>
            <a:endParaRPr lang="en-US" dirty="0"/>
          </a:p>
        </p:txBody>
      </p:sp>
      <p:sp>
        <p:nvSpPr>
          <p:cNvPr id="3" name="Content Placeholder 2"/>
          <p:cNvSpPr>
            <a:spLocks noGrp="1"/>
          </p:cNvSpPr>
          <p:nvPr>
            <p:ph idx="1"/>
          </p:nvPr>
        </p:nvSpPr>
        <p:spPr>
          <a:xfrm>
            <a:off x="457200" y="1447800"/>
            <a:ext cx="8229600" cy="4953000"/>
          </a:xfrm>
        </p:spPr>
        <p:txBody>
          <a:bodyPr>
            <a:normAutofit fontScale="92500" lnSpcReduction="10000"/>
          </a:bodyPr>
          <a:lstStyle/>
          <a:p>
            <a:r>
              <a:rPr lang="en-US" dirty="0" smtClean="0"/>
              <a:t>Risk Assessment Instrument (RAI):  A scientifically validated tool to refine and guide risk of violence</a:t>
            </a:r>
          </a:p>
          <a:p>
            <a:endParaRPr lang="en-US" dirty="0" smtClean="0"/>
          </a:p>
          <a:p>
            <a:r>
              <a:rPr lang="en-US" dirty="0" smtClean="0"/>
              <a:t>“Risk Prediction” Is Using RAI To Make A Decision At A Single Point In Time Such As Detention or Incarceration Decision</a:t>
            </a:r>
          </a:p>
          <a:p>
            <a:endParaRPr lang="en-US" dirty="0"/>
          </a:p>
          <a:p>
            <a:r>
              <a:rPr lang="en-US" dirty="0" smtClean="0"/>
              <a:t>“Risk Management” Is Using RAI To Identify Risk and Protective Factors To Manage and Lower Risk Over Time</a:t>
            </a: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24</a:t>
            </a:fld>
            <a:endParaRPr lang="en-US"/>
          </a:p>
        </p:txBody>
      </p:sp>
    </p:spTree>
    <p:extLst>
      <p:ext uri="{BB962C8B-B14F-4D97-AF65-F5344CB8AC3E}">
        <p14:creationId xmlns:p14="http://schemas.microsoft.com/office/powerpoint/2010/main" val="36665045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Forms of Judgments of Risk</a:t>
            </a:r>
            <a:endParaRPr lang="en-US" dirty="0"/>
          </a:p>
        </p:txBody>
      </p:sp>
      <p:sp>
        <p:nvSpPr>
          <p:cNvPr id="3" name="Content Placeholder 2"/>
          <p:cNvSpPr>
            <a:spLocks noGrp="1"/>
          </p:cNvSpPr>
          <p:nvPr>
            <p:ph idx="1"/>
          </p:nvPr>
        </p:nvSpPr>
        <p:spPr>
          <a:xfrm>
            <a:off x="304800" y="1295400"/>
            <a:ext cx="8610600" cy="4830763"/>
          </a:xfrm>
        </p:spPr>
        <p:txBody>
          <a:bodyPr>
            <a:normAutofit fontScale="92500" lnSpcReduction="20000"/>
          </a:bodyPr>
          <a:lstStyle/>
          <a:p>
            <a:r>
              <a:rPr lang="en-US" b="1" dirty="0" smtClean="0"/>
              <a:t>Professional Judgment</a:t>
            </a:r>
          </a:p>
          <a:p>
            <a:pPr lvl="1"/>
            <a:r>
              <a:rPr lang="en-US" dirty="0" smtClean="0"/>
              <a:t>Based on Individual Training and Experience</a:t>
            </a:r>
          </a:p>
          <a:p>
            <a:pPr lvl="1"/>
            <a:r>
              <a:rPr lang="en-US" dirty="0" smtClean="0"/>
              <a:t>Usually High Variation Among Decision-Makers</a:t>
            </a:r>
          </a:p>
          <a:p>
            <a:pPr lvl="1"/>
            <a:r>
              <a:rPr lang="en-US" dirty="0" smtClean="0"/>
              <a:t>Susceptible to Different Biases</a:t>
            </a:r>
          </a:p>
          <a:p>
            <a:pPr lvl="1"/>
            <a:endParaRPr lang="en-US" dirty="0" smtClean="0"/>
          </a:p>
          <a:p>
            <a:r>
              <a:rPr lang="en-US" b="1" dirty="0" smtClean="0"/>
              <a:t>Structured Professional Judgment</a:t>
            </a:r>
          </a:p>
          <a:p>
            <a:pPr lvl="1"/>
            <a:r>
              <a:rPr lang="en-US" dirty="0" smtClean="0"/>
              <a:t>Judgment Aided by A Validated RAI</a:t>
            </a:r>
          </a:p>
          <a:p>
            <a:pPr lvl="1"/>
            <a:r>
              <a:rPr lang="en-US" dirty="0" smtClean="0"/>
              <a:t>Improves Consistency and Accuracy</a:t>
            </a:r>
          </a:p>
          <a:p>
            <a:pPr lvl="1"/>
            <a:endParaRPr lang="en-US" dirty="0" smtClean="0"/>
          </a:p>
          <a:p>
            <a:r>
              <a:rPr lang="en-US" b="1" dirty="0" smtClean="0"/>
              <a:t>Actuarial Risk Assignment</a:t>
            </a:r>
          </a:p>
          <a:p>
            <a:pPr lvl="1"/>
            <a:r>
              <a:rPr lang="en-US" dirty="0" smtClean="0"/>
              <a:t>A Statistical Tool --  Does Not Exist for Youth</a:t>
            </a: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25</a:t>
            </a:fld>
            <a:endParaRPr lang="en-US"/>
          </a:p>
        </p:txBody>
      </p:sp>
    </p:spTree>
    <p:extLst>
      <p:ext uri="{BB962C8B-B14F-4D97-AF65-F5344CB8AC3E}">
        <p14:creationId xmlns:p14="http://schemas.microsoft.com/office/powerpoint/2010/main" val="17292387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RAI for Different Decisions</a:t>
            </a:r>
            <a:endParaRPr lang="en-US" dirty="0"/>
          </a:p>
        </p:txBody>
      </p:sp>
      <p:sp>
        <p:nvSpPr>
          <p:cNvPr id="3" name="Content Placeholder 2"/>
          <p:cNvSpPr>
            <a:spLocks noGrp="1"/>
          </p:cNvSpPr>
          <p:nvPr>
            <p:ph idx="1"/>
          </p:nvPr>
        </p:nvSpPr>
        <p:spPr>
          <a:xfrm>
            <a:off x="304800" y="1600200"/>
            <a:ext cx="8686800" cy="4525963"/>
          </a:xfrm>
        </p:spPr>
        <p:txBody>
          <a:bodyPr>
            <a:normAutofit/>
          </a:bodyPr>
          <a:lstStyle/>
          <a:p>
            <a:r>
              <a:rPr lang="en-US" u="sng" dirty="0" smtClean="0"/>
              <a:t>Before A Case is Decided:</a:t>
            </a:r>
          </a:p>
          <a:p>
            <a:pPr lvl="1"/>
            <a:r>
              <a:rPr lang="en-US" dirty="0" smtClean="0"/>
              <a:t>Bail or Detention Prior After an Arrest but before trial</a:t>
            </a:r>
          </a:p>
          <a:p>
            <a:pPr lvl="1"/>
            <a:r>
              <a:rPr lang="en-US" dirty="0" smtClean="0"/>
              <a:t>Revocation of Release and to Detention</a:t>
            </a:r>
          </a:p>
          <a:p>
            <a:pPr lvl="1"/>
            <a:endParaRPr lang="en-US" dirty="0"/>
          </a:p>
          <a:p>
            <a:r>
              <a:rPr lang="en-US" u="sng" dirty="0" smtClean="0"/>
              <a:t>After A Case Is Decided:</a:t>
            </a:r>
          </a:p>
          <a:p>
            <a:pPr lvl="1"/>
            <a:r>
              <a:rPr lang="en-US" dirty="0" smtClean="0"/>
              <a:t>Conditions of Community Probation</a:t>
            </a:r>
          </a:p>
          <a:p>
            <a:pPr lvl="1"/>
            <a:r>
              <a:rPr lang="en-US" dirty="0" smtClean="0"/>
              <a:t>Need for “Secure” (Locked) Setting</a:t>
            </a:r>
          </a:p>
          <a:p>
            <a:pPr lvl="1"/>
            <a:r>
              <a:rPr lang="en-US" dirty="0" smtClean="0"/>
              <a:t>Decisions to Release from Secure Setting</a:t>
            </a:r>
          </a:p>
          <a:p>
            <a:endParaRPr lang="en-US" dirty="0"/>
          </a:p>
          <a:p>
            <a:pPr marL="0" indent="0">
              <a:buNone/>
            </a:pPr>
            <a:endParaRPr lang="en-US" dirty="0" smtClean="0"/>
          </a:p>
        </p:txBody>
      </p:sp>
      <p:sp>
        <p:nvSpPr>
          <p:cNvPr id="4" name="Slide Number Placeholder 3"/>
          <p:cNvSpPr>
            <a:spLocks noGrp="1"/>
          </p:cNvSpPr>
          <p:nvPr>
            <p:ph type="sldNum" sz="quarter" idx="12"/>
          </p:nvPr>
        </p:nvSpPr>
        <p:spPr/>
        <p:txBody>
          <a:bodyPr/>
          <a:lstStyle/>
          <a:p>
            <a:fld id="{77CDD973-3AEF-45F2-8A02-AC9B379E139F}" type="slidenum">
              <a:rPr lang="en-US" smtClean="0"/>
              <a:t>26</a:t>
            </a:fld>
            <a:endParaRPr lang="en-US"/>
          </a:p>
        </p:txBody>
      </p:sp>
    </p:spTree>
    <p:extLst>
      <p:ext uri="{BB962C8B-B14F-4D97-AF65-F5344CB8AC3E}">
        <p14:creationId xmlns:p14="http://schemas.microsoft.com/office/powerpoint/2010/main" val="6414256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610600" cy="5105400"/>
          </a:xfrm>
        </p:spPr>
        <p:txBody>
          <a:bodyPr>
            <a:normAutofit fontScale="92500" lnSpcReduction="10000"/>
          </a:bodyPr>
          <a:lstStyle/>
          <a:p>
            <a:r>
              <a:rPr lang="en-US" dirty="0" smtClean="0"/>
              <a:t>Protection of Public Safety</a:t>
            </a:r>
          </a:p>
          <a:p>
            <a:endParaRPr lang="en-US" dirty="0" smtClean="0"/>
          </a:p>
          <a:p>
            <a:r>
              <a:rPr lang="en-US" dirty="0" smtClean="0"/>
              <a:t>Lowering Recidivism by Responding Differently to Higher Risk and Lower Risk Youth</a:t>
            </a:r>
          </a:p>
          <a:p>
            <a:endParaRPr lang="en-US" dirty="0" smtClean="0"/>
          </a:p>
          <a:p>
            <a:r>
              <a:rPr lang="en-US" dirty="0" smtClean="0"/>
              <a:t>Lowering Judicial System and Juvenile Justice Costs</a:t>
            </a:r>
          </a:p>
          <a:p>
            <a:endParaRPr lang="en-US" dirty="0" smtClean="0"/>
          </a:p>
          <a:p>
            <a:r>
              <a:rPr lang="en-US" dirty="0" smtClean="0"/>
              <a:t>Focusing Scarce </a:t>
            </a:r>
            <a:r>
              <a:rPr lang="en-US" dirty="0"/>
              <a:t>R</a:t>
            </a:r>
            <a:r>
              <a:rPr lang="en-US" dirty="0" smtClean="0"/>
              <a:t>esources on Highest Risk </a:t>
            </a:r>
            <a:r>
              <a:rPr lang="en-US" dirty="0"/>
              <a:t>Y</a:t>
            </a:r>
            <a:r>
              <a:rPr lang="en-US" dirty="0" smtClean="0"/>
              <a:t>outh</a:t>
            </a:r>
          </a:p>
          <a:p>
            <a:endParaRPr lang="en-US" dirty="0" smtClean="0"/>
          </a:p>
          <a:p>
            <a:r>
              <a:rPr lang="en-US" dirty="0" smtClean="0"/>
              <a:t>Improving Case Planning and Intervention</a:t>
            </a:r>
            <a:endParaRPr lang="en-US" dirty="0"/>
          </a:p>
        </p:txBody>
      </p:sp>
      <p:sp>
        <p:nvSpPr>
          <p:cNvPr id="2" name="Title 1"/>
          <p:cNvSpPr>
            <a:spLocks noGrp="1"/>
          </p:cNvSpPr>
          <p:nvPr>
            <p:ph type="title"/>
          </p:nvPr>
        </p:nvSpPr>
        <p:spPr/>
        <p:txBody>
          <a:bodyPr/>
          <a:lstStyle/>
          <a:p>
            <a:r>
              <a:rPr lang="en-US" dirty="0" smtClean="0"/>
              <a:t>Advantages to Using RAI</a:t>
            </a: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27</a:t>
            </a:fld>
            <a:endParaRPr lang="en-US"/>
          </a:p>
        </p:txBody>
      </p:sp>
    </p:spTree>
    <p:extLst>
      <p:ext uri="{BB962C8B-B14F-4D97-AF65-F5344CB8AC3E}">
        <p14:creationId xmlns:p14="http://schemas.microsoft.com/office/powerpoint/2010/main" val="29218432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Risk Factors: Two Kinds and Examples</a:t>
            </a:r>
            <a:endParaRPr lang="en-US" sz="3600" dirty="0"/>
          </a:p>
        </p:txBody>
      </p:sp>
      <p:sp>
        <p:nvSpPr>
          <p:cNvPr id="3" name="Content Placeholder 2"/>
          <p:cNvSpPr>
            <a:spLocks noGrp="1"/>
          </p:cNvSpPr>
          <p:nvPr>
            <p:ph sz="half" idx="1"/>
          </p:nvPr>
        </p:nvSpPr>
        <p:spPr>
          <a:xfrm>
            <a:off x="228600" y="1600200"/>
            <a:ext cx="4114800" cy="4525963"/>
          </a:xfrm>
        </p:spPr>
        <p:txBody>
          <a:bodyPr/>
          <a:lstStyle/>
          <a:p>
            <a:r>
              <a:rPr lang="en-US" b="1" u="sng" dirty="0" smtClean="0"/>
              <a:t>Static--Historical</a:t>
            </a:r>
          </a:p>
          <a:p>
            <a:r>
              <a:rPr lang="en-US" dirty="0" smtClean="0"/>
              <a:t>Prior violence history</a:t>
            </a:r>
          </a:p>
          <a:p>
            <a:r>
              <a:rPr lang="en-US" dirty="0" smtClean="0"/>
              <a:t>Age at first offense</a:t>
            </a:r>
          </a:p>
          <a:p>
            <a:r>
              <a:rPr lang="en-US" dirty="0" smtClean="0"/>
              <a:t>Offense history</a:t>
            </a:r>
          </a:p>
          <a:p>
            <a:r>
              <a:rPr lang="en-US" dirty="0" smtClean="0"/>
              <a:t>Prior offense severity</a:t>
            </a:r>
          </a:p>
          <a:p>
            <a:r>
              <a:rPr lang="en-US" dirty="0" smtClean="0"/>
              <a:t>Violence history</a:t>
            </a:r>
          </a:p>
          <a:p>
            <a:r>
              <a:rPr lang="en-US" dirty="0" smtClean="0"/>
              <a:t>Supervision failure</a:t>
            </a:r>
          </a:p>
          <a:p>
            <a:r>
              <a:rPr lang="en-US" dirty="0" smtClean="0"/>
              <a:t>Placed out of home</a:t>
            </a:r>
          </a:p>
          <a:p>
            <a:endParaRPr lang="en-US" dirty="0" smtClean="0"/>
          </a:p>
        </p:txBody>
      </p:sp>
      <p:sp>
        <p:nvSpPr>
          <p:cNvPr id="4" name="Content Placeholder 3"/>
          <p:cNvSpPr>
            <a:spLocks noGrp="1"/>
          </p:cNvSpPr>
          <p:nvPr>
            <p:ph sz="half" idx="2"/>
          </p:nvPr>
        </p:nvSpPr>
        <p:spPr>
          <a:xfrm>
            <a:off x="4648200" y="1600200"/>
            <a:ext cx="4343400" cy="4525963"/>
          </a:xfrm>
        </p:spPr>
        <p:txBody>
          <a:bodyPr/>
          <a:lstStyle/>
          <a:p>
            <a:r>
              <a:rPr lang="en-US" b="1" u="sng" dirty="0" smtClean="0"/>
              <a:t>Dynamic--Changeable</a:t>
            </a:r>
          </a:p>
          <a:p>
            <a:r>
              <a:rPr lang="en-US" dirty="0" smtClean="0"/>
              <a:t>Delinquent peers</a:t>
            </a:r>
          </a:p>
          <a:p>
            <a:r>
              <a:rPr lang="en-US" dirty="0" smtClean="0"/>
              <a:t>Substance abuse</a:t>
            </a:r>
          </a:p>
          <a:p>
            <a:r>
              <a:rPr lang="en-US" dirty="0" smtClean="0"/>
              <a:t>School underachiever</a:t>
            </a:r>
          </a:p>
          <a:p>
            <a:r>
              <a:rPr lang="en-US" dirty="0"/>
              <a:t>C</a:t>
            </a:r>
            <a:r>
              <a:rPr lang="en-US" dirty="0" smtClean="0"/>
              <a:t>riminal attitudes</a:t>
            </a:r>
          </a:p>
          <a:p>
            <a:r>
              <a:rPr lang="en-US" dirty="0" smtClean="0"/>
              <a:t>Poor supervision</a:t>
            </a:r>
          </a:p>
          <a:p>
            <a:r>
              <a:rPr lang="en-US" dirty="0" smtClean="0"/>
              <a:t>Defies authority</a:t>
            </a:r>
          </a:p>
          <a:p>
            <a:r>
              <a:rPr lang="en-US" dirty="0" smtClean="0"/>
              <a:t>Family problems</a:t>
            </a:r>
          </a:p>
          <a:p>
            <a:endParaRPr lang="en-US" dirty="0"/>
          </a:p>
        </p:txBody>
      </p:sp>
      <p:sp>
        <p:nvSpPr>
          <p:cNvPr id="5" name="Slide Number Placeholder 4"/>
          <p:cNvSpPr>
            <a:spLocks noGrp="1"/>
          </p:cNvSpPr>
          <p:nvPr>
            <p:ph type="sldNum" sz="quarter" idx="12"/>
          </p:nvPr>
        </p:nvSpPr>
        <p:spPr/>
        <p:txBody>
          <a:bodyPr/>
          <a:lstStyle/>
          <a:p>
            <a:fld id="{77CDD973-3AEF-45F2-8A02-AC9B379E139F}" type="slidenum">
              <a:rPr lang="en-US" smtClean="0"/>
              <a:t>28</a:t>
            </a:fld>
            <a:endParaRPr lang="en-US"/>
          </a:p>
        </p:txBody>
      </p:sp>
    </p:spTree>
    <p:extLst>
      <p:ext uri="{BB962C8B-B14F-4D97-AF65-F5344CB8AC3E}">
        <p14:creationId xmlns:p14="http://schemas.microsoft.com/office/powerpoint/2010/main" val="4021233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Protective Factors</a:t>
            </a:r>
            <a:endParaRPr lang="en-US" dirty="0"/>
          </a:p>
        </p:txBody>
      </p:sp>
      <p:sp>
        <p:nvSpPr>
          <p:cNvPr id="3" name="Content Placeholder 2"/>
          <p:cNvSpPr>
            <a:spLocks noGrp="1"/>
          </p:cNvSpPr>
          <p:nvPr>
            <p:ph idx="1"/>
          </p:nvPr>
        </p:nvSpPr>
        <p:spPr/>
        <p:txBody>
          <a:bodyPr>
            <a:normAutofit lnSpcReduction="10000"/>
          </a:bodyPr>
          <a:lstStyle/>
          <a:p>
            <a:r>
              <a:rPr lang="en-US" dirty="0" smtClean="0"/>
              <a:t>Good Problem-Solving Abilities</a:t>
            </a:r>
          </a:p>
          <a:p>
            <a:r>
              <a:rPr lang="en-US" dirty="0" smtClean="0"/>
              <a:t>Good School Achievement</a:t>
            </a:r>
          </a:p>
          <a:p>
            <a:r>
              <a:rPr lang="en-US" dirty="0" smtClean="0"/>
              <a:t>Peers are Not Delinquents</a:t>
            </a:r>
          </a:p>
          <a:p>
            <a:r>
              <a:rPr lang="en-US" dirty="0" smtClean="0"/>
              <a:t>Adequate Parent/Adult Supervision</a:t>
            </a:r>
          </a:p>
          <a:p>
            <a:r>
              <a:rPr lang="en-US" dirty="0" smtClean="0"/>
              <a:t>Positive Use of Free Time </a:t>
            </a:r>
          </a:p>
          <a:p>
            <a:r>
              <a:rPr lang="en-US" dirty="0" smtClean="0"/>
              <a:t>Competent, Involved Parents/Family</a:t>
            </a:r>
          </a:p>
          <a:p>
            <a:r>
              <a:rPr lang="en-US" dirty="0" smtClean="0"/>
              <a:t>Good Social Skills</a:t>
            </a:r>
          </a:p>
          <a:p>
            <a:r>
              <a:rPr lang="en-US" dirty="0" smtClean="0"/>
              <a:t>Positive Attitude</a:t>
            </a:r>
          </a:p>
          <a:p>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29</a:t>
            </a:fld>
            <a:endParaRPr lang="en-US"/>
          </a:p>
        </p:txBody>
      </p:sp>
    </p:spTree>
    <p:extLst>
      <p:ext uri="{BB962C8B-B14F-4D97-AF65-F5344CB8AC3E}">
        <p14:creationId xmlns:p14="http://schemas.microsoft.com/office/powerpoint/2010/main" val="2397425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Integrating Perspectives</a:t>
            </a:r>
            <a:endParaRPr lang="en-US" dirty="0"/>
          </a:p>
        </p:txBody>
      </p:sp>
      <p:sp>
        <p:nvSpPr>
          <p:cNvPr id="3" name="Content Placeholder 2"/>
          <p:cNvSpPr>
            <a:spLocks noGrp="1"/>
          </p:cNvSpPr>
          <p:nvPr>
            <p:ph idx="1"/>
          </p:nvPr>
        </p:nvSpPr>
        <p:spPr>
          <a:xfrm>
            <a:off x="457200" y="1295400"/>
            <a:ext cx="8229600" cy="5105400"/>
          </a:xfrm>
        </p:spPr>
        <p:txBody>
          <a:bodyPr/>
          <a:lstStyle/>
          <a:p>
            <a:r>
              <a:rPr lang="en-US" dirty="0" smtClean="0"/>
              <a:t>Violence as a </a:t>
            </a:r>
            <a:r>
              <a:rPr lang="en-US" b="1" dirty="0" smtClean="0"/>
              <a:t>Public Health </a:t>
            </a:r>
            <a:r>
              <a:rPr lang="en-US" dirty="0" smtClean="0"/>
              <a:t>challenge</a:t>
            </a:r>
          </a:p>
          <a:p>
            <a:pPr lvl="1"/>
            <a:r>
              <a:rPr lang="en-US" dirty="0" smtClean="0"/>
              <a:t>Socioeconomic factors</a:t>
            </a:r>
          </a:p>
          <a:p>
            <a:pPr lvl="2"/>
            <a:r>
              <a:rPr lang="en-US" dirty="0" smtClean="0"/>
              <a:t>Poverty, education, access to health care, other</a:t>
            </a:r>
          </a:p>
          <a:p>
            <a:pPr lvl="1"/>
            <a:r>
              <a:rPr lang="en-US" dirty="0" smtClean="0"/>
              <a:t>Social context factors</a:t>
            </a:r>
          </a:p>
          <a:p>
            <a:pPr lvl="2"/>
            <a:r>
              <a:rPr lang="en-US" dirty="0" smtClean="0"/>
              <a:t>Community engagement,  family/peers, social attitudes</a:t>
            </a:r>
          </a:p>
          <a:p>
            <a:pPr lvl="1"/>
            <a:r>
              <a:rPr lang="en-US" dirty="0" smtClean="0"/>
              <a:t>Long-lasting Protective interventions</a:t>
            </a:r>
          </a:p>
          <a:p>
            <a:pPr lvl="2"/>
            <a:r>
              <a:rPr lang="en-US" dirty="0" smtClean="0"/>
              <a:t>Maternal health, early childhood wellness,  other</a:t>
            </a:r>
          </a:p>
          <a:p>
            <a:pPr lvl="1"/>
            <a:r>
              <a:rPr lang="en-US" dirty="0" smtClean="0"/>
              <a:t>Clinical interventions</a:t>
            </a:r>
          </a:p>
          <a:p>
            <a:pPr lvl="2"/>
            <a:r>
              <a:rPr lang="en-US" dirty="0" smtClean="0"/>
              <a:t>Evidence-based interventions with delinquent youth</a:t>
            </a:r>
          </a:p>
          <a:p>
            <a:pPr lvl="1"/>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3</a:t>
            </a:fld>
            <a:endParaRPr lang="en-US"/>
          </a:p>
        </p:txBody>
      </p:sp>
    </p:spTree>
    <p:extLst>
      <p:ext uri="{BB962C8B-B14F-4D97-AF65-F5344CB8AC3E}">
        <p14:creationId xmlns:p14="http://schemas.microsoft.com/office/powerpoint/2010/main" val="15003193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“Criminogenic” Needs</a:t>
            </a:r>
            <a:endParaRPr lang="en-US" dirty="0"/>
          </a:p>
        </p:txBody>
      </p:sp>
      <p:sp>
        <p:nvSpPr>
          <p:cNvPr id="3" name="Content Placeholder 2"/>
          <p:cNvSpPr>
            <a:spLocks noGrp="1"/>
          </p:cNvSpPr>
          <p:nvPr>
            <p:ph idx="1"/>
          </p:nvPr>
        </p:nvSpPr>
        <p:spPr>
          <a:xfrm>
            <a:off x="457200" y="1371600"/>
            <a:ext cx="8229600" cy="4953000"/>
          </a:xfrm>
        </p:spPr>
        <p:txBody>
          <a:bodyPr/>
          <a:lstStyle/>
          <a:p>
            <a:r>
              <a:rPr lang="en-US" dirty="0" smtClean="0"/>
              <a:t>Basic resource needs like food and shelter met through delinquent acts</a:t>
            </a:r>
          </a:p>
          <a:p>
            <a:endParaRPr lang="en-US" dirty="0"/>
          </a:p>
          <a:p>
            <a:r>
              <a:rPr lang="en-US" dirty="0" smtClean="0"/>
              <a:t>Social and emotional needs met through affiliation with other delinquent youth and/or adult criminals</a:t>
            </a:r>
          </a:p>
          <a:p>
            <a:endParaRPr lang="en-US" dirty="0"/>
          </a:p>
          <a:p>
            <a:r>
              <a:rPr lang="en-US" dirty="0" smtClean="0"/>
              <a:t>Needs for building adult identity and finding meaning found through delinquent acts</a:t>
            </a:r>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30</a:t>
            </a:fld>
            <a:endParaRPr lang="en-US"/>
          </a:p>
        </p:txBody>
      </p:sp>
    </p:spTree>
    <p:extLst>
      <p:ext uri="{BB962C8B-B14F-4D97-AF65-F5344CB8AC3E}">
        <p14:creationId xmlns:p14="http://schemas.microsoft.com/office/powerpoint/2010/main" val="34645845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Examples of Responsivity Factors</a:t>
            </a:r>
            <a:endParaRPr lang="en-US" dirty="0"/>
          </a:p>
        </p:txBody>
      </p:sp>
      <p:sp>
        <p:nvSpPr>
          <p:cNvPr id="3" name="Content Placeholder 2"/>
          <p:cNvSpPr>
            <a:spLocks noGrp="1"/>
          </p:cNvSpPr>
          <p:nvPr>
            <p:ph idx="1"/>
          </p:nvPr>
        </p:nvSpPr>
        <p:spPr>
          <a:xfrm>
            <a:off x="152400" y="1447800"/>
            <a:ext cx="8839200" cy="4678363"/>
          </a:xfrm>
        </p:spPr>
        <p:txBody>
          <a:bodyPr>
            <a:normAutofit/>
          </a:bodyPr>
          <a:lstStyle/>
          <a:p>
            <a:r>
              <a:rPr lang="en-US" dirty="0" smtClean="0"/>
              <a:t>Degree of Motivation To Halt Misconduct</a:t>
            </a:r>
          </a:p>
          <a:p>
            <a:r>
              <a:rPr lang="en-US" dirty="0" smtClean="0"/>
              <a:t>Level of Intelligence/Ability to Learn</a:t>
            </a:r>
          </a:p>
          <a:p>
            <a:r>
              <a:rPr lang="en-US" dirty="0" smtClean="0"/>
              <a:t>Complications of Anxiety, Depression</a:t>
            </a:r>
          </a:p>
          <a:p>
            <a:r>
              <a:rPr lang="en-US" dirty="0" smtClean="0"/>
              <a:t>Degree of Impulsivity/Recklessness</a:t>
            </a:r>
          </a:p>
          <a:p>
            <a:r>
              <a:rPr lang="en-US" dirty="0" smtClean="0"/>
              <a:t>Adequacy of Social Skills</a:t>
            </a:r>
          </a:p>
          <a:p>
            <a:r>
              <a:rPr lang="en-US" dirty="0" smtClean="0"/>
              <a:t>Exposure to Adverse Childhood Experiences</a:t>
            </a:r>
          </a:p>
          <a:p>
            <a:r>
              <a:rPr lang="en-US" dirty="0" smtClean="0"/>
              <a:t>Adequacy of Access to Health, Other Services</a:t>
            </a:r>
          </a:p>
          <a:p>
            <a:r>
              <a:rPr lang="en-US" dirty="0" smtClean="0"/>
              <a:t>Neighborhood Environment</a:t>
            </a:r>
          </a:p>
          <a:p>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31</a:t>
            </a:fld>
            <a:endParaRPr lang="en-US"/>
          </a:p>
        </p:txBody>
      </p:sp>
    </p:spTree>
    <p:extLst>
      <p:ext uri="{BB962C8B-B14F-4D97-AF65-F5344CB8AC3E}">
        <p14:creationId xmlns:p14="http://schemas.microsoft.com/office/powerpoint/2010/main" val="14196542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Opportunities in Secondary and Tertiary Levels of Response</a:t>
            </a:r>
            <a:endParaRPr lang="en-US" dirty="0"/>
          </a:p>
        </p:txBody>
      </p:sp>
      <p:sp>
        <p:nvSpPr>
          <p:cNvPr id="3" name="Content Placeholder 2"/>
          <p:cNvSpPr>
            <a:spLocks noGrp="1"/>
          </p:cNvSpPr>
          <p:nvPr>
            <p:ph idx="1"/>
          </p:nvPr>
        </p:nvSpPr>
        <p:spPr>
          <a:xfrm>
            <a:off x="228600" y="1600200"/>
            <a:ext cx="8686800" cy="4525963"/>
          </a:xfrm>
        </p:spPr>
        <p:txBody>
          <a:bodyPr/>
          <a:lstStyle/>
          <a:p>
            <a:r>
              <a:rPr lang="en-US" dirty="0" smtClean="0"/>
              <a:t>To build a system that responds to youth in contact with juvenile justice with:</a:t>
            </a:r>
          </a:p>
          <a:p>
            <a:pPr lvl="1"/>
            <a:r>
              <a:rPr lang="en-US" dirty="0" smtClean="0"/>
              <a:t>Routine use of scientifically-validated screening</a:t>
            </a:r>
          </a:p>
          <a:p>
            <a:pPr lvl="1"/>
            <a:r>
              <a:rPr lang="en-US" dirty="0" smtClean="0"/>
              <a:t>Follow-up screening with research-based assessment</a:t>
            </a:r>
            <a:endParaRPr lang="en-US" dirty="0"/>
          </a:p>
          <a:p>
            <a:pPr lvl="1"/>
            <a:r>
              <a:rPr lang="en-US" dirty="0" smtClean="0"/>
              <a:t>Providing evidence-based treatment and intervention</a:t>
            </a:r>
          </a:p>
          <a:p>
            <a:pPr lvl="1"/>
            <a:r>
              <a:rPr lang="en-US" dirty="0" smtClean="0"/>
              <a:t>Strategies to engage youth and their families</a:t>
            </a:r>
          </a:p>
          <a:p>
            <a:pPr lvl="1"/>
            <a:r>
              <a:rPr lang="en-US" dirty="0" smtClean="0"/>
              <a:t>Strategies to bring youth out of gang involvement</a:t>
            </a:r>
          </a:p>
          <a:p>
            <a:pPr lvl="1"/>
            <a:r>
              <a:rPr lang="en-US" dirty="0" smtClean="0"/>
              <a:t>Focusing resources on highest-risk youth on RAI</a:t>
            </a:r>
          </a:p>
        </p:txBody>
      </p:sp>
      <p:sp>
        <p:nvSpPr>
          <p:cNvPr id="4" name="Slide Number Placeholder 3"/>
          <p:cNvSpPr>
            <a:spLocks noGrp="1"/>
          </p:cNvSpPr>
          <p:nvPr>
            <p:ph type="sldNum" sz="quarter" idx="12"/>
          </p:nvPr>
        </p:nvSpPr>
        <p:spPr/>
        <p:txBody>
          <a:bodyPr/>
          <a:lstStyle/>
          <a:p>
            <a:fld id="{77CDD973-3AEF-45F2-8A02-AC9B379E139F}" type="slidenum">
              <a:rPr lang="en-US" smtClean="0"/>
              <a:t>32</a:t>
            </a:fld>
            <a:endParaRPr lang="en-US"/>
          </a:p>
        </p:txBody>
      </p:sp>
    </p:spTree>
    <p:extLst>
      <p:ext uri="{BB962C8B-B14F-4D97-AF65-F5344CB8AC3E}">
        <p14:creationId xmlns:p14="http://schemas.microsoft.com/office/powerpoint/2010/main" val="5911607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endParaRPr lang="en-US" dirty="0"/>
          </a:p>
        </p:txBody>
      </p:sp>
      <p:sp>
        <p:nvSpPr>
          <p:cNvPr id="3" name="Content Placeholder 2"/>
          <p:cNvSpPr>
            <a:spLocks noGrp="1"/>
          </p:cNvSpPr>
          <p:nvPr>
            <p:ph idx="1"/>
          </p:nvPr>
        </p:nvSpPr>
        <p:spPr>
          <a:xfrm>
            <a:off x="304800" y="1600200"/>
            <a:ext cx="8534400" cy="4800600"/>
          </a:xfrm>
        </p:spPr>
        <p:txBody>
          <a:bodyPr>
            <a:normAutofit fontScale="92500" lnSpcReduction="10000"/>
          </a:bodyPr>
          <a:lstStyle/>
          <a:p>
            <a:r>
              <a:rPr lang="en-US" dirty="0" smtClean="0"/>
              <a:t>Strategies Towards Effective Juvenile Justice</a:t>
            </a:r>
          </a:p>
          <a:p>
            <a:pPr marL="0" indent="0">
              <a:buNone/>
            </a:pPr>
            <a:endParaRPr lang="en-US" dirty="0" smtClean="0"/>
          </a:p>
          <a:p>
            <a:pPr lvl="1"/>
            <a:r>
              <a:rPr lang="en-US" dirty="0" smtClean="0"/>
              <a:t>Divert youth from detention or incarceration in the juvenile justice system unless it is absolutely required for public  safety</a:t>
            </a:r>
          </a:p>
          <a:p>
            <a:pPr lvl="1"/>
            <a:endParaRPr lang="en-US" dirty="0"/>
          </a:p>
          <a:p>
            <a:pPr lvl="1"/>
            <a:r>
              <a:rPr lang="en-US" dirty="0" smtClean="0"/>
              <a:t>Develop routine screening for violence risk, mental disorders, substance use, trauma</a:t>
            </a:r>
          </a:p>
          <a:p>
            <a:pPr lvl="1"/>
            <a:endParaRPr lang="en-US" dirty="0"/>
          </a:p>
          <a:p>
            <a:pPr lvl="1"/>
            <a:r>
              <a:rPr lang="en-US" dirty="0" smtClean="0"/>
              <a:t>Research-based treatment works and is more effective than punishment-based approaches</a:t>
            </a:r>
          </a:p>
        </p:txBody>
      </p:sp>
      <p:sp>
        <p:nvSpPr>
          <p:cNvPr id="4" name="Slide Number Placeholder 3"/>
          <p:cNvSpPr>
            <a:spLocks noGrp="1"/>
          </p:cNvSpPr>
          <p:nvPr>
            <p:ph type="sldNum" sz="quarter" idx="12"/>
          </p:nvPr>
        </p:nvSpPr>
        <p:spPr/>
        <p:txBody>
          <a:bodyPr/>
          <a:lstStyle/>
          <a:p>
            <a:fld id="{77CDD973-3AEF-45F2-8A02-AC9B379E139F}" type="slidenum">
              <a:rPr lang="en-US" smtClean="0"/>
              <a:t>33</a:t>
            </a:fld>
            <a:endParaRPr lang="en-US"/>
          </a:p>
        </p:txBody>
      </p:sp>
    </p:spTree>
    <p:extLst>
      <p:ext uri="{BB962C8B-B14F-4D97-AF65-F5344CB8AC3E}">
        <p14:creationId xmlns:p14="http://schemas.microsoft.com/office/powerpoint/2010/main" val="27713426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a:xfrm>
            <a:off x="228600" y="1600200"/>
            <a:ext cx="8686800" cy="4525963"/>
          </a:xfrm>
        </p:spPr>
        <p:txBody>
          <a:bodyPr/>
          <a:lstStyle/>
          <a:p>
            <a:r>
              <a:rPr lang="en-US" dirty="0" smtClean="0"/>
              <a:t>Validate RAI for different countries, different cultures, different languages, and for males and females</a:t>
            </a:r>
          </a:p>
          <a:p>
            <a:endParaRPr lang="en-US" dirty="0"/>
          </a:p>
          <a:p>
            <a:r>
              <a:rPr lang="en-US" dirty="0" smtClean="0"/>
              <a:t>Need to train persons at all levels who will work with delinquent youth in these models, including use of Risk Assessment Instruments (RAI)</a:t>
            </a: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34</a:t>
            </a:fld>
            <a:endParaRPr lang="en-US"/>
          </a:p>
        </p:txBody>
      </p:sp>
    </p:spTree>
    <p:extLst>
      <p:ext uri="{BB962C8B-B14F-4D97-AF65-F5344CB8AC3E}">
        <p14:creationId xmlns:p14="http://schemas.microsoft.com/office/powerpoint/2010/main" val="10202624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a:xfrm>
            <a:off x="304800" y="1371600"/>
            <a:ext cx="8382000" cy="5105400"/>
          </a:xfrm>
        </p:spPr>
        <p:txBody>
          <a:bodyPr>
            <a:normAutofit fontScale="92500" lnSpcReduction="20000"/>
          </a:bodyPr>
          <a:lstStyle/>
          <a:p>
            <a:r>
              <a:rPr lang="en-US" dirty="0" smtClean="0"/>
              <a:t>Creating support for a juvenile justice system based upon research in adolescent development and what works to reduce violence and new offenses by youth</a:t>
            </a:r>
          </a:p>
          <a:p>
            <a:endParaRPr lang="en-US" dirty="0"/>
          </a:p>
          <a:p>
            <a:r>
              <a:rPr lang="en-US" dirty="0" smtClean="0"/>
              <a:t>Creating support for a juvenile justice system  that truly acts according to international standards and “best practices”</a:t>
            </a:r>
          </a:p>
          <a:p>
            <a:endParaRPr lang="en-US" dirty="0"/>
          </a:p>
          <a:p>
            <a:r>
              <a:rPr lang="en-US" dirty="0" smtClean="0"/>
              <a:t>Doing the essential research on the economic, social and humanitarian reasons to support reforms in juvenile justice</a:t>
            </a: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35</a:t>
            </a:fld>
            <a:endParaRPr lang="en-US"/>
          </a:p>
        </p:txBody>
      </p:sp>
    </p:spTree>
    <p:extLst>
      <p:ext uri="{BB962C8B-B14F-4D97-AF65-F5344CB8AC3E}">
        <p14:creationId xmlns:p14="http://schemas.microsoft.com/office/powerpoint/2010/main" val="16150897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Opportunities for You Include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Select a screening tool already validated in other countries and validate it for use in Mexico</a:t>
            </a:r>
          </a:p>
          <a:p>
            <a:endParaRPr lang="en-US" dirty="0"/>
          </a:p>
          <a:p>
            <a:r>
              <a:rPr lang="en-US" dirty="0" smtClean="0"/>
              <a:t>Select an assessment tool and validate it for use in Mexico</a:t>
            </a:r>
          </a:p>
          <a:p>
            <a:endParaRPr lang="en-US" dirty="0"/>
          </a:p>
          <a:p>
            <a:r>
              <a:rPr lang="en-US" dirty="0" smtClean="0"/>
              <a:t>Develop a “secondary” or “tertiary” response program or intervention and research whether it is actually working—and what is unique to it that reflects Mexican culture and communities</a:t>
            </a: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36</a:t>
            </a:fld>
            <a:endParaRPr lang="en-US"/>
          </a:p>
        </p:txBody>
      </p:sp>
    </p:spTree>
    <p:extLst>
      <p:ext uri="{BB962C8B-B14F-4D97-AF65-F5344CB8AC3E}">
        <p14:creationId xmlns:p14="http://schemas.microsoft.com/office/powerpoint/2010/main" val="1106607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838450"/>
          </a:xfrm>
        </p:spPr>
        <p:txBody>
          <a:bodyPr>
            <a:normAutofit/>
          </a:bodyPr>
          <a:lstStyle/>
          <a:p>
            <a:r>
              <a:rPr lang="en-US" dirty="0" smtClean="0"/>
              <a:t>There can be no keener revelation of a society's soul than the way it treats its children.</a:t>
            </a:r>
            <a:endParaRPr lang="en-US" dirty="0"/>
          </a:p>
        </p:txBody>
      </p:sp>
      <p:sp>
        <p:nvSpPr>
          <p:cNvPr id="3" name="Subtitle 2"/>
          <p:cNvSpPr>
            <a:spLocks noGrp="1"/>
          </p:cNvSpPr>
          <p:nvPr>
            <p:ph type="subTitle" idx="1"/>
          </p:nvPr>
        </p:nvSpPr>
        <p:spPr>
          <a:xfrm>
            <a:off x="1371600" y="4191000"/>
            <a:ext cx="6400800" cy="1447800"/>
          </a:xfrm>
        </p:spPr>
        <p:txBody>
          <a:bodyPr/>
          <a:lstStyle/>
          <a:p>
            <a:r>
              <a:rPr lang="en-US" dirty="0" smtClean="0"/>
              <a:t>Nelson Mandela</a:t>
            </a:r>
            <a:endParaRPr lang="en-US" dirty="0"/>
          </a:p>
        </p:txBody>
      </p:sp>
    </p:spTree>
    <p:extLst>
      <p:ext uri="{BB962C8B-B14F-4D97-AF65-F5344CB8AC3E}">
        <p14:creationId xmlns:p14="http://schemas.microsoft.com/office/powerpoint/2010/main" val="33289500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Comments or Questions?</a:t>
            </a:r>
            <a:endParaRPr lang="en-US" dirty="0"/>
          </a:p>
        </p:txBody>
      </p:sp>
      <p:sp>
        <p:nvSpPr>
          <p:cNvPr id="3" name="Subtitle 2"/>
          <p:cNvSpPr>
            <a:spLocks noGrp="1"/>
          </p:cNvSpPr>
          <p:nvPr>
            <p:ph type="subTitle" idx="1"/>
          </p:nvPr>
        </p:nvSpPr>
        <p:spPr>
          <a:xfrm>
            <a:off x="381000" y="3886200"/>
            <a:ext cx="8382000" cy="2514600"/>
          </a:xfrm>
        </p:spPr>
        <p:txBody>
          <a:bodyPr>
            <a:normAutofit/>
          </a:bodyPr>
          <a:lstStyle/>
          <a:p>
            <a:r>
              <a:rPr lang="en-US" dirty="0" smtClean="0"/>
              <a:t>Thank you for your patience and attention, and thank you for your commitment to the children, families and communities of Mexico</a:t>
            </a:r>
            <a:endParaRPr lang="en-US" dirty="0"/>
          </a:p>
        </p:txBody>
      </p:sp>
    </p:spTree>
    <p:extLst>
      <p:ext uri="{BB962C8B-B14F-4D97-AF65-F5344CB8AC3E}">
        <p14:creationId xmlns:p14="http://schemas.microsoft.com/office/powerpoint/2010/main" val="17310750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a:xfrm>
            <a:off x="228600" y="1371600"/>
            <a:ext cx="8458200" cy="4754563"/>
          </a:xfrm>
        </p:spPr>
        <p:txBody>
          <a:bodyPr>
            <a:normAutofit/>
          </a:bodyPr>
          <a:lstStyle/>
          <a:p>
            <a:pPr marL="0" indent="0">
              <a:buNone/>
            </a:pPr>
            <a:r>
              <a:rPr lang="en-US" sz="2800" dirty="0" smtClean="0"/>
              <a:t>Robert Kinscherff, PhD, JD</a:t>
            </a:r>
          </a:p>
          <a:p>
            <a:pPr marL="0" indent="0">
              <a:buNone/>
            </a:pPr>
            <a:r>
              <a:rPr lang="en-US" sz="2800" dirty="0" smtClean="0"/>
              <a:t>Associate Vice President for Community Engagement</a:t>
            </a:r>
          </a:p>
          <a:p>
            <a:pPr marL="0" indent="0">
              <a:buNone/>
            </a:pPr>
            <a:r>
              <a:rPr lang="en-US" sz="2800" dirty="0" smtClean="0"/>
              <a:t>Teaching Faculty, Doctoral Clinical Psychology Program</a:t>
            </a:r>
          </a:p>
          <a:p>
            <a:pPr marL="0" indent="0">
              <a:buNone/>
            </a:pPr>
            <a:r>
              <a:rPr lang="en-US" sz="2800" dirty="0" smtClean="0"/>
              <a:t>Massachusetts School of Professional Psychology</a:t>
            </a:r>
          </a:p>
          <a:p>
            <a:pPr marL="0" indent="0">
              <a:buNone/>
            </a:pPr>
            <a:r>
              <a:rPr lang="en-US" sz="2800" dirty="0" smtClean="0"/>
              <a:t>1 Wells Avenue,  Room 206</a:t>
            </a:r>
          </a:p>
          <a:p>
            <a:pPr marL="0" indent="0">
              <a:buNone/>
            </a:pPr>
            <a:r>
              <a:rPr lang="en-US" sz="2800" dirty="0" smtClean="0"/>
              <a:t>Newton, MA  02459     USA</a:t>
            </a:r>
          </a:p>
          <a:p>
            <a:pPr marL="0" indent="0">
              <a:buNone/>
            </a:pPr>
            <a:r>
              <a:rPr lang="en-US" sz="2800" dirty="0" smtClean="0"/>
              <a:t>Robert_Kinscherff@mspp.edu</a:t>
            </a:r>
          </a:p>
          <a:p>
            <a:pPr marL="0" indent="0" algn="ctr">
              <a:buNone/>
            </a:pPr>
            <a:endParaRPr lang="en-US" sz="2800" dirty="0" smtClean="0"/>
          </a:p>
          <a:p>
            <a:pPr marL="0" indent="0">
              <a:buNone/>
            </a:pPr>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fld id="{77CDD973-3AEF-45F2-8A02-AC9B379E139F}" type="slidenum">
              <a:rPr lang="en-US" smtClean="0"/>
              <a:t>39</a:t>
            </a:fld>
            <a:endParaRPr lang="en-US"/>
          </a:p>
        </p:txBody>
      </p:sp>
    </p:spTree>
    <p:extLst>
      <p:ext uri="{BB962C8B-B14F-4D97-AF65-F5344CB8AC3E}">
        <p14:creationId xmlns:p14="http://schemas.microsoft.com/office/powerpoint/2010/main" val="2689303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Integrating Perspectives</a:t>
            </a:r>
            <a:endParaRPr lang="en-US" dirty="0"/>
          </a:p>
        </p:txBody>
      </p:sp>
      <p:sp>
        <p:nvSpPr>
          <p:cNvPr id="3" name="Content Placeholder 2"/>
          <p:cNvSpPr>
            <a:spLocks noGrp="1"/>
          </p:cNvSpPr>
          <p:nvPr>
            <p:ph idx="1"/>
          </p:nvPr>
        </p:nvSpPr>
        <p:spPr>
          <a:xfrm>
            <a:off x="457200" y="1295400"/>
            <a:ext cx="8229600" cy="5105400"/>
          </a:xfrm>
        </p:spPr>
        <p:txBody>
          <a:bodyPr/>
          <a:lstStyle/>
          <a:p>
            <a:r>
              <a:rPr lang="en-US" dirty="0" smtClean="0"/>
              <a:t>Violence a challenge to </a:t>
            </a:r>
            <a:r>
              <a:rPr lang="en-US" b="1" dirty="0" smtClean="0"/>
              <a:t>Professional Ethics</a:t>
            </a:r>
          </a:p>
          <a:p>
            <a:pPr lvl="1"/>
            <a:r>
              <a:rPr lang="en-US" dirty="0" smtClean="0"/>
              <a:t>The social obligations of recognized professions</a:t>
            </a:r>
          </a:p>
          <a:p>
            <a:pPr lvl="1"/>
            <a:r>
              <a:rPr lang="en-US" dirty="0" smtClean="0"/>
              <a:t>Professionals working within strained systems</a:t>
            </a:r>
          </a:p>
          <a:p>
            <a:pPr lvl="1"/>
            <a:r>
              <a:rPr lang="en-US" dirty="0" smtClean="0"/>
              <a:t>Professionals working within toxic systems</a:t>
            </a:r>
          </a:p>
          <a:p>
            <a:pPr lvl="1"/>
            <a:r>
              <a:rPr lang="en-US" dirty="0" smtClean="0"/>
              <a:t>Ethical duties to be based in science, best practice</a:t>
            </a:r>
          </a:p>
          <a:p>
            <a:pPr lvl="1"/>
            <a:r>
              <a:rPr lang="en-US" dirty="0" smtClean="0"/>
              <a:t>Ethical duties to do no harm, minimize harm</a:t>
            </a:r>
          </a:p>
          <a:p>
            <a:pPr lvl="1"/>
            <a:endParaRPr lang="en-US" dirty="0" smtClean="0"/>
          </a:p>
        </p:txBody>
      </p:sp>
      <p:sp>
        <p:nvSpPr>
          <p:cNvPr id="4" name="Slide Number Placeholder 3"/>
          <p:cNvSpPr>
            <a:spLocks noGrp="1"/>
          </p:cNvSpPr>
          <p:nvPr>
            <p:ph type="sldNum" sz="quarter" idx="12"/>
          </p:nvPr>
        </p:nvSpPr>
        <p:spPr/>
        <p:txBody>
          <a:bodyPr/>
          <a:lstStyle/>
          <a:p>
            <a:fld id="{77CDD973-3AEF-45F2-8A02-AC9B379E139F}" type="slidenum">
              <a:rPr lang="en-US" smtClean="0"/>
              <a:t>4</a:t>
            </a:fld>
            <a:endParaRPr lang="en-US"/>
          </a:p>
        </p:txBody>
      </p:sp>
    </p:spTree>
    <p:extLst>
      <p:ext uri="{BB962C8B-B14F-4D97-AF65-F5344CB8AC3E}">
        <p14:creationId xmlns:p14="http://schemas.microsoft.com/office/powerpoint/2010/main" val="14966642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Examples of Two Risk Assessment Instruments (RAI) for Youth</a:t>
            </a:r>
            <a:endParaRPr lang="en-US" dirty="0"/>
          </a:p>
        </p:txBody>
      </p:sp>
      <p:sp>
        <p:nvSpPr>
          <p:cNvPr id="3" name="Subtitle 2"/>
          <p:cNvSpPr>
            <a:spLocks noGrp="1"/>
          </p:cNvSpPr>
          <p:nvPr>
            <p:ph type="subTitle" idx="1"/>
          </p:nvPr>
        </p:nvSpPr>
        <p:spPr/>
        <p:txBody>
          <a:bodyPr/>
          <a:lstStyle/>
          <a:p>
            <a:r>
              <a:rPr lang="en-US" dirty="0" smtClean="0"/>
              <a:t>Information about these two RAI can be accessed on the Internet</a:t>
            </a:r>
            <a:endParaRPr lang="en-US" dirty="0"/>
          </a:p>
        </p:txBody>
      </p:sp>
    </p:spTree>
    <p:extLst>
      <p:ext uri="{BB962C8B-B14F-4D97-AF65-F5344CB8AC3E}">
        <p14:creationId xmlns:p14="http://schemas.microsoft.com/office/powerpoint/2010/main" val="25824746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Structured Assessment of Violence Risk in Youth (SAVRY)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youth ages:		12 – 18</a:t>
            </a:r>
          </a:p>
          <a:p>
            <a:r>
              <a:rPr lang="en-US" dirty="0" smtClean="0"/>
              <a:t>Number of items:		30 items</a:t>
            </a:r>
          </a:p>
          <a:p>
            <a:r>
              <a:rPr lang="en-US" dirty="0" smtClean="0"/>
              <a:t>Administration time:	10 – 15 minutes</a:t>
            </a:r>
          </a:p>
          <a:p>
            <a:r>
              <a:rPr lang="en-US" dirty="0" smtClean="0"/>
              <a:t>Scoring time:			10 minutes</a:t>
            </a:r>
          </a:p>
          <a:p>
            <a:endParaRPr lang="en-US" dirty="0"/>
          </a:p>
          <a:p>
            <a:r>
              <a:rPr lang="en-US" dirty="0" smtClean="0"/>
              <a:t>Possible Points for Use:</a:t>
            </a:r>
          </a:p>
          <a:p>
            <a:pPr lvl="1"/>
            <a:r>
              <a:rPr lang="en-US" dirty="0" smtClean="0"/>
              <a:t>Pre-adjudication  (protections recommended)</a:t>
            </a:r>
          </a:p>
          <a:p>
            <a:pPr lvl="1"/>
            <a:r>
              <a:rPr lang="en-US" dirty="0" smtClean="0"/>
              <a:t>Post-adjudication (disposition decisions)</a:t>
            </a:r>
          </a:p>
          <a:p>
            <a:pPr lvl="1"/>
            <a:r>
              <a:rPr lang="en-US" dirty="0" smtClean="0"/>
              <a:t>Post-Disposition (case planning)</a:t>
            </a: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41</a:t>
            </a:fld>
            <a:endParaRPr lang="en-US"/>
          </a:p>
        </p:txBody>
      </p:sp>
    </p:spTree>
    <p:extLst>
      <p:ext uri="{BB962C8B-B14F-4D97-AF65-F5344CB8AC3E}">
        <p14:creationId xmlns:p14="http://schemas.microsoft.com/office/powerpoint/2010/main" val="758634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YLS/CMI  2.0</a:t>
            </a:r>
            <a:endParaRPr lang="en-US" dirty="0"/>
          </a:p>
        </p:txBody>
      </p:sp>
      <p:sp>
        <p:nvSpPr>
          <p:cNvPr id="3" name="Content Placeholder 2"/>
          <p:cNvSpPr>
            <a:spLocks noGrp="1"/>
          </p:cNvSpPr>
          <p:nvPr>
            <p:ph idx="1"/>
          </p:nvPr>
        </p:nvSpPr>
        <p:spPr>
          <a:xfrm>
            <a:off x="304800" y="1600200"/>
            <a:ext cx="8610600" cy="4525963"/>
          </a:xfrm>
        </p:spPr>
        <p:txBody>
          <a:bodyPr>
            <a:normAutofit lnSpcReduction="10000"/>
          </a:bodyPr>
          <a:lstStyle/>
          <a:p>
            <a:r>
              <a:rPr lang="en-US" dirty="0" smtClean="0"/>
              <a:t>Youth Level of Service/Case Management Inventory (Version 2)</a:t>
            </a:r>
          </a:p>
          <a:p>
            <a:endParaRPr lang="en-US" dirty="0"/>
          </a:p>
          <a:p>
            <a:r>
              <a:rPr lang="en-US" dirty="0" smtClean="0"/>
              <a:t>Age range:		12-18</a:t>
            </a:r>
          </a:p>
          <a:p>
            <a:r>
              <a:rPr lang="en-US" dirty="0" smtClean="0"/>
              <a:t>Number of items:	 42 items on 8 domains</a:t>
            </a:r>
          </a:p>
          <a:p>
            <a:r>
              <a:rPr lang="en-US" dirty="0" smtClean="0"/>
              <a:t>Additional responsivity factors included</a:t>
            </a:r>
          </a:p>
          <a:p>
            <a:r>
              <a:rPr lang="en-US" dirty="0" smtClean="0"/>
              <a:t>Allows for identification of “strength” domains</a:t>
            </a:r>
          </a:p>
          <a:p>
            <a:r>
              <a:rPr lang="en-US" dirty="0" smtClean="0"/>
              <a:t>Has gender-specific factors for girls</a:t>
            </a:r>
          </a:p>
          <a:p>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42</a:t>
            </a:fld>
            <a:endParaRPr lang="en-US"/>
          </a:p>
        </p:txBody>
      </p:sp>
    </p:spTree>
    <p:extLst>
      <p:ext uri="{BB962C8B-B14F-4D97-AF65-F5344CB8AC3E}">
        <p14:creationId xmlns:p14="http://schemas.microsoft.com/office/powerpoint/2010/main" val="2665278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Integrating Perspectives</a:t>
            </a:r>
            <a:endParaRPr lang="en-US" dirty="0"/>
          </a:p>
        </p:txBody>
      </p:sp>
      <p:sp>
        <p:nvSpPr>
          <p:cNvPr id="3" name="Content Placeholder 2"/>
          <p:cNvSpPr>
            <a:spLocks noGrp="1"/>
          </p:cNvSpPr>
          <p:nvPr>
            <p:ph idx="1"/>
          </p:nvPr>
        </p:nvSpPr>
        <p:spPr>
          <a:xfrm>
            <a:off x="304800" y="1219200"/>
            <a:ext cx="8458200" cy="5181600"/>
          </a:xfrm>
        </p:spPr>
        <p:txBody>
          <a:bodyPr/>
          <a:lstStyle/>
          <a:p>
            <a:r>
              <a:rPr lang="en-US" dirty="0" smtClean="0"/>
              <a:t>Violence a challenge to </a:t>
            </a:r>
            <a:r>
              <a:rPr lang="en-US" b="1" dirty="0" smtClean="0"/>
              <a:t>Clinical Practice </a:t>
            </a:r>
            <a:r>
              <a:rPr lang="en-US" dirty="0" smtClean="0"/>
              <a:t>in:</a:t>
            </a:r>
          </a:p>
          <a:p>
            <a:pPr lvl="1"/>
            <a:r>
              <a:rPr lang="en-US" dirty="0" smtClean="0"/>
              <a:t>Primary prevention/care  (universal prevention)</a:t>
            </a:r>
          </a:p>
          <a:p>
            <a:pPr lvl="2"/>
            <a:r>
              <a:rPr lang="en-US" dirty="0" smtClean="0"/>
              <a:t>All children, adolescents and families</a:t>
            </a:r>
          </a:p>
          <a:p>
            <a:pPr lvl="1"/>
            <a:endParaRPr lang="en-US" dirty="0"/>
          </a:p>
          <a:p>
            <a:pPr lvl="1"/>
            <a:r>
              <a:rPr lang="en-US" dirty="0" smtClean="0"/>
              <a:t>Secondary prevention/care (at risk persons, groups)</a:t>
            </a:r>
          </a:p>
          <a:p>
            <a:pPr lvl="2"/>
            <a:r>
              <a:rPr lang="en-US" dirty="0" smtClean="0"/>
              <a:t>Youth at higher risk of violence (like non-violent delinquent youth)</a:t>
            </a:r>
          </a:p>
          <a:p>
            <a:pPr lvl="1"/>
            <a:endParaRPr lang="en-US" dirty="0"/>
          </a:p>
          <a:p>
            <a:pPr lvl="1"/>
            <a:r>
              <a:rPr lang="en-US" dirty="0" smtClean="0"/>
              <a:t>Tertiary responses/care  (persons already violent)</a:t>
            </a:r>
          </a:p>
          <a:p>
            <a:pPr lvl="2"/>
            <a:r>
              <a:rPr lang="en-US" dirty="0" smtClean="0"/>
              <a:t>Youth who have already been violent</a:t>
            </a:r>
          </a:p>
          <a:p>
            <a:pPr lvl="1"/>
            <a:endParaRPr lang="en-US" dirty="0" smtClean="0"/>
          </a:p>
        </p:txBody>
      </p:sp>
      <p:sp>
        <p:nvSpPr>
          <p:cNvPr id="4" name="Slide Number Placeholder 3"/>
          <p:cNvSpPr>
            <a:spLocks noGrp="1"/>
          </p:cNvSpPr>
          <p:nvPr>
            <p:ph type="sldNum" sz="quarter" idx="12"/>
          </p:nvPr>
        </p:nvSpPr>
        <p:spPr/>
        <p:txBody>
          <a:bodyPr/>
          <a:lstStyle/>
          <a:p>
            <a:fld id="{77CDD973-3AEF-45F2-8A02-AC9B379E139F}" type="slidenum">
              <a:rPr lang="en-US" smtClean="0"/>
              <a:t>5</a:t>
            </a:fld>
            <a:endParaRPr lang="en-US"/>
          </a:p>
        </p:txBody>
      </p:sp>
    </p:spTree>
    <p:extLst>
      <p:ext uri="{BB962C8B-B14F-4D97-AF65-F5344CB8AC3E}">
        <p14:creationId xmlns:p14="http://schemas.microsoft.com/office/powerpoint/2010/main" val="3944735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 Us Consider</a:t>
            </a:r>
            <a:endParaRPr lang="en-US" dirty="0"/>
          </a:p>
        </p:txBody>
      </p:sp>
      <p:sp>
        <p:nvSpPr>
          <p:cNvPr id="3" name="Content Placeholder 2"/>
          <p:cNvSpPr>
            <a:spLocks noGrp="1"/>
          </p:cNvSpPr>
          <p:nvPr>
            <p:ph idx="1"/>
          </p:nvPr>
        </p:nvSpPr>
        <p:spPr/>
        <p:txBody>
          <a:bodyPr/>
          <a:lstStyle/>
          <a:p>
            <a:r>
              <a:rPr lang="en-US" dirty="0" smtClean="0"/>
              <a:t>Within this public health model of violence among youth, what should the role be of psychologists and other health professionals?</a:t>
            </a:r>
          </a:p>
          <a:p>
            <a:endParaRPr lang="en-US" dirty="0"/>
          </a:p>
          <a:p>
            <a:r>
              <a:rPr lang="en-US" dirty="0" smtClean="0"/>
              <a:t>Just as screening and assessment are used in medicine to direct medical treatments, how can screening and assessment be used to identify and intervene with youth violence?</a:t>
            </a: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6</a:t>
            </a:fld>
            <a:endParaRPr lang="en-US"/>
          </a:p>
        </p:txBody>
      </p:sp>
    </p:spTree>
    <p:extLst>
      <p:ext uri="{BB962C8B-B14F-4D97-AF65-F5344CB8AC3E}">
        <p14:creationId xmlns:p14="http://schemas.microsoft.com/office/powerpoint/2010/main" val="1393723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APA Ethical Principles of Psychologists and Code of Conduct</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b="1" u="sng" dirty="0" smtClean="0"/>
              <a:t>Guiding Principles</a:t>
            </a:r>
          </a:p>
          <a:p>
            <a:pPr lvl="1"/>
            <a:r>
              <a:rPr lang="en-US" dirty="0" smtClean="0"/>
              <a:t>Beneficence and </a:t>
            </a:r>
            <a:r>
              <a:rPr lang="en-US" dirty="0" err="1" smtClean="0"/>
              <a:t>Nonmaleficence</a:t>
            </a:r>
            <a:r>
              <a:rPr lang="en-US" dirty="0" smtClean="0"/>
              <a:t> (Do No Harm)</a:t>
            </a:r>
          </a:p>
          <a:p>
            <a:pPr lvl="1"/>
            <a:endParaRPr lang="en-US" dirty="0" smtClean="0"/>
          </a:p>
          <a:p>
            <a:pPr lvl="1"/>
            <a:r>
              <a:rPr lang="en-US" dirty="0" smtClean="0"/>
              <a:t>Fidelity (Being Trustworthy) and Responsibility</a:t>
            </a:r>
          </a:p>
          <a:p>
            <a:pPr lvl="1"/>
            <a:endParaRPr lang="en-US" dirty="0" smtClean="0"/>
          </a:p>
          <a:p>
            <a:pPr lvl="1"/>
            <a:r>
              <a:rPr lang="en-US" dirty="0" smtClean="0"/>
              <a:t>Integrity</a:t>
            </a:r>
          </a:p>
          <a:p>
            <a:pPr lvl="1"/>
            <a:endParaRPr lang="en-US" dirty="0" smtClean="0"/>
          </a:p>
          <a:p>
            <a:pPr lvl="1"/>
            <a:r>
              <a:rPr lang="en-US" dirty="0" smtClean="0"/>
              <a:t>Justice</a:t>
            </a:r>
          </a:p>
          <a:p>
            <a:pPr lvl="1"/>
            <a:endParaRPr lang="en-US" dirty="0" smtClean="0"/>
          </a:p>
          <a:p>
            <a:pPr lvl="1"/>
            <a:r>
              <a:rPr lang="en-US" dirty="0" smtClean="0"/>
              <a:t>Respect for People’s Rights and Dignity</a:t>
            </a:r>
            <a:endParaRPr lang="en-US" dirty="0"/>
          </a:p>
        </p:txBody>
      </p:sp>
      <p:sp>
        <p:nvSpPr>
          <p:cNvPr id="4" name="Slide Number Placeholder 3"/>
          <p:cNvSpPr>
            <a:spLocks noGrp="1"/>
          </p:cNvSpPr>
          <p:nvPr>
            <p:ph type="sldNum" sz="quarter" idx="12"/>
          </p:nvPr>
        </p:nvSpPr>
        <p:spPr/>
        <p:txBody>
          <a:bodyPr/>
          <a:lstStyle/>
          <a:p>
            <a:fld id="{77CDD973-3AEF-45F2-8A02-AC9B379E139F}" type="slidenum">
              <a:rPr lang="en-US" smtClean="0"/>
              <a:t>7</a:t>
            </a:fld>
            <a:endParaRPr lang="en-US"/>
          </a:p>
        </p:txBody>
      </p:sp>
    </p:spTree>
    <p:extLst>
      <p:ext uri="{BB962C8B-B14F-4D97-AF65-F5344CB8AC3E}">
        <p14:creationId xmlns:p14="http://schemas.microsoft.com/office/powerpoint/2010/main" val="3670332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APA Ethical Principles of Psychologists and Code of Conduct</a:t>
            </a:r>
            <a:endParaRPr lang="en-US" dirty="0"/>
          </a:p>
        </p:txBody>
      </p:sp>
      <p:sp>
        <p:nvSpPr>
          <p:cNvPr id="3" name="Content Placeholder 2"/>
          <p:cNvSpPr>
            <a:spLocks noGrp="1"/>
          </p:cNvSpPr>
          <p:nvPr>
            <p:ph idx="1"/>
          </p:nvPr>
        </p:nvSpPr>
        <p:spPr>
          <a:xfrm>
            <a:off x="228600" y="1600200"/>
            <a:ext cx="8610600" cy="4953000"/>
          </a:xfrm>
        </p:spPr>
        <p:txBody>
          <a:bodyPr>
            <a:normAutofit fontScale="92500" lnSpcReduction="10000"/>
          </a:bodyPr>
          <a:lstStyle/>
          <a:p>
            <a:r>
              <a:rPr lang="en-US" b="1" dirty="0"/>
              <a:t>1.02 Conflicts Between Ethics and Law, Regulations, or Other Governing Legal Authority</a:t>
            </a:r>
            <a:r>
              <a:rPr lang="en-US" dirty="0"/>
              <a:t> </a:t>
            </a:r>
            <a:endParaRPr lang="en-US" dirty="0" smtClean="0"/>
          </a:p>
          <a:p>
            <a:pPr marL="0" indent="0">
              <a:buNone/>
            </a:pPr>
            <a:r>
              <a:rPr lang="en-US" dirty="0" smtClean="0"/>
              <a:t/>
            </a:r>
            <a:br>
              <a:rPr lang="en-US" dirty="0" smtClean="0"/>
            </a:br>
            <a:r>
              <a:rPr lang="en-US" dirty="0"/>
              <a:t>If psychologists’ ethical responsibilities conflict with law, regulations or other governing legal authority, psychologists clarify the nature of the conflict, make known their commitment to the Ethics Code and take reasonable steps to resolve the conflict consistent </a:t>
            </a:r>
            <a:r>
              <a:rPr lang="en-US" dirty="0" smtClean="0"/>
              <a:t>[with </a:t>
            </a:r>
            <a:r>
              <a:rPr lang="en-US" dirty="0"/>
              <a:t>the </a:t>
            </a:r>
            <a:r>
              <a:rPr lang="en-US" dirty="0" smtClean="0"/>
              <a:t>Ethics Code].  </a:t>
            </a:r>
            <a:r>
              <a:rPr lang="en-US" i="1" dirty="0" smtClean="0"/>
              <a:t>Under </a:t>
            </a:r>
            <a:r>
              <a:rPr lang="en-US" i="1" dirty="0"/>
              <a:t>no circumstances may this standard be used to justify or defend violating human rights</a:t>
            </a:r>
            <a:r>
              <a:rPr lang="en-US" i="1" dirty="0" smtClean="0"/>
              <a:t>. (Amended 2010)</a:t>
            </a:r>
            <a:endParaRPr lang="en-US" i="1" dirty="0"/>
          </a:p>
        </p:txBody>
      </p:sp>
      <p:sp>
        <p:nvSpPr>
          <p:cNvPr id="4" name="Slide Number Placeholder 3"/>
          <p:cNvSpPr>
            <a:spLocks noGrp="1"/>
          </p:cNvSpPr>
          <p:nvPr>
            <p:ph type="sldNum" sz="quarter" idx="12"/>
          </p:nvPr>
        </p:nvSpPr>
        <p:spPr/>
        <p:txBody>
          <a:bodyPr/>
          <a:lstStyle/>
          <a:p>
            <a:fld id="{77CDD973-3AEF-45F2-8A02-AC9B379E139F}" type="slidenum">
              <a:rPr lang="en-US" smtClean="0"/>
              <a:t>8</a:t>
            </a:fld>
            <a:endParaRPr lang="en-US"/>
          </a:p>
        </p:txBody>
      </p:sp>
    </p:spTree>
    <p:extLst>
      <p:ext uri="{BB962C8B-B14F-4D97-AF65-F5344CB8AC3E}">
        <p14:creationId xmlns:p14="http://schemas.microsoft.com/office/powerpoint/2010/main" val="13268220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APA Ethical Principles of Psychologists and Code of Conduct</a:t>
            </a:r>
            <a:endParaRPr lang="en-US" dirty="0"/>
          </a:p>
        </p:txBody>
      </p:sp>
      <p:sp>
        <p:nvSpPr>
          <p:cNvPr id="3" name="Content Placeholder 2"/>
          <p:cNvSpPr>
            <a:spLocks noGrp="1"/>
          </p:cNvSpPr>
          <p:nvPr>
            <p:ph idx="1"/>
          </p:nvPr>
        </p:nvSpPr>
        <p:spPr>
          <a:xfrm>
            <a:off x="228600" y="1905000"/>
            <a:ext cx="8610600" cy="4648200"/>
          </a:xfrm>
        </p:spPr>
        <p:txBody>
          <a:bodyPr>
            <a:normAutofit/>
          </a:bodyPr>
          <a:lstStyle/>
          <a:p>
            <a:r>
              <a:rPr lang="en-US" b="1" dirty="0" smtClean="0"/>
              <a:t>2.01  Boundaries of Competence</a:t>
            </a:r>
          </a:p>
          <a:p>
            <a:pPr marL="0" indent="0">
              <a:buNone/>
            </a:pPr>
            <a:endParaRPr lang="en-US" b="1" dirty="0"/>
          </a:p>
          <a:p>
            <a:pPr marL="0" indent="0">
              <a:buNone/>
            </a:pPr>
            <a:r>
              <a:rPr lang="en-US" dirty="0"/>
              <a:t>(f) When assuming forensic roles, psychologists are or become reasonably familiar with the judicial or administrative rules governing their roles.</a:t>
            </a:r>
            <a:endParaRPr lang="en-US" b="1" dirty="0"/>
          </a:p>
        </p:txBody>
      </p:sp>
      <p:sp>
        <p:nvSpPr>
          <p:cNvPr id="4" name="Slide Number Placeholder 3"/>
          <p:cNvSpPr>
            <a:spLocks noGrp="1"/>
          </p:cNvSpPr>
          <p:nvPr>
            <p:ph type="sldNum" sz="quarter" idx="12"/>
          </p:nvPr>
        </p:nvSpPr>
        <p:spPr/>
        <p:txBody>
          <a:bodyPr/>
          <a:lstStyle/>
          <a:p>
            <a:fld id="{77CDD973-3AEF-45F2-8A02-AC9B379E139F}" type="slidenum">
              <a:rPr lang="en-US" smtClean="0"/>
              <a:t>9</a:t>
            </a:fld>
            <a:endParaRPr lang="en-US"/>
          </a:p>
        </p:txBody>
      </p:sp>
    </p:spTree>
    <p:extLst>
      <p:ext uri="{BB962C8B-B14F-4D97-AF65-F5344CB8AC3E}">
        <p14:creationId xmlns:p14="http://schemas.microsoft.com/office/powerpoint/2010/main" val="1908279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1872</Words>
  <Application>Microsoft Office PowerPoint</Application>
  <PresentationFormat>Presentación en pantalla (4:3)</PresentationFormat>
  <Paragraphs>352</Paragraphs>
  <Slides>42</Slides>
  <Notes>1</Notes>
  <HiddenSlides>0</HiddenSlides>
  <MMClips>0</MMClips>
  <ScaleCrop>false</ScaleCrop>
  <HeadingPairs>
    <vt:vector size="4" baseType="variant">
      <vt:variant>
        <vt:lpstr>Tema</vt:lpstr>
      </vt:variant>
      <vt:variant>
        <vt:i4>1</vt:i4>
      </vt:variant>
      <vt:variant>
        <vt:lpstr>Títulos de diapositiva</vt:lpstr>
      </vt:variant>
      <vt:variant>
        <vt:i4>42</vt:i4>
      </vt:variant>
    </vt:vector>
  </HeadingPairs>
  <TitlesOfParts>
    <vt:vector size="43" baseType="lpstr">
      <vt:lpstr>Office Theme</vt:lpstr>
      <vt:lpstr>Presentación de PowerPoint</vt:lpstr>
      <vt:lpstr>A Surprising Beginning?</vt:lpstr>
      <vt:lpstr>Integrating Perspectives</vt:lpstr>
      <vt:lpstr>Integrating Perspectives</vt:lpstr>
      <vt:lpstr>Integrating Perspectives</vt:lpstr>
      <vt:lpstr>Let Us Consider</vt:lpstr>
      <vt:lpstr>APA Ethical Principles of Psychologists and Code of Conduct</vt:lpstr>
      <vt:lpstr>APA Ethical Principles of Psychologists and Code of Conduct</vt:lpstr>
      <vt:lpstr>APA Ethical Principles of Psychologists and Code of Conduct</vt:lpstr>
      <vt:lpstr>APA Ethical Principles of Psychologists and Code of Conduct</vt:lpstr>
      <vt:lpstr>APA Ethical Principles of Psychologists and Code of Conduct</vt:lpstr>
      <vt:lpstr>Ethical Questions Arising When Working With Youth</vt:lpstr>
      <vt:lpstr>Ethical Questions Arising When Working With Youth</vt:lpstr>
      <vt:lpstr>Working With Youth in Contact with the Juvenile Justice System</vt:lpstr>
      <vt:lpstr>Emerging Principles</vt:lpstr>
      <vt:lpstr>Emerging Principles</vt:lpstr>
      <vt:lpstr>Emerging Principles</vt:lpstr>
      <vt:lpstr>Emerging Principles</vt:lpstr>
      <vt:lpstr>Emerging Principles</vt:lpstr>
      <vt:lpstr>A Complication:  Mental Health Needs Among Youth in Juvenile Justice</vt:lpstr>
      <vt:lpstr>Large numbers of youth in the  juvenile justice system are experiencing mental health disorders</vt:lpstr>
      <vt:lpstr>Presentación de PowerPoint</vt:lpstr>
      <vt:lpstr>Many of these youth experience multiple and severe disorders</vt:lpstr>
      <vt:lpstr>Risk Prediction and Risk Management</vt:lpstr>
      <vt:lpstr>Forms of Judgments of Risk</vt:lpstr>
      <vt:lpstr>RAI for Different Decisions</vt:lpstr>
      <vt:lpstr>Advantages to Using RAI</vt:lpstr>
      <vt:lpstr>Risk Factors: Two Kinds and Examples</vt:lpstr>
      <vt:lpstr>Examples of Protective Factors</vt:lpstr>
      <vt:lpstr>Examples of “Criminogenic” Needs</vt:lpstr>
      <vt:lpstr>Examples of Responsivity Factors</vt:lpstr>
      <vt:lpstr>Opportunities in Secondary and Tertiary Levels of Response</vt:lpstr>
      <vt:lpstr>Opportunities</vt:lpstr>
      <vt:lpstr>Challenges</vt:lpstr>
      <vt:lpstr>Challenges</vt:lpstr>
      <vt:lpstr>Research Opportunities for You Include</vt:lpstr>
      <vt:lpstr>There can be no keener revelation of a society's soul than the way it treats its children.</vt:lpstr>
      <vt:lpstr>Comments or Questions?</vt:lpstr>
      <vt:lpstr>Contact Information</vt:lpstr>
      <vt:lpstr>Examples of Two Risk Assessment Instruments (RAI) for Youth</vt:lpstr>
      <vt:lpstr>Structured Assessment of Violence Risk in Youth (SAVRY)</vt:lpstr>
      <vt:lpstr>YLS/CMI  2.0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Kinscherff</dc:creator>
  <cp:lastModifiedBy>DelPozo</cp:lastModifiedBy>
  <cp:revision>22</cp:revision>
  <dcterms:created xsi:type="dcterms:W3CDTF">2014-05-22T18:09:30Z</dcterms:created>
  <dcterms:modified xsi:type="dcterms:W3CDTF">2014-05-26T02:21:23Z</dcterms:modified>
</cp:coreProperties>
</file>