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58" r:id="rId2"/>
    <p:sldId id="297" r:id="rId3"/>
    <p:sldId id="299" r:id="rId4"/>
    <p:sldId id="300" r:id="rId5"/>
    <p:sldId id="301" r:id="rId6"/>
    <p:sldId id="302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83" r:id="rId15"/>
    <p:sldId id="259" r:id="rId16"/>
    <p:sldId id="260" r:id="rId17"/>
    <p:sldId id="261" r:id="rId18"/>
    <p:sldId id="262" r:id="rId19"/>
    <p:sldId id="263" r:id="rId20"/>
    <p:sldId id="265" r:id="rId21"/>
    <p:sldId id="267" r:id="rId22"/>
    <p:sldId id="268" r:id="rId23"/>
    <p:sldId id="266" r:id="rId24"/>
    <p:sldId id="269" r:id="rId25"/>
    <p:sldId id="270" r:id="rId26"/>
    <p:sldId id="280" r:id="rId27"/>
    <p:sldId id="271" r:id="rId28"/>
    <p:sldId id="272" r:id="rId29"/>
    <p:sldId id="273" r:id="rId30"/>
    <p:sldId id="275" r:id="rId31"/>
    <p:sldId id="274" r:id="rId32"/>
    <p:sldId id="303" r:id="rId33"/>
    <p:sldId id="293" r:id="rId34"/>
    <p:sldId id="277" r:id="rId35"/>
    <p:sldId id="279" r:id="rId36"/>
    <p:sldId id="304" r:id="rId37"/>
    <p:sldId id="295" r:id="rId38"/>
    <p:sldId id="292" r:id="rId39"/>
    <p:sldId id="296" r:id="rId40"/>
    <p:sldId id="289" r:id="rId41"/>
    <p:sldId id="281" r:id="rId42"/>
    <p:sldId id="28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76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3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E6247-AF95-4CB1-AD8E-9251BE56EDF2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0EE88-0D8F-448E-BEDA-02657B479CD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550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901CFB-DEB4-484A-B2A1-ED1655C2FC74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36F-C4D4-4A34-B08F-7E26818A398A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91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2667-21B2-4F64-A4D0-F2002020F81F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932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E8F1-E6FF-4E81-8698-73A165EA6657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168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8692B-9B6D-4489-8431-50B638A90564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5/26/2014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AA4CC-25E6-4F94-A388-23555AD58867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35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C215-7CDD-4745-9C88-5D795FFCC44A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396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48AE-680E-4781-88F2-233355A182E9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91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5F3B-5E12-4FF1-B1D8-6B379E28FF1A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28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4D44-E750-4EE3-99ED-044D0A0316D8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30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9CC-B153-47E0-BCF4-FB8C49435333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423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FF25E-BE19-4517-A9D0-2994B5911675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6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BD31-9CA8-4902-904D-866AF54A13C7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097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B946-7AD4-44CE-BE49-BC57D42D5ED9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337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3F81-EBB6-42F3-A45A-7F773F1E3AD4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DD973-3AEF-45F2-8A02-AC9B379E13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44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49"/>
            <a:ext cx="3886200" cy="26701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73050"/>
            <a:ext cx="4648200" cy="58531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Ethical and Professional Practice in Juvenile Justice: </a:t>
            </a:r>
          </a:p>
          <a:p>
            <a:pPr marL="0" indent="0" algn="ctr">
              <a:buNone/>
            </a:pPr>
            <a:r>
              <a:rPr lang="en-US" b="1" dirty="0" smtClean="0"/>
              <a:t>Opportunities and Challenges in Violence Risk Assessment and Management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b="1" dirty="0" smtClean="0"/>
              <a:t>Robert Kinscherff, PhD, JD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Robert_Kinscherff@mspp.edu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2971800"/>
            <a:ext cx="4495799" cy="3171109"/>
          </a:xfrm>
        </p:spPr>
        <p:txBody>
          <a:bodyPr>
            <a:normAutofit/>
          </a:bodyPr>
          <a:lstStyle/>
          <a:p>
            <a:r>
              <a:rPr lang="es-MX" sz="2400" dirty="0" smtClean="0"/>
              <a:t>Instituto</a:t>
            </a:r>
            <a:r>
              <a:rPr lang="en-US" sz="2400" dirty="0" smtClean="0"/>
              <a:t> de </a:t>
            </a:r>
            <a:r>
              <a:rPr lang="en-US" sz="2400" dirty="0" err="1" smtClean="0"/>
              <a:t>Ciencias</a:t>
            </a:r>
            <a:r>
              <a:rPr lang="en-US" sz="2400" dirty="0" smtClean="0"/>
              <a:t>  de la </a:t>
            </a:r>
            <a:r>
              <a:rPr lang="en-US" sz="2400" dirty="0" err="1" smtClean="0"/>
              <a:t>Salud</a:t>
            </a:r>
            <a:endParaRPr lang="en-US" sz="2400" dirty="0" smtClean="0"/>
          </a:p>
          <a:p>
            <a:endParaRPr lang="en-US" sz="2400" dirty="0"/>
          </a:p>
          <a:p>
            <a:pPr algn="ctr"/>
            <a:r>
              <a:rPr lang="en-US" sz="2400" b="1" dirty="0" smtClean="0"/>
              <a:t>Feria </a:t>
            </a:r>
            <a:r>
              <a:rPr lang="en-US" sz="2400" b="1" dirty="0" err="1" smtClean="0"/>
              <a:t>Internacional</a:t>
            </a:r>
            <a:r>
              <a:rPr lang="en-US" sz="2400" b="1" dirty="0" smtClean="0"/>
              <a:t> de la </a:t>
            </a:r>
            <a:r>
              <a:rPr lang="en-US" sz="2400" b="1" dirty="0" err="1" smtClean="0"/>
              <a:t>Salud</a:t>
            </a:r>
            <a:r>
              <a:rPr lang="en-US" sz="2400" b="1" dirty="0" smtClean="0"/>
              <a:t>   </a:t>
            </a:r>
            <a:r>
              <a:rPr lang="en-US" sz="2400" b="1" dirty="0" err="1" smtClean="0"/>
              <a:t>Fis</a:t>
            </a:r>
            <a:r>
              <a:rPr lang="en-US" sz="2400" b="1" dirty="0" smtClean="0"/>
              <a:t> 2014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26 al 30 de </a:t>
            </a:r>
            <a:r>
              <a:rPr lang="es-MX" sz="2400" b="1" dirty="0" smtClean="0"/>
              <a:t>Mayo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41148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67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éticos</a:t>
            </a:r>
            <a:r>
              <a:rPr lang="en-US" dirty="0"/>
              <a:t> de la APA para </a:t>
            </a:r>
            <a:r>
              <a:rPr lang="en-US" dirty="0" err="1"/>
              <a:t>Psicólogos</a:t>
            </a:r>
            <a:r>
              <a:rPr lang="en-US" dirty="0"/>
              <a:t> y </a:t>
            </a:r>
            <a:r>
              <a:rPr lang="en-US" dirty="0" err="1"/>
              <a:t>Código</a:t>
            </a:r>
            <a:r>
              <a:rPr lang="en-US" dirty="0"/>
              <a:t> de </a:t>
            </a:r>
            <a:r>
              <a:rPr lang="en-US" dirty="0" err="1"/>
              <a:t>Conducta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648200"/>
          </a:xfrm>
        </p:spPr>
        <p:txBody>
          <a:bodyPr>
            <a:normAutofit/>
          </a:bodyPr>
          <a:lstStyle/>
          <a:p>
            <a:r>
              <a:rPr lang="en-US" b="1" dirty="0"/>
              <a:t>2.04 </a:t>
            </a:r>
            <a:r>
              <a:rPr lang="en-US" b="1" dirty="0" smtClean="0"/>
              <a:t>Bases para </a:t>
            </a:r>
            <a:r>
              <a:rPr lang="en-US" b="1" dirty="0" err="1" smtClean="0"/>
              <a:t>juicios</a:t>
            </a:r>
            <a:r>
              <a:rPr lang="en-US" b="1" dirty="0" smtClean="0"/>
              <a:t> </a:t>
            </a:r>
            <a:r>
              <a:rPr lang="en-US" b="1" dirty="0" err="1" smtClean="0"/>
              <a:t>Científicos</a:t>
            </a:r>
            <a:r>
              <a:rPr lang="en-US" b="1" dirty="0" smtClean="0"/>
              <a:t> y </a:t>
            </a:r>
            <a:r>
              <a:rPr lang="en-US" b="1" dirty="0" err="1" smtClean="0"/>
              <a:t>profesionales</a:t>
            </a:r>
            <a:r>
              <a:rPr lang="en-US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trabajo</a:t>
            </a:r>
            <a:r>
              <a:rPr lang="en-US" dirty="0" smtClean="0"/>
              <a:t> de los </a:t>
            </a:r>
            <a:r>
              <a:rPr lang="en-US" dirty="0" err="1" smtClean="0"/>
              <a:t>psicólogos</a:t>
            </a:r>
            <a:r>
              <a:rPr lang="en-US" dirty="0" smtClean="0"/>
              <a:t> se </a:t>
            </a:r>
            <a:r>
              <a:rPr lang="en-US" dirty="0" err="1" smtClean="0"/>
              <a:t>fundamenta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conocimiento</a:t>
            </a:r>
            <a:r>
              <a:rPr lang="en-US" dirty="0" smtClean="0"/>
              <a:t> </a:t>
            </a:r>
            <a:r>
              <a:rPr lang="en-US" dirty="0" err="1" smtClean="0"/>
              <a:t>científico</a:t>
            </a:r>
            <a:r>
              <a:rPr lang="en-US" dirty="0" smtClean="0"/>
              <a:t> </a:t>
            </a:r>
            <a:r>
              <a:rPr lang="en-US" dirty="0" err="1" smtClean="0"/>
              <a:t>establecido</a:t>
            </a:r>
            <a:r>
              <a:rPr lang="en-US" dirty="0" smtClean="0"/>
              <a:t> y </a:t>
            </a:r>
            <a:r>
              <a:rPr lang="en-US" dirty="0" err="1" smtClean="0"/>
              <a:t>profesional</a:t>
            </a:r>
            <a:r>
              <a:rPr lang="en-US" dirty="0" smtClean="0"/>
              <a:t> de la </a:t>
            </a:r>
            <a:r>
              <a:rPr lang="en-US" dirty="0" err="1" smtClean="0"/>
              <a:t>disciplina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31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éticos</a:t>
            </a:r>
            <a:r>
              <a:rPr lang="en-US" dirty="0"/>
              <a:t> de la APA para </a:t>
            </a:r>
            <a:r>
              <a:rPr lang="en-US" dirty="0" err="1"/>
              <a:t>Psicólogos</a:t>
            </a:r>
            <a:r>
              <a:rPr lang="en-US" dirty="0"/>
              <a:t> y </a:t>
            </a:r>
            <a:r>
              <a:rPr lang="en-US" dirty="0" err="1"/>
              <a:t>Código</a:t>
            </a:r>
            <a:r>
              <a:rPr lang="en-US" dirty="0"/>
              <a:t> de </a:t>
            </a:r>
            <a:r>
              <a:rPr lang="en-US" dirty="0" err="1"/>
              <a:t>Conducta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648200"/>
          </a:xfrm>
        </p:spPr>
        <p:txBody>
          <a:bodyPr>
            <a:normAutofit/>
          </a:bodyPr>
          <a:lstStyle/>
          <a:p>
            <a:r>
              <a:rPr lang="en-US" b="1" dirty="0"/>
              <a:t>3.04 </a:t>
            </a:r>
            <a:r>
              <a:rPr lang="en-US" b="1" dirty="0" err="1" smtClean="0"/>
              <a:t>Evitando</a:t>
            </a:r>
            <a:r>
              <a:rPr lang="en-US" b="1" dirty="0" smtClean="0"/>
              <a:t> el </a:t>
            </a:r>
            <a:r>
              <a:rPr lang="en-US" b="1" dirty="0" err="1" smtClean="0"/>
              <a:t>daño</a:t>
            </a:r>
            <a:r>
              <a:rPr lang="en-US" dirty="0"/>
              <a:t> 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Los </a:t>
            </a:r>
            <a:r>
              <a:rPr lang="en-US" dirty="0" err="1" smtClean="0"/>
              <a:t>psicólogos</a:t>
            </a:r>
            <a:r>
              <a:rPr lang="en-US" dirty="0" smtClean="0"/>
              <a:t> </a:t>
            </a:r>
            <a:r>
              <a:rPr lang="en-US" dirty="0" err="1" smtClean="0"/>
              <a:t>siguen</a:t>
            </a:r>
            <a:r>
              <a:rPr lang="en-US" dirty="0" smtClean="0"/>
              <a:t> </a:t>
            </a:r>
            <a:r>
              <a:rPr lang="en-US" dirty="0" err="1" smtClean="0"/>
              <a:t>pasos</a:t>
            </a:r>
            <a:r>
              <a:rPr lang="en-US" dirty="0" smtClean="0"/>
              <a:t> </a:t>
            </a:r>
            <a:r>
              <a:rPr lang="en-US" dirty="0" err="1" smtClean="0"/>
              <a:t>razonables</a:t>
            </a:r>
            <a:r>
              <a:rPr lang="en-US" dirty="0" smtClean="0"/>
              <a:t> para </a:t>
            </a:r>
            <a:r>
              <a:rPr lang="en-US" dirty="0" err="1" smtClean="0"/>
              <a:t>evitar</a:t>
            </a:r>
            <a:r>
              <a:rPr lang="en-US" dirty="0" smtClean="0"/>
              <a:t> el </a:t>
            </a:r>
            <a:r>
              <a:rPr lang="en-US" dirty="0" err="1" smtClean="0"/>
              <a:t>daño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clientes</a:t>
            </a:r>
            <a:r>
              <a:rPr lang="en-US" dirty="0" smtClean="0"/>
              <a:t>/</a:t>
            </a:r>
            <a:r>
              <a:rPr lang="en-US" dirty="0" err="1" smtClean="0"/>
              <a:t>pacientes</a:t>
            </a:r>
            <a:r>
              <a:rPr lang="en-US" dirty="0" smtClean="0"/>
              <a:t>, </a:t>
            </a:r>
            <a:r>
              <a:rPr lang="en-US" dirty="0" err="1" smtClean="0"/>
              <a:t>estudiantes</a:t>
            </a:r>
            <a:r>
              <a:rPr lang="en-US" dirty="0" smtClean="0"/>
              <a:t>, </a:t>
            </a:r>
            <a:r>
              <a:rPr lang="en-US" dirty="0" err="1" smtClean="0"/>
              <a:t>supervisores</a:t>
            </a:r>
            <a:r>
              <a:rPr lang="en-US" dirty="0"/>
              <a:t>, </a:t>
            </a:r>
            <a:r>
              <a:rPr lang="en-US" dirty="0" err="1" smtClean="0"/>
              <a:t>participantes</a:t>
            </a:r>
            <a:r>
              <a:rPr lang="en-US" dirty="0" smtClean="0"/>
              <a:t> de </a:t>
            </a:r>
            <a:r>
              <a:rPr lang="en-US" dirty="0" err="1" smtClean="0"/>
              <a:t>investigación</a:t>
            </a:r>
            <a:r>
              <a:rPr lang="en-US" dirty="0" smtClean="0"/>
              <a:t>, </a:t>
            </a:r>
            <a:r>
              <a:rPr lang="en-US" dirty="0" err="1"/>
              <a:t>c</a:t>
            </a:r>
            <a:r>
              <a:rPr lang="en-US" dirty="0" err="1" smtClean="0"/>
              <a:t>lientes</a:t>
            </a:r>
            <a:r>
              <a:rPr lang="en-US" dirty="0" smtClean="0"/>
              <a:t> en </a:t>
            </a:r>
            <a:r>
              <a:rPr lang="en-US" dirty="0" err="1" smtClean="0"/>
              <a:t>organizaciones</a:t>
            </a:r>
            <a:r>
              <a:rPr lang="en-US" dirty="0" smtClean="0"/>
              <a:t> y </a:t>
            </a:r>
            <a:r>
              <a:rPr lang="en-US" dirty="0" err="1" smtClean="0"/>
              <a:t>otros</a:t>
            </a:r>
            <a:r>
              <a:rPr lang="en-US" dirty="0" smtClean="0"/>
              <a:t> para </a:t>
            </a:r>
            <a:r>
              <a:rPr lang="en-US" dirty="0" err="1" smtClean="0"/>
              <a:t>quienes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trabajan</a:t>
            </a:r>
            <a:r>
              <a:rPr lang="en-US" dirty="0" smtClean="0"/>
              <a:t>, </a:t>
            </a:r>
            <a:r>
              <a:rPr lang="en-US" dirty="0" err="1" smtClean="0"/>
              <a:t>así</a:t>
            </a:r>
            <a:r>
              <a:rPr lang="en-US" dirty="0" smtClean="0"/>
              <a:t> </a:t>
            </a:r>
            <a:r>
              <a:rPr lang="en-US" dirty="0" err="1" smtClean="0"/>
              <a:t>mismo</a:t>
            </a:r>
            <a:r>
              <a:rPr lang="en-US" dirty="0" smtClean="0"/>
              <a:t>, </a:t>
            </a:r>
            <a:r>
              <a:rPr lang="en-US" dirty="0" err="1" smtClean="0"/>
              <a:t>minimizan</a:t>
            </a:r>
            <a:r>
              <a:rPr lang="en-US" dirty="0" smtClean="0"/>
              <a:t> el </a:t>
            </a:r>
            <a:r>
              <a:rPr lang="en-US" dirty="0" err="1" smtClean="0"/>
              <a:t>daño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inevitable </a:t>
            </a:r>
            <a:r>
              <a:rPr lang="en-US" dirty="0" smtClean="0"/>
              <a:t>y </a:t>
            </a:r>
            <a:r>
              <a:rPr lang="en-US" dirty="0" err="1" smtClean="0"/>
              <a:t>previsible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1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Preguntas</a:t>
            </a:r>
            <a:r>
              <a:rPr lang="en-US" dirty="0" smtClean="0"/>
              <a:t> </a:t>
            </a:r>
            <a:r>
              <a:rPr lang="en-US" dirty="0" err="1" smtClean="0"/>
              <a:t>éticas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surgen</a:t>
            </a:r>
            <a:r>
              <a:rPr lang="en-US" dirty="0" smtClean="0"/>
              <a:t> al </a:t>
            </a:r>
            <a:r>
              <a:rPr lang="en-US" dirty="0" err="1" smtClean="0"/>
              <a:t>trabajar</a:t>
            </a:r>
            <a:r>
              <a:rPr lang="en-US" dirty="0" smtClean="0"/>
              <a:t> con </a:t>
            </a:r>
            <a:r>
              <a:rPr lang="en-US" dirty="0" err="1" smtClean="0"/>
              <a:t>jóvenes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735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¿</a:t>
            </a:r>
            <a:r>
              <a:rPr lang="en-US" dirty="0" err="1" smtClean="0"/>
              <a:t>Hemos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a </a:t>
            </a:r>
            <a:r>
              <a:rPr lang="en-US" dirty="0" err="1" smtClean="0"/>
              <a:t>participar</a:t>
            </a:r>
            <a:r>
              <a:rPr lang="en-US" dirty="0" smtClean="0"/>
              <a:t> en </a:t>
            </a:r>
            <a:r>
              <a:rPr lang="en-US" dirty="0" err="1" smtClean="0"/>
              <a:t>organizaciones</a:t>
            </a:r>
            <a:r>
              <a:rPr lang="en-US" dirty="0" smtClean="0"/>
              <a:t> o </a:t>
            </a:r>
            <a:r>
              <a:rPr lang="en-US" dirty="0" err="1" smtClean="0"/>
              <a:t>circunstancias</a:t>
            </a:r>
            <a:r>
              <a:rPr lang="en-US" dirty="0" smtClean="0"/>
              <a:t> </a:t>
            </a: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testigos</a:t>
            </a:r>
            <a:r>
              <a:rPr lang="en-US" dirty="0" smtClean="0"/>
              <a:t> </a:t>
            </a:r>
            <a:r>
              <a:rPr lang="en-US" dirty="0" err="1" smtClean="0"/>
              <a:t>potenciales</a:t>
            </a:r>
            <a:r>
              <a:rPr lang="en-US" dirty="0" smtClean="0"/>
              <a:t> o </a:t>
            </a:r>
            <a:r>
              <a:rPr lang="en-US" dirty="0" err="1" smtClean="0"/>
              <a:t>participantes</a:t>
            </a:r>
            <a:r>
              <a:rPr lang="en-US" dirty="0" smtClean="0"/>
              <a:t> en la </a:t>
            </a:r>
            <a:r>
              <a:rPr lang="en-US" dirty="0" err="1" smtClean="0"/>
              <a:t>violación</a:t>
            </a:r>
            <a:r>
              <a:rPr lang="en-US" dirty="0" smtClean="0"/>
              <a:t> de los </a:t>
            </a:r>
            <a:r>
              <a:rPr lang="en-US" dirty="0" err="1" smtClean="0"/>
              <a:t>derechos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ofrecemos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psicólogos</a:t>
            </a:r>
            <a:r>
              <a:rPr lang="en-US" dirty="0" smtClean="0"/>
              <a:t>, ¿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suficientemente</a:t>
            </a:r>
            <a:r>
              <a:rPr lang="en-US" dirty="0" smtClean="0"/>
              <a:t> </a:t>
            </a:r>
            <a:r>
              <a:rPr lang="en-US" dirty="0" err="1" smtClean="0"/>
              <a:t>basado</a:t>
            </a:r>
            <a:r>
              <a:rPr lang="en-US" dirty="0" smtClean="0"/>
              <a:t> en el </a:t>
            </a:r>
            <a:r>
              <a:rPr lang="en-US" dirty="0" err="1" smtClean="0"/>
              <a:t>conocimiento</a:t>
            </a:r>
            <a:r>
              <a:rPr lang="en-US" dirty="0" smtClean="0"/>
              <a:t> </a:t>
            </a:r>
            <a:r>
              <a:rPr lang="en-US" dirty="0" err="1" smtClean="0"/>
              <a:t>científico</a:t>
            </a:r>
            <a:r>
              <a:rPr lang="en-US" dirty="0" smtClean="0"/>
              <a:t> y </a:t>
            </a:r>
            <a:r>
              <a:rPr lang="en-US" dirty="0" err="1" smtClean="0"/>
              <a:t>profesional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94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Preguntas</a:t>
            </a:r>
            <a:r>
              <a:rPr lang="en-US" dirty="0"/>
              <a:t> </a:t>
            </a:r>
            <a:r>
              <a:rPr lang="en-US" dirty="0" err="1"/>
              <a:t>éticas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surgen</a:t>
            </a:r>
            <a:r>
              <a:rPr lang="en-US" dirty="0"/>
              <a:t> al </a:t>
            </a:r>
            <a:r>
              <a:rPr lang="en-US" dirty="0" err="1"/>
              <a:t>trabajar</a:t>
            </a:r>
            <a:r>
              <a:rPr lang="en-US" dirty="0"/>
              <a:t> con </a:t>
            </a:r>
            <a:r>
              <a:rPr lang="en-US" dirty="0" err="1"/>
              <a:t>jóvenes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648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¿</a:t>
            </a:r>
            <a:r>
              <a:rPr lang="en-US" dirty="0" err="1" smtClean="0"/>
              <a:t>Estamos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y </a:t>
            </a:r>
            <a:r>
              <a:rPr lang="en-US" dirty="0" err="1" smtClean="0"/>
              <a:t>prácticas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razonablemente</a:t>
            </a:r>
            <a:r>
              <a:rPr lang="en-US" dirty="0" smtClean="0"/>
              <a:t> </a:t>
            </a:r>
            <a:r>
              <a:rPr lang="en-US" dirty="0" err="1" smtClean="0"/>
              <a:t>creemos</a:t>
            </a:r>
            <a:r>
              <a:rPr lang="en-US" dirty="0" smtClean="0"/>
              <a:t> </a:t>
            </a:r>
            <a:r>
              <a:rPr lang="en-US" dirty="0" err="1" smtClean="0"/>
              <a:t>evitan</a:t>
            </a:r>
            <a:r>
              <a:rPr lang="en-US" dirty="0" smtClean="0"/>
              <a:t> el </a:t>
            </a:r>
            <a:r>
              <a:rPr lang="en-US" dirty="0" err="1" smtClean="0"/>
              <a:t>daño</a:t>
            </a:r>
            <a:r>
              <a:rPr lang="en-US" dirty="0"/>
              <a:t> </a:t>
            </a:r>
            <a:r>
              <a:rPr lang="en-US" dirty="0" smtClean="0"/>
              <a:t>—o, </a:t>
            </a:r>
            <a:r>
              <a:rPr lang="en-US" dirty="0" err="1" smtClean="0"/>
              <a:t>sí</a:t>
            </a:r>
            <a:r>
              <a:rPr lang="en-US" dirty="0" smtClean="0"/>
              <a:t> el </a:t>
            </a:r>
            <a:r>
              <a:rPr lang="en-US" dirty="0" err="1" smtClean="0"/>
              <a:t>daño</a:t>
            </a:r>
            <a:r>
              <a:rPr lang="en-US" dirty="0" smtClean="0"/>
              <a:t> no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evitado</a:t>
            </a:r>
            <a:r>
              <a:rPr lang="en-US" dirty="0" smtClean="0"/>
              <a:t>— lo </a:t>
            </a:r>
            <a:r>
              <a:rPr lang="en-US" dirty="0" err="1" smtClean="0"/>
              <a:t>minimizan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en-US" dirty="0" smtClean="0"/>
              <a:t>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ofrecemos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psicólogos</a:t>
            </a:r>
            <a:r>
              <a:rPr lang="en-US" dirty="0" smtClean="0"/>
              <a:t>, ¿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suficientemente</a:t>
            </a:r>
            <a:r>
              <a:rPr lang="en-US" dirty="0" smtClean="0"/>
              <a:t> </a:t>
            </a:r>
            <a:r>
              <a:rPr lang="en-US" dirty="0" err="1" smtClean="0"/>
              <a:t>basado</a:t>
            </a:r>
            <a:r>
              <a:rPr lang="en-US" dirty="0" smtClean="0"/>
              <a:t> en el </a:t>
            </a:r>
            <a:r>
              <a:rPr lang="en-US" dirty="0" err="1" smtClean="0"/>
              <a:t>conocimiento</a:t>
            </a:r>
            <a:r>
              <a:rPr lang="en-US" dirty="0" smtClean="0"/>
              <a:t> </a:t>
            </a:r>
            <a:r>
              <a:rPr lang="en-US" dirty="0" err="1" smtClean="0"/>
              <a:t>cientíico</a:t>
            </a:r>
            <a:r>
              <a:rPr lang="en-US" dirty="0" smtClean="0"/>
              <a:t> y </a:t>
            </a:r>
            <a:r>
              <a:rPr lang="en-US" dirty="0" err="1" smtClean="0"/>
              <a:t>profesional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algn="just"/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rol</a:t>
            </a:r>
            <a:r>
              <a:rPr lang="en-US" dirty="0" smtClean="0"/>
              <a:t> del </a:t>
            </a:r>
            <a:r>
              <a:rPr lang="en-US" dirty="0" err="1" smtClean="0"/>
              <a:t>psicólogo</a:t>
            </a:r>
            <a:r>
              <a:rPr lang="en-US" dirty="0" smtClean="0"/>
              <a:t> en la </a:t>
            </a:r>
            <a:r>
              <a:rPr lang="en-US" dirty="0" err="1" smtClean="0"/>
              <a:t>identificación</a:t>
            </a:r>
            <a:r>
              <a:rPr lang="en-US" dirty="0" smtClean="0"/>
              <a:t> y meeting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necesidades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mental de los </a:t>
            </a:r>
            <a:r>
              <a:rPr lang="en-US" dirty="0" err="1" smtClean="0"/>
              <a:t>jóvenes</a:t>
            </a:r>
            <a:r>
              <a:rPr lang="en-US" dirty="0" smtClean="0"/>
              <a:t> en el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justicia</a:t>
            </a:r>
            <a:r>
              <a:rPr lang="en-US" dirty="0" smtClean="0"/>
              <a:t> </a:t>
            </a:r>
            <a:r>
              <a:rPr lang="en-US" dirty="0" err="1" smtClean="0"/>
              <a:t>juvenil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18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Trabajando</a:t>
            </a:r>
            <a:r>
              <a:rPr lang="en-US" dirty="0" smtClean="0"/>
              <a:t> con </a:t>
            </a:r>
            <a:r>
              <a:rPr lang="en-US" dirty="0" err="1" smtClean="0"/>
              <a:t>jóvenes</a:t>
            </a:r>
            <a:r>
              <a:rPr lang="en-US" dirty="0" smtClean="0"/>
              <a:t> en </a:t>
            </a:r>
            <a:r>
              <a:rPr lang="en-US" dirty="0" err="1" smtClean="0"/>
              <a:t>Contacto</a:t>
            </a:r>
            <a:r>
              <a:rPr lang="en-US" dirty="0" smtClean="0"/>
              <a:t> con el Sistema de </a:t>
            </a:r>
            <a:r>
              <a:rPr lang="en-US" dirty="0" err="1" smtClean="0"/>
              <a:t>Justicia</a:t>
            </a:r>
            <a:r>
              <a:rPr lang="en-US" dirty="0" smtClean="0"/>
              <a:t> </a:t>
            </a:r>
            <a:r>
              <a:rPr lang="en-US" dirty="0" err="1" smtClean="0"/>
              <a:t>Juvenil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emergentes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Las </a:t>
            </a:r>
            <a:r>
              <a:rPr lang="en-US" b="1" dirty="0" err="1" smtClean="0"/>
              <a:t>respuestas</a:t>
            </a:r>
            <a:r>
              <a:rPr lang="en-US" b="1" dirty="0" smtClean="0"/>
              <a:t> al </a:t>
            </a:r>
            <a:r>
              <a:rPr lang="en-US" b="1" dirty="0" err="1" smtClean="0"/>
              <a:t>trabajo</a:t>
            </a:r>
            <a:r>
              <a:rPr lang="en-US" b="1" dirty="0" smtClean="0"/>
              <a:t> con </a:t>
            </a:r>
            <a:r>
              <a:rPr lang="en-US" b="1" dirty="0" err="1" smtClean="0"/>
              <a:t>jóvenes</a:t>
            </a:r>
            <a:r>
              <a:rPr lang="en-US" b="1" dirty="0" smtClean="0"/>
              <a:t> son </a:t>
            </a:r>
            <a:r>
              <a:rPr lang="en-US" b="1" dirty="0" err="1" smtClean="0"/>
              <a:t>mejores</a:t>
            </a:r>
            <a:r>
              <a:rPr lang="en-US" b="1" dirty="0" smtClean="0"/>
              <a:t> </a:t>
            </a:r>
            <a:r>
              <a:rPr lang="en-US" b="1" dirty="0" err="1" smtClean="0"/>
              <a:t>cuando</a:t>
            </a:r>
            <a:r>
              <a:rPr lang="en-US" b="1" dirty="0" smtClean="0"/>
              <a:t> </a:t>
            </a:r>
            <a:r>
              <a:rPr lang="en-US" b="1" dirty="0" err="1" smtClean="0"/>
              <a:t>existen</a:t>
            </a:r>
            <a:r>
              <a:rPr lang="en-US" b="1" dirty="0" smtClean="0"/>
              <a:t>:</a:t>
            </a:r>
          </a:p>
          <a:p>
            <a:pPr lvl="1"/>
            <a:r>
              <a:rPr lang="en-US" dirty="0" err="1" smtClean="0"/>
              <a:t>Liderazgos</a:t>
            </a:r>
            <a:r>
              <a:rPr lang="en-US" dirty="0" smtClean="0"/>
              <a:t> locales en la </a:t>
            </a:r>
            <a:r>
              <a:rPr lang="en-US" dirty="0" err="1" smtClean="0"/>
              <a:t>comunidad</a:t>
            </a:r>
            <a:r>
              <a:rPr lang="en-US" dirty="0" smtClean="0"/>
              <a:t> y el </a:t>
            </a:r>
            <a:r>
              <a:rPr lang="en-US" dirty="0" err="1" smtClean="0"/>
              <a:t>vecindario</a:t>
            </a:r>
            <a:endParaRPr lang="en-US" dirty="0" smtClean="0"/>
          </a:p>
          <a:p>
            <a:pPr lvl="1"/>
            <a:r>
              <a:rPr lang="en-US" dirty="0" err="1" smtClean="0"/>
              <a:t>Colaboraciones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 los </a:t>
            </a:r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con </a:t>
            </a:r>
            <a:r>
              <a:rPr lang="en-US" dirty="0" err="1" smtClean="0"/>
              <a:t>jóvenes</a:t>
            </a:r>
            <a:endParaRPr lang="en-US" dirty="0" smtClean="0"/>
          </a:p>
          <a:p>
            <a:pPr lvl="1"/>
            <a:r>
              <a:rPr lang="en-US" dirty="0" smtClean="0"/>
              <a:t>Las bases </a:t>
            </a:r>
            <a:r>
              <a:rPr lang="en-US" dirty="0" err="1" smtClean="0"/>
              <a:t>prácticas</a:t>
            </a:r>
            <a:r>
              <a:rPr lang="en-US" dirty="0" smtClean="0"/>
              <a:t> en la </a:t>
            </a:r>
            <a:r>
              <a:rPr lang="en-US" dirty="0" err="1" smtClean="0"/>
              <a:t>investigacion</a:t>
            </a:r>
            <a:r>
              <a:rPr lang="en-US" dirty="0" smtClean="0"/>
              <a:t>—</a:t>
            </a:r>
            <a:r>
              <a:rPr lang="en-US" dirty="0" err="1" smtClean="0"/>
              <a:t>empatan</a:t>
            </a:r>
            <a:r>
              <a:rPr lang="en-US" dirty="0" smtClean="0"/>
              <a:t> con el </a:t>
            </a:r>
            <a:r>
              <a:rPr lang="en-US" dirty="0" err="1" smtClean="0"/>
              <a:t>problema</a:t>
            </a:r>
            <a:endParaRPr lang="en-US" dirty="0" smtClean="0"/>
          </a:p>
          <a:p>
            <a:pPr lvl="1"/>
            <a:r>
              <a:rPr lang="en-US" dirty="0" smtClean="0"/>
              <a:t>Los </a:t>
            </a:r>
            <a:r>
              <a:rPr lang="en-US" dirty="0" err="1" smtClean="0"/>
              <a:t>datos</a:t>
            </a:r>
            <a:r>
              <a:rPr lang="en-US" dirty="0" smtClean="0"/>
              <a:t> son </a:t>
            </a:r>
            <a:r>
              <a:rPr lang="en-US" dirty="0" err="1" smtClean="0"/>
              <a:t>recolectados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refinan</a:t>
            </a:r>
            <a:r>
              <a:rPr lang="en-US" dirty="0" smtClean="0"/>
              <a:t> la </a:t>
            </a:r>
            <a:r>
              <a:rPr lang="en-US" dirty="0" err="1" smtClean="0"/>
              <a:t>práctica</a:t>
            </a:r>
            <a:endParaRPr lang="en-US" dirty="0"/>
          </a:p>
          <a:p>
            <a:pPr lvl="1"/>
            <a:r>
              <a:rPr lang="en-US" dirty="0" smtClean="0"/>
              <a:t>Los </a:t>
            </a:r>
            <a:r>
              <a:rPr lang="en-US" dirty="0" err="1" smtClean="0"/>
              <a:t>jóvenes</a:t>
            </a:r>
            <a:r>
              <a:rPr lang="en-US" dirty="0" smtClean="0"/>
              <a:t> y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familias</a:t>
            </a:r>
            <a:r>
              <a:rPr lang="en-US" dirty="0" smtClean="0"/>
              <a:t> </a:t>
            </a:r>
            <a:r>
              <a:rPr lang="en-US" dirty="0" err="1" smtClean="0"/>
              <a:t>están</a:t>
            </a:r>
            <a:r>
              <a:rPr lang="en-US" dirty="0" smtClean="0"/>
              <a:t> </a:t>
            </a:r>
            <a:r>
              <a:rPr lang="en-US" dirty="0" err="1" smtClean="0"/>
              <a:t>involucradas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el </a:t>
            </a:r>
            <a:r>
              <a:rPr lang="en-US" dirty="0" err="1" smtClean="0"/>
              <a:t>inicio</a:t>
            </a:r>
            <a:endParaRPr lang="en-US" dirty="0" smtClean="0"/>
          </a:p>
          <a:p>
            <a:pPr lvl="1"/>
            <a:r>
              <a:rPr lang="en-US" dirty="0" smtClean="0"/>
              <a:t>Las </a:t>
            </a:r>
            <a:r>
              <a:rPr lang="en-US" dirty="0" err="1" smtClean="0"/>
              <a:t>respuestas</a:t>
            </a:r>
            <a:r>
              <a:rPr lang="en-US" dirty="0" smtClean="0"/>
              <a:t> </a:t>
            </a:r>
            <a:r>
              <a:rPr lang="en-US" dirty="0" err="1" smtClean="0"/>
              <a:t>están</a:t>
            </a:r>
            <a:r>
              <a:rPr lang="en-US" dirty="0" smtClean="0"/>
              <a:t> </a:t>
            </a:r>
            <a:r>
              <a:rPr lang="en-US" dirty="0" err="1" smtClean="0"/>
              <a:t>alineadas</a:t>
            </a:r>
            <a:r>
              <a:rPr lang="en-US" dirty="0" smtClean="0"/>
              <a:t> con la </a:t>
            </a:r>
            <a:r>
              <a:rPr lang="en-US" dirty="0" err="1" smtClean="0"/>
              <a:t>cultura</a:t>
            </a:r>
            <a:r>
              <a:rPr lang="en-US" dirty="0" smtClean="0"/>
              <a:t> y el </a:t>
            </a:r>
            <a:r>
              <a:rPr lang="en-US" dirty="0" err="1" smtClean="0"/>
              <a:t>género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18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emergentes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Las </a:t>
            </a:r>
            <a:r>
              <a:rPr lang="en-US" b="1" dirty="0" err="1" smtClean="0"/>
              <a:t>propuestas</a:t>
            </a:r>
            <a:r>
              <a:rPr lang="en-US" b="1" dirty="0" smtClean="0"/>
              <a:t> </a:t>
            </a:r>
            <a:r>
              <a:rPr lang="en-US" b="1" dirty="0" err="1" smtClean="0"/>
              <a:t>reflejan</a:t>
            </a:r>
            <a:r>
              <a:rPr lang="en-US" b="1" dirty="0" smtClean="0"/>
              <a:t> el </a:t>
            </a:r>
            <a:r>
              <a:rPr lang="en-US" b="1" dirty="0" err="1" smtClean="0"/>
              <a:t>desarrollo</a:t>
            </a:r>
            <a:r>
              <a:rPr lang="en-US" b="1" dirty="0" smtClean="0"/>
              <a:t> </a:t>
            </a:r>
            <a:r>
              <a:rPr lang="en-US" b="1" dirty="0" err="1" smtClean="0"/>
              <a:t>juvenil</a:t>
            </a:r>
            <a:endParaRPr lang="en-US" b="1" dirty="0" smtClean="0"/>
          </a:p>
          <a:p>
            <a:pPr lvl="1"/>
            <a:r>
              <a:rPr lang="en-US" dirty="0" err="1" smtClean="0"/>
              <a:t>Investigación</a:t>
            </a:r>
            <a:r>
              <a:rPr lang="en-US" dirty="0" smtClean="0"/>
              <a:t> </a:t>
            </a:r>
            <a:r>
              <a:rPr lang="en-US" dirty="0" err="1" smtClean="0"/>
              <a:t>basada</a:t>
            </a:r>
            <a:r>
              <a:rPr lang="en-US" dirty="0" smtClean="0"/>
              <a:t> en el </a:t>
            </a:r>
            <a:r>
              <a:rPr lang="en-US" dirty="0" err="1" smtClean="0"/>
              <a:t>desarrollo</a:t>
            </a:r>
            <a:r>
              <a:rPr lang="en-US" dirty="0" smtClean="0"/>
              <a:t> cerebral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importancia</a:t>
            </a:r>
            <a:r>
              <a:rPr lang="en-US" dirty="0" smtClean="0"/>
              <a:t> del </a:t>
            </a:r>
            <a:r>
              <a:rPr lang="en-US" dirty="0" err="1" smtClean="0"/>
              <a:t>contexto</a:t>
            </a:r>
            <a:r>
              <a:rPr lang="en-US" dirty="0" smtClean="0"/>
              <a:t> social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demandas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tendencia</a:t>
            </a:r>
            <a:r>
              <a:rPr lang="en-US" dirty="0" smtClean="0"/>
              <a:t> de los </a:t>
            </a:r>
            <a:r>
              <a:rPr lang="en-US" dirty="0" err="1" smtClean="0"/>
              <a:t>jóvenes</a:t>
            </a:r>
            <a:r>
              <a:rPr lang="en-US" dirty="0" smtClean="0"/>
              <a:t> a </a:t>
            </a:r>
            <a:r>
              <a:rPr lang="en-US" dirty="0" err="1" smtClean="0"/>
              <a:t>detener</a:t>
            </a:r>
            <a:r>
              <a:rPr lang="en-US" dirty="0" smtClean="0"/>
              <a:t> la </a:t>
            </a:r>
            <a:r>
              <a:rPr lang="en-US" dirty="0" err="1" smtClean="0"/>
              <a:t>conducta</a:t>
            </a:r>
            <a:r>
              <a:rPr lang="en-US" dirty="0" smtClean="0"/>
              <a:t> </a:t>
            </a:r>
            <a:r>
              <a:rPr lang="en-US" dirty="0" err="1" smtClean="0"/>
              <a:t>inapropiada</a:t>
            </a:r>
            <a:r>
              <a:rPr lang="en-US" dirty="0" smtClean="0"/>
              <a:t> misconduct </a:t>
            </a:r>
            <a:r>
              <a:rPr lang="en-US" dirty="0" err="1" smtClean="0"/>
              <a:t>conforme</a:t>
            </a:r>
            <a:r>
              <a:rPr lang="en-US" dirty="0" smtClean="0"/>
              <a:t> </a:t>
            </a:r>
            <a:r>
              <a:rPr lang="en-US" dirty="0" err="1" smtClean="0"/>
              <a:t>incrementa</a:t>
            </a:r>
            <a:r>
              <a:rPr lang="en-US" dirty="0" smtClean="0"/>
              <a:t> la </a:t>
            </a:r>
            <a:r>
              <a:rPr lang="en-US" dirty="0" err="1" smtClean="0"/>
              <a:t>edad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514350" indent="-457200"/>
            <a:r>
              <a:rPr lang="en-US" b="1" dirty="0" smtClean="0"/>
              <a:t>La </a:t>
            </a:r>
            <a:r>
              <a:rPr lang="en-US" b="1" dirty="0" err="1" smtClean="0"/>
              <a:t>Ecología</a:t>
            </a:r>
            <a:r>
              <a:rPr lang="en-US" b="1" dirty="0" smtClean="0"/>
              <a:t> social de los </a:t>
            </a:r>
            <a:r>
              <a:rPr lang="en-US" b="1" dirty="0" err="1" smtClean="0"/>
              <a:t>jóvenes</a:t>
            </a:r>
            <a:r>
              <a:rPr lang="en-US" b="1" dirty="0" smtClean="0"/>
              <a:t> en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comunidad</a:t>
            </a:r>
            <a:endParaRPr lang="en-US" b="1" dirty="0" smtClean="0"/>
          </a:p>
          <a:p>
            <a:pPr lvl="2"/>
            <a:r>
              <a:rPr lang="en-US" dirty="0" err="1" smtClean="0"/>
              <a:t>Familia</a:t>
            </a:r>
            <a:endParaRPr lang="en-US" dirty="0" smtClean="0"/>
          </a:p>
          <a:p>
            <a:pPr lvl="2"/>
            <a:r>
              <a:rPr lang="en-US" dirty="0" smtClean="0"/>
              <a:t>Amigos y </a:t>
            </a:r>
            <a:r>
              <a:rPr lang="en-US" dirty="0" err="1" smtClean="0"/>
              <a:t>asociados</a:t>
            </a:r>
            <a:endParaRPr lang="en-US" dirty="0" smtClean="0"/>
          </a:p>
          <a:p>
            <a:pPr lvl="2"/>
            <a:r>
              <a:rPr lang="en-US" dirty="0" err="1" smtClean="0"/>
              <a:t>Escuelas</a:t>
            </a:r>
            <a:r>
              <a:rPr lang="en-US" dirty="0" smtClean="0"/>
              <a:t>, </a:t>
            </a:r>
            <a:r>
              <a:rPr lang="en-US" dirty="0" err="1" smtClean="0"/>
              <a:t>iglesias</a:t>
            </a:r>
            <a:r>
              <a:rPr lang="en-US" dirty="0" smtClean="0"/>
              <a:t>,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instituciones</a:t>
            </a:r>
            <a:r>
              <a:rPr lang="en-US" dirty="0" smtClean="0"/>
              <a:t> </a:t>
            </a:r>
            <a:r>
              <a:rPr lang="en-US" dirty="0" err="1" smtClean="0"/>
              <a:t>comunitarias</a:t>
            </a:r>
            <a:endParaRPr lang="en-US" dirty="0" smtClean="0"/>
          </a:p>
          <a:p>
            <a:pPr lvl="2"/>
            <a:r>
              <a:rPr lang="en-US" dirty="0" err="1" smtClean="0"/>
              <a:t>Características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comunidades</a:t>
            </a:r>
            <a:r>
              <a:rPr lang="en-US" dirty="0" smtClean="0"/>
              <a:t> y los </a:t>
            </a:r>
            <a:r>
              <a:rPr lang="en-US" dirty="0" err="1" smtClean="0"/>
              <a:t>vecindarios</a:t>
            </a:r>
            <a:endParaRPr lang="en-US" dirty="0" smtClean="0"/>
          </a:p>
          <a:p>
            <a:pPr lvl="2"/>
            <a:r>
              <a:rPr lang="en-US" dirty="0" err="1" smtClean="0"/>
              <a:t>Acceso</a:t>
            </a:r>
            <a:r>
              <a:rPr lang="en-US" dirty="0" smtClean="0"/>
              <a:t> a un </a:t>
            </a:r>
            <a:r>
              <a:rPr lang="en-US" dirty="0" err="1" smtClean="0"/>
              <a:t>hogar</a:t>
            </a:r>
            <a:r>
              <a:rPr lang="en-US" dirty="0" smtClean="0"/>
              <a:t>, </a:t>
            </a:r>
            <a:r>
              <a:rPr lang="en-US" dirty="0" err="1" smtClean="0"/>
              <a:t>educación</a:t>
            </a:r>
            <a:r>
              <a:rPr lang="en-US" dirty="0" smtClean="0"/>
              <a:t>, </a:t>
            </a:r>
            <a:r>
              <a:rPr lang="en-US" dirty="0" err="1" smtClean="0"/>
              <a:t>salud</a:t>
            </a:r>
            <a:r>
              <a:rPr lang="en-US" dirty="0" smtClean="0"/>
              <a:t>, </a:t>
            </a:r>
            <a:r>
              <a:rPr lang="en-US" dirty="0" err="1" smtClean="0"/>
              <a:t>actividades</a:t>
            </a:r>
            <a:r>
              <a:rPr lang="en-US" dirty="0" smtClean="0"/>
              <a:t>, </a:t>
            </a:r>
            <a:r>
              <a:rPr lang="en-US" dirty="0" err="1" smtClean="0"/>
              <a:t>trabajo</a:t>
            </a:r>
            <a:r>
              <a:rPr lang="en-US" dirty="0" smtClean="0"/>
              <a:t>, </a:t>
            </a:r>
            <a:r>
              <a:rPr lang="en-US" dirty="0" err="1" smtClean="0"/>
              <a:t>seguridad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6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emergentes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Enfocar</a:t>
            </a:r>
            <a:r>
              <a:rPr lang="en-US" b="1" dirty="0" smtClean="0"/>
              <a:t> los </a:t>
            </a:r>
            <a:r>
              <a:rPr lang="en-US" b="1" dirty="0" err="1" smtClean="0"/>
              <a:t>recursos</a:t>
            </a:r>
            <a:r>
              <a:rPr lang="en-US" b="1" dirty="0" smtClean="0"/>
              <a:t> </a:t>
            </a:r>
            <a:r>
              <a:rPr lang="en-US" b="1" dirty="0" err="1" smtClean="0"/>
              <a:t>sobre</a:t>
            </a:r>
            <a:r>
              <a:rPr lang="en-US" b="1" dirty="0" smtClean="0"/>
              <a:t> los </a:t>
            </a:r>
            <a:r>
              <a:rPr lang="en-US" b="1" dirty="0" err="1" smtClean="0"/>
              <a:t>jóvenes</a:t>
            </a:r>
            <a:r>
              <a:rPr lang="en-US" b="1" dirty="0" smtClean="0"/>
              <a:t> con un alto </a:t>
            </a:r>
            <a:r>
              <a:rPr lang="en-US" b="1" dirty="0" err="1" smtClean="0"/>
              <a:t>riesgo</a:t>
            </a:r>
            <a:r>
              <a:rPr lang="en-US" b="1" dirty="0" smtClean="0"/>
              <a:t> de </a:t>
            </a:r>
            <a:r>
              <a:rPr lang="en-US" b="1" dirty="0" err="1" smtClean="0"/>
              <a:t>violencia</a:t>
            </a:r>
            <a:r>
              <a:rPr lang="en-US" b="1" dirty="0" smtClean="0"/>
              <a:t> </a:t>
            </a:r>
            <a:r>
              <a:rPr lang="en-US" b="1" dirty="0" err="1" smtClean="0"/>
              <a:t>así</a:t>
            </a:r>
            <a:r>
              <a:rPr lang="en-US" b="1" dirty="0" smtClean="0"/>
              <a:t> </a:t>
            </a:r>
            <a:r>
              <a:rPr lang="en-US" b="1" dirty="0" err="1" smtClean="0"/>
              <a:t>como</a:t>
            </a:r>
            <a:r>
              <a:rPr lang="en-US" b="1" dirty="0" smtClean="0"/>
              <a:t> un alto </a:t>
            </a:r>
            <a:r>
              <a:rPr lang="en-US" b="1" dirty="0" err="1" smtClean="0"/>
              <a:t>riesgo</a:t>
            </a:r>
            <a:r>
              <a:rPr lang="en-US" b="1" dirty="0" smtClean="0"/>
              <a:t> de </a:t>
            </a:r>
            <a:r>
              <a:rPr lang="en-US" b="1" dirty="0" err="1" smtClean="0"/>
              <a:t>perpretar</a:t>
            </a:r>
            <a:r>
              <a:rPr lang="en-US" b="1" dirty="0" smtClean="0"/>
              <a:t> </a:t>
            </a:r>
            <a:r>
              <a:rPr lang="en-US" b="1" dirty="0" smtClean="0"/>
              <a:t>la </a:t>
            </a:r>
            <a:r>
              <a:rPr lang="en-US" b="1" dirty="0" err="1" smtClean="0"/>
              <a:t>violencia</a:t>
            </a:r>
            <a:endParaRPr lang="en-US" b="1" dirty="0" smtClean="0"/>
          </a:p>
          <a:p>
            <a:pPr lvl="1"/>
            <a:r>
              <a:rPr lang="en-US" dirty="0" err="1" smtClean="0"/>
              <a:t>Historia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r>
              <a:rPr lang="en-US" dirty="0" smtClean="0"/>
              <a:t>, esp. </a:t>
            </a:r>
            <a:r>
              <a:rPr lang="en-US" dirty="0" err="1" smtClean="0"/>
              <a:t>sí</a:t>
            </a:r>
            <a:r>
              <a:rPr lang="en-US" dirty="0" smtClean="0"/>
              <a:t> </a:t>
            </a:r>
            <a:r>
              <a:rPr lang="en-US" dirty="0" err="1" smtClean="0"/>
              <a:t>sucedió</a:t>
            </a:r>
            <a:r>
              <a:rPr lang="en-US" dirty="0" smtClean="0"/>
              <a:t> en la </a:t>
            </a:r>
            <a:r>
              <a:rPr lang="en-US" dirty="0" err="1" smtClean="0"/>
              <a:t>infancia</a:t>
            </a:r>
            <a:r>
              <a:rPr lang="en-US" dirty="0" smtClean="0"/>
              <a:t> </a:t>
            </a:r>
            <a:r>
              <a:rPr lang="en-US" dirty="0" err="1" smtClean="0"/>
              <a:t>temprana</a:t>
            </a:r>
            <a:endParaRPr lang="en-US" dirty="0" smtClean="0"/>
          </a:p>
          <a:p>
            <a:pPr lvl="1"/>
            <a:r>
              <a:rPr lang="en-US" dirty="0" err="1" smtClean="0"/>
              <a:t>Cóngeneres</a:t>
            </a:r>
            <a:r>
              <a:rPr lang="en-US" dirty="0" smtClean="0"/>
              <a:t>, </a:t>
            </a:r>
            <a:r>
              <a:rPr lang="en-US" dirty="0" err="1" smtClean="0"/>
              <a:t>asociados</a:t>
            </a:r>
            <a:r>
              <a:rPr lang="en-US" dirty="0" smtClean="0"/>
              <a:t>, </a:t>
            </a:r>
            <a:r>
              <a:rPr lang="en-US" dirty="0" err="1" smtClean="0"/>
              <a:t>familias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violentas</a:t>
            </a:r>
            <a:endParaRPr lang="en-US" dirty="0" smtClean="0"/>
          </a:p>
          <a:p>
            <a:pPr lvl="1"/>
            <a:r>
              <a:rPr lang="en-US" dirty="0" err="1" smtClean="0"/>
              <a:t>Abuso</a:t>
            </a:r>
            <a:r>
              <a:rPr lang="en-US" dirty="0" smtClean="0"/>
              <a:t> de </a:t>
            </a:r>
            <a:r>
              <a:rPr lang="en-US" dirty="0" err="1" smtClean="0"/>
              <a:t>sustancias</a:t>
            </a:r>
            <a:endParaRPr lang="en-US" dirty="0" smtClean="0"/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pobre</a:t>
            </a:r>
            <a:r>
              <a:rPr lang="en-US" dirty="0" smtClean="0"/>
              <a:t> </a:t>
            </a:r>
            <a:r>
              <a:rPr lang="en-US" dirty="0" err="1" smtClean="0"/>
              <a:t>involucramiento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en la </a:t>
            </a:r>
            <a:r>
              <a:rPr lang="en-US" dirty="0" err="1" smtClean="0"/>
              <a:t>comunidad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pobre</a:t>
            </a:r>
            <a:r>
              <a:rPr lang="en-US" dirty="0" smtClean="0"/>
              <a:t> </a:t>
            </a:r>
            <a:r>
              <a:rPr lang="en-US" dirty="0" err="1" smtClean="0"/>
              <a:t>éxito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, </a:t>
            </a:r>
            <a:r>
              <a:rPr lang="en-US" dirty="0" err="1" smtClean="0"/>
              <a:t>pocas</a:t>
            </a:r>
            <a:r>
              <a:rPr lang="en-US" dirty="0" smtClean="0"/>
              <a:t> </a:t>
            </a:r>
            <a:r>
              <a:rPr lang="en-US" dirty="0" err="1" smtClean="0"/>
              <a:t>habilidades</a:t>
            </a:r>
            <a:r>
              <a:rPr lang="en-US" dirty="0" smtClean="0"/>
              <a:t> para el </a:t>
            </a:r>
            <a:r>
              <a:rPr lang="en-US" dirty="0" err="1" smtClean="0"/>
              <a:t>trabajo</a:t>
            </a:r>
            <a:endParaRPr lang="en-US" dirty="0" smtClean="0"/>
          </a:p>
          <a:p>
            <a:pPr lvl="1"/>
            <a:r>
              <a:rPr lang="en-US" dirty="0" err="1" smtClean="0"/>
              <a:t>Actitudes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apoyan</a:t>
            </a:r>
            <a:r>
              <a:rPr lang="en-US" dirty="0" smtClean="0"/>
              <a:t> la </a:t>
            </a:r>
            <a:r>
              <a:rPr lang="en-US" dirty="0" err="1" smtClean="0"/>
              <a:t>conducta</a:t>
            </a:r>
            <a:r>
              <a:rPr lang="en-US" dirty="0" smtClean="0"/>
              <a:t> </a:t>
            </a:r>
            <a:r>
              <a:rPr lang="en-US" dirty="0" err="1" smtClean="0"/>
              <a:t>violenta</a:t>
            </a:r>
            <a:endParaRPr lang="en-US" dirty="0" smtClean="0"/>
          </a:p>
          <a:p>
            <a:pPr lvl="1"/>
            <a:r>
              <a:rPr lang="en-US" dirty="0" smtClean="0"/>
              <a:t>Altos </a:t>
            </a:r>
            <a:r>
              <a:rPr lang="en-US" dirty="0" err="1" smtClean="0"/>
              <a:t>niveles</a:t>
            </a:r>
            <a:r>
              <a:rPr lang="en-US" dirty="0" smtClean="0"/>
              <a:t> de </a:t>
            </a:r>
            <a:r>
              <a:rPr lang="en-US" dirty="0" err="1" smtClean="0"/>
              <a:t>conducta</a:t>
            </a:r>
            <a:r>
              <a:rPr lang="en-US" dirty="0" smtClean="0"/>
              <a:t>  reckless behavior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9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emergentes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Siempre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sea </a:t>
            </a:r>
            <a:r>
              <a:rPr lang="en-US" dirty="0" err="1" smtClean="0"/>
              <a:t>posible</a:t>
            </a:r>
            <a:r>
              <a:rPr lang="en-US" dirty="0" smtClean="0"/>
              <a:t>—ser </a:t>
            </a:r>
            <a:r>
              <a:rPr lang="en-US" dirty="0" err="1" smtClean="0"/>
              <a:t>consistentes</a:t>
            </a:r>
            <a:r>
              <a:rPr lang="en-US" dirty="0" smtClean="0"/>
              <a:t> con la </a:t>
            </a:r>
            <a:r>
              <a:rPr lang="en-US" dirty="0" err="1" smtClean="0"/>
              <a:t>seguridad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r>
              <a:rPr lang="en-US" dirty="0" smtClean="0"/>
              <a:t>—se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evitar</a:t>
            </a:r>
            <a:r>
              <a:rPr lang="en-US" dirty="0" smtClean="0"/>
              <a:t> el </a:t>
            </a:r>
            <a:r>
              <a:rPr lang="en-US" dirty="0" err="1" smtClean="0"/>
              <a:t>colocar</a:t>
            </a:r>
            <a:r>
              <a:rPr lang="en-US" dirty="0" smtClean="0"/>
              <a:t> a los </a:t>
            </a:r>
            <a:r>
              <a:rPr lang="en-US" dirty="0" err="1" smtClean="0"/>
              <a:t>jóvenes</a:t>
            </a:r>
            <a:r>
              <a:rPr lang="en-US" dirty="0" smtClean="0"/>
              <a:t> con </a:t>
            </a:r>
            <a:r>
              <a:rPr lang="en-US" dirty="0" err="1" smtClean="0"/>
              <a:t>problemas</a:t>
            </a:r>
            <a:r>
              <a:rPr lang="en-US" dirty="0" smtClean="0"/>
              <a:t> de </a:t>
            </a:r>
            <a:r>
              <a:rPr lang="en-US" dirty="0" err="1" smtClean="0"/>
              <a:t>conucta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instituciones</a:t>
            </a:r>
            <a:r>
              <a:rPr lang="en-US" dirty="0" smtClean="0"/>
              <a:t>. 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evitar</a:t>
            </a:r>
            <a:r>
              <a:rPr lang="en-US" dirty="0" smtClean="0"/>
              <a:t> la </a:t>
            </a:r>
            <a:r>
              <a:rPr lang="en-US" dirty="0" err="1" smtClean="0"/>
              <a:t>mezcla</a:t>
            </a:r>
            <a:r>
              <a:rPr lang="en-US" dirty="0" smtClean="0"/>
              <a:t> de la </a:t>
            </a:r>
            <a:r>
              <a:rPr lang="en-US" dirty="0" err="1" smtClean="0"/>
              <a:t>juventud</a:t>
            </a:r>
            <a:r>
              <a:rPr lang="en-US" dirty="0" smtClean="0"/>
              <a:t> </a:t>
            </a:r>
            <a:r>
              <a:rPr lang="en-US" dirty="0" err="1" smtClean="0"/>
              <a:t>violenta</a:t>
            </a:r>
            <a:r>
              <a:rPr lang="en-US" dirty="0" smtClean="0"/>
              <a:t> con la </a:t>
            </a:r>
            <a:r>
              <a:rPr lang="en-US" dirty="0" err="1" smtClean="0"/>
              <a:t>juventud</a:t>
            </a:r>
            <a:r>
              <a:rPr lang="en-US" dirty="0" smtClean="0"/>
              <a:t> con </a:t>
            </a:r>
            <a:r>
              <a:rPr lang="en-US" dirty="0" err="1" smtClean="0"/>
              <a:t>conducta</a:t>
            </a:r>
            <a:r>
              <a:rPr lang="en-US" dirty="0" smtClean="0"/>
              <a:t> </a:t>
            </a:r>
            <a:r>
              <a:rPr lang="en-US" dirty="0" err="1" smtClean="0"/>
              <a:t>violenta</a:t>
            </a:r>
            <a:r>
              <a:rPr lang="en-US" dirty="0" smtClean="0"/>
              <a:t>. </a:t>
            </a:r>
            <a:r>
              <a:rPr lang="en-US" dirty="0" err="1" smtClean="0"/>
              <a:t>Mantenga</a:t>
            </a:r>
            <a:r>
              <a:rPr lang="en-US" dirty="0" smtClean="0"/>
              <a:t> a los </a:t>
            </a:r>
            <a:r>
              <a:rPr lang="en-US" dirty="0" err="1" smtClean="0"/>
              <a:t>jóvenes</a:t>
            </a:r>
            <a:r>
              <a:rPr lang="en-US" dirty="0" smtClean="0"/>
              <a:t> en la </a:t>
            </a:r>
            <a:r>
              <a:rPr lang="en-US" dirty="0" err="1" smtClean="0"/>
              <a:t>comunidad</a:t>
            </a:r>
            <a:r>
              <a:rPr lang="en-US" dirty="0" smtClean="0"/>
              <a:t>, </a:t>
            </a:r>
            <a:r>
              <a:rPr lang="en-US" dirty="0" err="1" smtClean="0"/>
              <a:t>siempre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sea </a:t>
            </a:r>
            <a:r>
              <a:rPr lang="en-US" dirty="0" err="1" smtClean="0"/>
              <a:t>posile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algn="just"/>
            <a:r>
              <a:rPr lang="en-US" dirty="0" smtClean="0"/>
              <a:t>Continue </a:t>
            </a:r>
            <a:r>
              <a:rPr lang="en-US" dirty="0" err="1" smtClean="0"/>
              <a:t>involucrándose</a:t>
            </a:r>
            <a:r>
              <a:rPr lang="en-US" dirty="0" smtClean="0"/>
              <a:t> y </a:t>
            </a:r>
            <a:r>
              <a:rPr lang="en-US" dirty="0" err="1" smtClean="0"/>
              <a:t>trabajando</a:t>
            </a:r>
            <a:r>
              <a:rPr lang="en-US" dirty="0" smtClean="0"/>
              <a:t> con los </a:t>
            </a:r>
            <a:r>
              <a:rPr lang="en-US" dirty="0" err="1" smtClean="0"/>
              <a:t>jóvenes</a:t>
            </a:r>
            <a:r>
              <a:rPr lang="en-US" dirty="0" smtClean="0"/>
              <a:t> y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familias</a:t>
            </a:r>
            <a:r>
              <a:rPr lang="en-US" dirty="0" smtClean="0"/>
              <a:t> </a:t>
            </a:r>
            <a:r>
              <a:rPr lang="en-US" dirty="0" err="1" smtClean="0"/>
              <a:t>despues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identificados</a:t>
            </a:r>
            <a:r>
              <a:rPr lang="en-US" dirty="0" smtClean="0"/>
              <a:t> — no </a:t>
            </a:r>
            <a:r>
              <a:rPr lang="en-US" dirty="0" err="1" smtClean="0"/>
              <a:t>corra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joven</a:t>
            </a:r>
            <a:r>
              <a:rPr lang="en-US" dirty="0" smtClean="0"/>
              <a:t> </a:t>
            </a:r>
            <a:r>
              <a:rPr lang="en-US" dirty="0" err="1" smtClean="0"/>
              <a:t>llegue</a:t>
            </a:r>
            <a:r>
              <a:rPr lang="en-US" dirty="0" smtClean="0"/>
              <a:t> a </a:t>
            </a:r>
            <a:r>
              <a:rPr lang="en-US" dirty="0" err="1" smtClean="0"/>
              <a:t>convertirse</a:t>
            </a:r>
            <a:r>
              <a:rPr lang="en-US" dirty="0" smtClean="0"/>
              <a:t> en “invisible”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68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emergentes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953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Jóvenes</a:t>
            </a:r>
            <a:r>
              <a:rPr lang="en-US" dirty="0" smtClean="0"/>
              <a:t> con </a:t>
            </a:r>
            <a:r>
              <a:rPr lang="en-US" dirty="0" err="1" smtClean="0"/>
              <a:t>múltiples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requerirán</a:t>
            </a:r>
            <a:r>
              <a:rPr lang="en-US" dirty="0" smtClean="0"/>
              <a:t> </a:t>
            </a:r>
            <a:r>
              <a:rPr lang="en-US" dirty="0" err="1" smtClean="0"/>
              <a:t>múltiples</a:t>
            </a:r>
            <a:r>
              <a:rPr lang="en-US" dirty="0" smtClean="0"/>
              <a:t> </a:t>
            </a:r>
            <a:r>
              <a:rPr lang="en-US" dirty="0" err="1" smtClean="0"/>
              <a:t>intervenciones</a:t>
            </a:r>
            <a:r>
              <a:rPr lang="en-US" dirty="0" smtClean="0"/>
              <a:t> –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especialmente</a:t>
            </a:r>
            <a:r>
              <a:rPr lang="en-US" dirty="0" smtClean="0"/>
              <a:t> </a:t>
            </a:r>
            <a:r>
              <a:rPr lang="en-US" dirty="0" err="1" smtClean="0"/>
              <a:t>necesitarán</a:t>
            </a:r>
            <a:r>
              <a:rPr lang="en-US" dirty="0" smtClean="0"/>
              <a:t> </a:t>
            </a: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involucren</a:t>
            </a:r>
            <a:r>
              <a:rPr lang="en-US" dirty="0" smtClean="0"/>
              <a:t> con </a:t>
            </a:r>
            <a:r>
              <a:rPr lang="en-US" dirty="0" err="1" smtClean="0"/>
              <a:t>ellos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respeten</a:t>
            </a:r>
            <a:r>
              <a:rPr lang="en-US" dirty="0" smtClean="0"/>
              <a:t>, se </a:t>
            </a:r>
            <a:r>
              <a:rPr lang="en-US" dirty="0" err="1" smtClean="0"/>
              <a:t>ocupen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suceden</a:t>
            </a:r>
            <a:r>
              <a:rPr lang="en-US" dirty="0" smtClean="0"/>
              <a:t>, </a:t>
            </a:r>
            <a:r>
              <a:rPr lang="en-US" dirty="0" err="1" smtClean="0"/>
              <a:t>aprendan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se </a:t>
            </a:r>
            <a:r>
              <a:rPr lang="en-US" dirty="0" err="1" smtClean="0"/>
              <a:t>perciben</a:t>
            </a:r>
            <a:r>
              <a:rPr lang="en-US" dirty="0" smtClean="0"/>
              <a:t> a </a:t>
            </a:r>
            <a:r>
              <a:rPr lang="en-US" dirty="0" err="1" smtClean="0"/>
              <a:t>sí</a:t>
            </a:r>
            <a:r>
              <a:rPr lang="en-US" dirty="0" smtClean="0"/>
              <a:t> </a:t>
            </a:r>
            <a:r>
              <a:rPr lang="en-US" dirty="0" err="1" smtClean="0"/>
              <a:t>mismos</a:t>
            </a:r>
            <a:r>
              <a:rPr lang="en-US" dirty="0" smtClean="0"/>
              <a:t> y 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mundo</a:t>
            </a:r>
            <a:r>
              <a:rPr lang="en-US" dirty="0" smtClean="0"/>
              <a:t> y, </a:t>
            </a:r>
            <a:r>
              <a:rPr lang="en-US" dirty="0" err="1" smtClean="0"/>
              <a:t>entonces</a:t>
            </a:r>
            <a:r>
              <a:rPr lang="en-US" dirty="0" smtClean="0"/>
              <a:t>, </a:t>
            </a:r>
            <a:r>
              <a:rPr lang="en-US" dirty="0" err="1" smtClean="0"/>
              <a:t>puedan</a:t>
            </a:r>
            <a:r>
              <a:rPr lang="en-US" dirty="0" smtClean="0"/>
              <a:t> </a:t>
            </a:r>
            <a:r>
              <a:rPr lang="en-US" dirty="0" err="1" smtClean="0"/>
              <a:t>guiarlos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responsabilizar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de la mala </a:t>
            </a:r>
            <a:r>
              <a:rPr lang="en-US" dirty="0" err="1" smtClean="0"/>
              <a:t>conducta</a:t>
            </a:r>
            <a:r>
              <a:rPr lang="en-US" dirty="0" smtClean="0"/>
              <a:t> —</a:t>
            </a:r>
            <a:r>
              <a:rPr lang="en-US" dirty="0" err="1" smtClean="0"/>
              <a:t>especialmente</a:t>
            </a:r>
            <a:r>
              <a:rPr lang="en-US" dirty="0" smtClean="0"/>
              <a:t> la </a:t>
            </a:r>
            <a:r>
              <a:rPr lang="en-US" dirty="0" err="1" smtClean="0"/>
              <a:t>violenta</a:t>
            </a:r>
            <a:r>
              <a:rPr lang="en-US" dirty="0" smtClean="0"/>
              <a:t>— 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esencial</a:t>
            </a:r>
            <a:r>
              <a:rPr lang="en-US" dirty="0" smtClean="0"/>
              <a:t>. </a:t>
            </a:r>
            <a:r>
              <a:rPr lang="en-US" dirty="0" err="1" smtClean="0"/>
              <a:t>Pero</a:t>
            </a:r>
            <a:r>
              <a:rPr lang="en-US" dirty="0" smtClean="0"/>
              <a:t> no </a:t>
            </a:r>
            <a:r>
              <a:rPr lang="en-US" dirty="0" err="1" smtClean="0"/>
              <a:t>toda</a:t>
            </a:r>
            <a:r>
              <a:rPr lang="en-US" dirty="0" smtClean="0"/>
              <a:t> la </a:t>
            </a:r>
            <a:r>
              <a:rPr lang="en-US" dirty="0" err="1" smtClean="0"/>
              <a:t>resposabilidad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recaer</a:t>
            </a:r>
            <a:r>
              <a:rPr lang="en-US" dirty="0" smtClean="0"/>
              <a:t> en el </a:t>
            </a:r>
            <a:r>
              <a:rPr lang="en-US" dirty="0" err="1" smtClean="0"/>
              <a:t>castigo</a:t>
            </a:r>
            <a:r>
              <a:rPr lang="en-US" dirty="0" smtClean="0"/>
              <a:t>. El </a:t>
            </a:r>
            <a:r>
              <a:rPr lang="en-US" dirty="0" err="1" smtClean="0"/>
              <a:t>castigo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sí</a:t>
            </a:r>
            <a:r>
              <a:rPr lang="en-US" dirty="0" smtClean="0"/>
              <a:t> </a:t>
            </a:r>
            <a:r>
              <a:rPr lang="en-US" dirty="0" err="1" smtClean="0"/>
              <a:t>mismo</a:t>
            </a:r>
            <a:r>
              <a:rPr lang="en-US" dirty="0" smtClean="0"/>
              <a:t> </a:t>
            </a:r>
            <a:r>
              <a:rPr lang="en-US" dirty="0" err="1" smtClean="0"/>
              <a:t>rara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5029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/>
              <a:t>Voy a hablar de </a:t>
            </a:r>
            <a:r>
              <a:rPr lang="es-MX" i="1" dirty="0" smtClean="0"/>
              <a:t>lo que puede ser la cosa más importante que me ha sucedido en la historia de la humanidad. </a:t>
            </a:r>
            <a:r>
              <a:rPr lang="es-MX" i="1" dirty="0"/>
              <a:t>La violencia ha disminuido en grados dramáticos en todo el mundo en muchas esferas de la conducta: el genocidio, la guerra, el sacrificio humano, la tortura, la </a:t>
            </a:r>
            <a:r>
              <a:rPr lang="es-MX" i="1" dirty="0" smtClean="0"/>
              <a:t>esclavitud </a:t>
            </a:r>
            <a:r>
              <a:rPr lang="es-MX" i="1" dirty="0"/>
              <a:t>y el tratamiento de las minorías raciales, mujeres, niños y animales.</a:t>
            </a:r>
            <a:endParaRPr lang="en-US" i="1" dirty="0" smtClean="0"/>
          </a:p>
          <a:p>
            <a:endParaRPr lang="en-US" i="1" dirty="0" smtClean="0"/>
          </a:p>
          <a:p>
            <a:pPr marL="1828800" lvl="4" indent="0">
              <a:buFont typeface="Arial" panose="020B0604020202020204" pitchFamily="34" charset="0"/>
              <a:buNone/>
            </a:pPr>
            <a:r>
              <a:rPr lang="en-US" sz="2400" b="1" dirty="0" smtClean="0"/>
              <a:t>Dr. Steven Pinker, Harvard University</a:t>
            </a:r>
          </a:p>
          <a:p>
            <a:pPr marL="1828800" lvl="4" indent="0">
              <a:buFont typeface="Arial" panose="020B0604020202020204" pitchFamily="34" charset="0"/>
              <a:buNone/>
            </a:pPr>
            <a:r>
              <a:rPr lang="en-US" sz="2400" i="1" dirty="0" smtClean="0"/>
              <a:t>The Better Angels of Our Nature, How Violence Has Declined (2011)</a:t>
            </a:r>
            <a:endParaRPr lang="en-US" sz="24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¿Un </a:t>
            </a:r>
            <a:r>
              <a:rPr lang="en-US" dirty="0" err="1" smtClean="0"/>
              <a:t>comienzo</a:t>
            </a:r>
            <a:r>
              <a:rPr lang="en-US" dirty="0" smtClean="0"/>
              <a:t>  </a:t>
            </a:r>
            <a:r>
              <a:rPr lang="en-US" dirty="0" err="1" smtClean="0"/>
              <a:t>sorprendente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70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complicación</a:t>
            </a:r>
            <a:r>
              <a:rPr lang="en-US" dirty="0" smtClean="0"/>
              <a:t>:  </a:t>
            </a:r>
            <a:r>
              <a:rPr lang="en-US" dirty="0" err="1" smtClean="0"/>
              <a:t>Necesidades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Mental de los </a:t>
            </a:r>
            <a:r>
              <a:rPr lang="en-US" dirty="0" err="1" smtClean="0"/>
              <a:t>jóvenes</a:t>
            </a:r>
            <a:r>
              <a:rPr lang="en-US" dirty="0" smtClean="0"/>
              <a:t> en la </a:t>
            </a:r>
            <a:r>
              <a:rPr lang="en-US" dirty="0" err="1" smtClean="0"/>
              <a:t>Justicia</a:t>
            </a:r>
            <a:r>
              <a:rPr lang="en-US" dirty="0" smtClean="0"/>
              <a:t> </a:t>
            </a:r>
            <a:r>
              <a:rPr lang="en-US" dirty="0" err="1" smtClean="0"/>
              <a:t>Juvenil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E</a:t>
            </a:r>
            <a:r>
              <a:rPr lang="en-US" dirty="0" err="1" smtClean="0"/>
              <a:t>studios</a:t>
            </a:r>
            <a:r>
              <a:rPr lang="en-US" dirty="0" smtClean="0"/>
              <a:t> en los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mostrado</a:t>
            </a:r>
            <a:r>
              <a:rPr lang="en-US" dirty="0" smtClean="0"/>
              <a:t> </a:t>
            </a:r>
            <a:r>
              <a:rPr lang="en-US" dirty="0" err="1" smtClean="0"/>
              <a:t>repetidamente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jóvenes</a:t>
            </a:r>
            <a:r>
              <a:rPr lang="en-US" dirty="0" smtClean="0"/>
              <a:t> en </a:t>
            </a:r>
            <a:r>
              <a:rPr lang="en-US" dirty="0" err="1" smtClean="0"/>
              <a:t>contacto</a:t>
            </a:r>
            <a:r>
              <a:rPr lang="en-US" dirty="0" smtClean="0"/>
              <a:t> con el Sistema de </a:t>
            </a:r>
            <a:r>
              <a:rPr lang="en-US" dirty="0" err="1" smtClean="0"/>
              <a:t>Justicia</a:t>
            </a:r>
            <a:r>
              <a:rPr lang="en-US" dirty="0" smtClean="0"/>
              <a:t> </a:t>
            </a:r>
            <a:r>
              <a:rPr lang="en-US" dirty="0" err="1" smtClean="0"/>
              <a:t>Juvenil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necesidades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Mental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jóvenes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algn="just"/>
            <a:r>
              <a:rPr lang="en-US" dirty="0" err="1" smtClean="0"/>
              <a:t>Muchos</a:t>
            </a:r>
            <a:r>
              <a:rPr lang="en-US" dirty="0" smtClean="0"/>
              <a:t> de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 </a:t>
            </a:r>
            <a:r>
              <a:rPr lang="en-US" dirty="0" err="1" smtClean="0"/>
              <a:t>desórdenes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Mental </a:t>
            </a:r>
            <a:r>
              <a:rPr lang="en-US" dirty="0" err="1" smtClean="0"/>
              <a:t>como</a:t>
            </a:r>
            <a:r>
              <a:rPr lang="en-US" dirty="0" smtClean="0"/>
              <a:t> de </a:t>
            </a:r>
            <a:r>
              <a:rPr lang="en-US" dirty="0" err="1" smtClean="0"/>
              <a:t>Abuso</a:t>
            </a:r>
            <a:r>
              <a:rPr lang="en-US" dirty="0" smtClean="0"/>
              <a:t> de </a:t>
            </a:r>
            <a:r>
              <a:rPr lang="en-US" dirty="0" err="1" smtClean="0"/>
              <a:t>Sustancias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AutoShape 2" descr="data:image/jpeg;base64,/9j/4AAQSkZJRgABAQAAAQABAAD/2wCEAAkGBhQSERUSExQWFRUWGBsaGBgYGB0ZHBsdIR0dHB0gHR4YHyYiIR8jHRwaIC8gJCcpLC0sHiAxNTAqNSYrLSkBCQoKDgwOGg8PGi0kHyUqKSosLykvLCwsLCksKiosLC8sLCwsLCwsLCwsLCwsLCwsLCwsLSksKiwsLCwsLCksLP/AABEIAN0A5AMBIgACEQEDEQH/xAAcAAACAwEBAQEAAAAAAAAAAAAABQMEBgIBBwj/xABIEAACAgAEBAQEAwUFBQQLAAABAgMRAAQSIQUTMUEGIlFhIzJxgRRCkQczUoKhYnKSsdEVJFPB8Reio/AWNENjc5OUw9LT4f/EABkBAAMBAQEAAAAAAAAAAAAAAAACAwEEBf/EAC8RAAICAQMDAgYBAwUAAAAAAAABAhEhAxIxQVHwYZEiMnGBobFCE9HhBBQjwfH/2gAMAwEAAhEDEQA/APuODBgwAGDBgwAGDBgwAGDBivxCSRY2MSq7gEqrNpBPpYBwICxhZm/EmXi3eUKB1ajoH95wNI+5GFnibjoHDxmFNIzQhydiqNKiy36UpYH039MaLlKV00CpFVW1elelYfbStmEGfzRWB5IyCQjMp6g0LHTqMVvD/HlzUAlAKMNpI2+aNx8yn6dj0IojY4U+HMnyctm8uP3UUkqRWeiFQ2keyliB6VXbFI8ImaKHMZaw2YhjizUbWmxCrzaPSSIFvSxt2GKKEcr2ZljXwjxd5TmEl+ZZA6f/AApFDp19LK/UH0xS8bZ8gjlyaWyqjMlQQDIQSBHv11KJdut6cM5OEyJnkzEQXlmAxSqWI+Vg0RFA3puQfze2LXDOHMpleYIXkkLbEsAtBVHmA6AfSyT3wboqW5ewehbyOcWWNJUIZHUMpHcEWMLfGWaMeQzLresRPoo0dZFJRFUdRGOvDnCHyyPCSpiDu0VE2qsxbQbFUpJAo7Ch2xH4v4fNPAI4Qp+JGzhm02iurMBsdyBQusLFJai7Wb0PP9kSpl15EziZUFcwmRXaujhjdE91IPvjnJ+K1fh34/TpUQmVlPbSCWXp1FEdMWs3n5ipWKBxIQQC5UIp9WIY2B6AG8Z7jfDUy+SyvDEfeWSKGz1ZQdcjH6qrfrWGilLEu/46mGl4fxRpNAaF4y6axekittiVOx8w2I9a6YvhsV8nA6WGfWNtOwBA962P6DCLwkefLmc6flkk5cPX93H5dXp531mx1XThNqabNNNgwYhnziIVDsFLnSt7WetD39sTNJsGDBgAMGDBgAMGDBgAMGDBgAMGDBgAMGDBgAMLs1xgROwk8qBRTblmbuFRQSQBW49cWmzyCQRFhzCNQXvXr/n+h9DhbwDOLK+ZJrmpM0bDuqj92PYFSG/mOHSxbMI581DxDLyxwTkN01IWR43FFbGzDetiNxtuDhZwuHPCJXgzKzVavFmk8wYGmXmQhaogjUUaxRo4v8Y4UFzmWzUfllL8qStuZGVY03rpI1A9qPvhlBwwpPJKrUsgXUlbFhY1X6ldI/lGKblFY+uTKEnBuc8s0GZyZjilXUfMskRY7SBSu4VtmplXfV64u8M8NPAgijzU3JXZVYIzKvZQ5W9IGwuzXfvh7gwj1G+PPc2iLLZZY1CKKA/5myT6kmyTiXBgxM0MGDBgAMGDEGbzOgA0WJIAA9/+QG5PoDgAnxDmckkgp0Vh/aAP6XiLhuaMis2xXUQpHQgbX/iB39KxbxvDDkoZnhfwZI4W5bOD5zbkEir3PbtvtivwLLPBHFluUAkaBQ6sNPlFDY+YE9aqh64b4MbudUAYw8edizmc583/AKpCTFliy/DklNo7kn68tLoG2q7FafxBw6SfLyQxSmF3UqHAurHp/piLhSrHEsLQ8pIVUdjHtVaT33F7gH2w8GopvqYy7kcnygV1MQWJUMb0jsoveh74s4zPGaPEcrHKNUTxTaVbdeYChBIOxOnVXpvhujjLR/EclQ2xIJ0qTsCdzQ/iP3OFceH3Av4MAODCGhgwYMABgwYMABgwYMABirn53VfhrqckAX0W/wAzd6HoNz/XE0mYVSoZgCxpQT1NE0PsCfthRn+GTRynM5ZyzH95C7EpIB00E/u3HYgUehB2IaKzkwW5XOyZCcpmjrhne0zVAU52Ec1bAdAjdKpTvRLHiXhcSTjNQyvl5qCsyUVkUdA6sCGrsdiN998XYZIs5AQyakcFXjcdOzKwPcHbBwXhIy0KxB3cL0LsWNdhbE7AbAYo59eHwFHuS4aVOuSRpX6BiAoUd9KqKF+u598XsKPEviJcpGGK6mdtKKWCAnr5mbZVA3J/QE0MZzwv4vLyZhDEQYgrM7EIrKWcArtubBW6o0N8C05SjuMcknRusGMQvHZ2dZEd2klLBMuAvKTQ2ly8gUsClHUxOknygXRwuHiHOnScxHDpdmAMevMMRflKwJVqf4yfQ7XjVoSZm9H0jBjG8H48ksjRwiWCZTWiRGCOaN2oJ0Ha+oNEHcEYZZXxCx1sQxRH0MCvm1AgNpAFmidgL1CyPdXpNG7kaDBhdBxjVJoaGVLFhmC0f0Ykb7bj0xfkkCgkmgOpxNpo2zyaYKNR6YQwCSaQzPvGraQijeqBBBvfcnUB10irA3GklzTjSrJFVh2qiD/CLvUR3I2Br1GH0MIUBVFAYf5PqL8x5BOri1II6fT29vpiTFPNQFW5sfzD5l/jH/5Dsft3xD/t+K9iSux1DcC+/W6vYkCh36HC7b4GvuMsGKXEeKpCBdszEBUUWzE9Pp9TQwrzXiGZPNyUI0sSNZDKVNadlIJPauvTGqDfAOSRocQZ3JLKhjcWpr9QbBHoQQCD6jC2Tj3LFy6bpbC9V1GluzXUjuPXF7I8QEhZSpR16oSCaPRhpJtT2PsfTGbWshaZUHAy08c0spk5IYRrpC7sACzEdWoVtpG52xBx/j5RhloFEuZkHlQ/Kq9C8h7IN9urVQw9Iwjy2SgyAkkOsmWQlnOuR2J+VSd2NdFH2w0XfOeyA64Hk5suI4HYzLpJ5lBdDAjy0Pyb0o3ICmyeuHWM5xDxWyLIwiKLGmstN5SV7aEUFmN7aTpN164a8EeZoEbMBRKwtlUEBb3C77mhQvuR26YJp/MwRewYMGJmhgwYMABgwYW+IODfiYTHreNrtXR2Qgj3Qg0ehF41VeQDjfh+LNIFlU2ptHUlXRh0ZGG4P+fQ2MLMlns5lzyZ4XzQH7ueLQCw7CVWZdLerDymr26YW5Lh2Zd9EGdzETIPipMFnVG/KAWCuwO5B19B2vD/AILk84rN+KnilWho5cRjN9y1u3tVe+LtbVTafpnz8ilvheUKKzMAHkcuwG4BIAA+wAF+t4u4MRZrMiNGduigk/bEOWMZnxTmHiSbMkXyiiqAFJVCU1t8QUNi36e2FTcbTl5WYRQE6F0vONBTWbULoBDHdbVQACCdQFYc8ZR3cgFV0LqZ2GrQdiqIDsCQCS536V12QZKBnEkksQVWPww8hkkDDYK1i1Znuq3HbpWOyFbckJXZTyGZLEyF6aaWZW00UGXy5ctdi/NJqPXfX3xQhzEyR/iFnlR3aNs7e0mlgNKRR1QEcZ1al9SBZurWWjVcusKhisOVzkJYj5nE6Bzt3pWJbpuffHuYnj1EgRkcyeJIm21h8yIW0sDakUKrbSenp0dfPXz8mZG+ZiLZjLhSeZzow2mRq8kVszAEeY+XZlsgDthtn2jizCzq3mJdSvWmJA1aRv2I+4xm+B5vRMmhx8rUJPM1UkUbszW3MFhasqQSR1OGslmERRJyxIrPzt3Go6qWxR1HrbEUQScQkso2y/Bxw6hFKQzoBrdFOiiwJIPUkUNvriTiebfMusMOwO7NuNK+vrZ7Dt7EiqvBzLKzxLImgJGwsauq91FUNVkL0IA7dY+OePMpwxxBJzHkK6nKgE79CxJG53xPbcqirYyeMmryGTWGNIkFKgAGLGPkn7QfG65vhiT5SSWMrmQrAMY3/dyEAlD0Ox6+mOvBvhf8RKs0PF8xMIXRnQ80A73pOqWqNEdDhv8Ab/Bvm6+xu/NI1/gzxsc/JmY+Vy/w76L1atXmdb6Cvk/rhdxUTR51svGgdJyrpuLQlXWS975elbArqTvvj534d8YHIy8QUQtLzpJBatWinlF9D/F7dMaLwhwdpshkMzqkZo2zKSUfNIjSMdLEsNrQHr7d8XnoLTk5cLCXtf7X5EttUzRtp58jCfWxs1eoLImlQiFBfy6tqNFTd73HkOPW8pZWtpGBYC1VSsfzkEhGtbAs9fesM04XHWsoiIQAGKgAMDYDKuwj3KnfevfEXB8gsrqisumFHLLEAIS8jXHVAA8sAkdgW9RiFxrJtMRcM47K+czgNlSVVPIx1ksdZTcXpQqt7Hp6Yq8RyM+VRp4nd8xC8MSOoGlkElMjAbaTrKgEbEGjZvGhyubkklAWgE0kyAWQypTIikdzQNnZt69KqSy8rlKUV5ZC00TRWU1vZDNrI1m6UjayK2AxRSp8dhTfIdhfWsekY8QitjdbfptjrHnnQZvjHDWzOegR0+Blxz7NfEkukUb3SfOQR10Hti1xjxTFA3JUNNmCLWGIan+rdlX+0xAxa49kXmy8kcbtG5U6WU6SD23HS+mIfDvDcvDFeXUKG3dju5YbHmMfMWFUbPbFrTir6dDCzwnOtJEDIuiUUJEu9L0LAI6jewe4IxdxnOAcUE+dzbRHVAqxRhx8rSqZOZp7HSCgJHfbtjR4ScadAgwYMGENDBinxXP8mMsFLuSFRBsWY7AX2HcnsAT2wl08UX4hOVk78kB0+wkJO/uVrDKNiuVDDjHDHLpPAwSZSqmxavGWGpWG10CWU9QR6EgthivkM4JY1kUEBh0Iog9wR2INgjFjA2+GagxR47Cz5aZU3YxOF+uk1/XF7BjE6dmmf4fNzQTJF5mULPEaO46MvZlIPUe3cEY6zEFPGsUdsWB1SEkoo2LKrWbA2BNdRuemJOLOYBr5RmjBHykB47NEgmvIAbNGwAevatLOUk5aKqqwt9BLPvQVmYitO5/pvviyzlE2Y2KNlBjCtylh4n5mI85M4YUbvYFhZ2x7moqzE9KERWR9Z9PxMbEoKNlfSsc52X/dUtqZE4nstgHQ8gAIFeXYbewxJPl1LTq2tWgTUBZr95ERZFBtgh9N/fHY+c+v7JkEmR5crCJdfNbXXzB7klvRpp0fyE0o0bkmjuHWe4uCMwQZDFHdh1ISwtya620oT5vUgjffFXPZdWmCRRPIzkMFQlL+LmLZ3XYAFhv19MPPEXDzDwbOKxDOcvMzFRQsoboeg6DvthG02r6gkS8D41k4sqc1+IUo708zeUM/StwKA6AVj5/4p49DDx1M045sPJQ0oDagyuARe3cHCB+Ow/7DXJ6vjDMFytH5dTG76dxhxkOGx5ji2ShmQPG2TitT0NRMR/UYvHRWm5Sd/wAvZA3dIW5Hh0ma4bnBl0Z2bPB1VRuFKtW3sCMbDwpxfM5eRY4+Dfh0ldBI6Mel1qIrsCTix+xhAoz6jYLmmUD0A2A/QDHviHOtHmMzpfaQNG/xSNIqPtoOggODdnYg4XUnunLTr9+nqCVKxj4c8Epk5c0hmDvnA7Aaa0gMxPffeX+hw38JeFfwWRTKF+ZoLHXVbs5cbX2JxkclmdMZCuG3kVX/ABN6d3KWeV1FMR98UstniyrGr+VX1JeYIuQRxtpLcvfZgdNfmxGUJzu32/Bqkka3iGWkVZDG5jL2HBJILBKo91tV6rsepFk4ucFhctLdBg0cZoUKUcxgPUfEKWAOntiXisSkw5gIDI3kBbooYa9R9dOm/wBcXsmnLjvc30Hc30v+0x3PufbHO5fCOlkQcVzC5eaRi0YUWxDGqAUsSOu9l9q3vtpx6YNESyuCJJJFLKg5hVyVdARtdUL6DzbUKxxxHg0U7zR5lyyOtPpsaTSHTa77iiB3C/XHng1o5y5g1Llcu/LSySZZAAXkZjuQLUC+6k+gFP437i1k0XBcsyRnXYZnZyCQSLPetr70NhdYv4MGOVu3ZZBhJ4h4VlOXJNmUGhVLSG2UEAb6gpGrbsbw7xR41kedAydT5WA9SrBwPuVrGwdNGMRcDlzjIpiy2XyuXAHLictzCvawg0x9tvNjR5LN8xTY0sp0ut3R2PXuCCCD6EYWZnxnk4h8TMRxt/w2YCS/TR81+1Y88MZp5+bmWRo0lYcpXGltCigzA9NRsgHeqxSabTk1QIeYMGDETRRx2HMlonyywsULErKzLdihpKg0aJ3I/wA9qE3jB4ATmspPEALLxgTJ/wCH5v1XFviHilY5TAsM8stXpSM0R7M1L/XFSDjGczFaMqkUZcq7SygsAG0vSIGBOzAW1YtFYyv+iTecMc8HiIhUkUWtyPQsS1fa6xdwYMSeSiwGDBgxhp4y2KPQ4yceYSCdMvJIFjVAuhm0jVflIPdWF+QmgQfbGg4nmY1UrJJywR1DaSPe+31x838C+Mi8+dhkc5iISHlO3mJjDOq7haIKhTbEbEm8dOlptxlLsTk8lzOZSMLE0caM0j8QW76g84nffbboMLvEOekzObTL5LQzTc6OVq1BFIy5DkjpspIHeqxKeGDLjKuAWdpc8polgFqc+UE0OgJIqzZxNLEIBmJlnmglIiMioq6LEMextCdhZ61jqjSlfPNe7JPCN7wLg4y0QS9Tnd36amJskDsLJ2G2LuZZQjayoSvNqqq97xg5ZXEyR/jc5TKxI0x6gaVlr4emirXirPk/xMcsU2bzcic0R6SqhWBYUG+GDdXvsMc39G3bl+x/6nRL9DPiXBOHLG7xZTKEKpYu8dIAP7qkt9AO2HEQyglWeSKKOdV0iTT0WqGl6Hlo9NuuMtL+zjh4Z15mZtSARzBuTQoWPVgN6x5/2dZA1pkzBYprX4g7hiL26+U/pij2NZk/PuZbXQ33DuFQw6jDGkfMOttAA1E/mNdSfXGQ4v4XilzDs3NuWQg6L0jaJCWph1pe3RfbFTKTEtCi57OaGg1/LHYFIVIuP5dBY777DECZt1y5l/G5sMXe/Kmk6TRP7u7C6T9cZHTlF3u/f9jHNNcfoVT8JjhzpyQLaeaiF9UopnQuuwGm6Zu/rffD2b9n0CsYgZrALarbTegC/n66VUXXYDFGfw9C2d1NmM0WI5rNSa+ZGAqH5NJqIt/12xPn87KuXnf8bmi0ZIUFU0sLoBvhggkAk9K9sXbk62y6LvyJazaNtmZEWPL8wjSWA373G4r74kzed5dSOpJNhEHX2/mJpfa/qcUOM5yOJcq8m4U6lHq4jYKB/iJ+2GHD8uzHnSCmPyqfyj/Xr/5JxwVStnReaMF4mgaPVzpmB1NKSrMq2OWdLaDZQB2HuF9QDjS/s6iRcmpjTQspMum70sdnWz6EfocJv2ocPv8AD5pCyaJRHK6iyEsjzL3UMBft9cd8DnaBCFkidNAdJUao3O/Xro7C7Io0a2rpl8WkiaxI3+DEOUzGtA1VY3Hoe4+2JscJcMGDBgAjfLITZVSfUgE4kwm45xeeKSKODLiZpA5sycsJp09TpN3q7C9sVJMvxKVSDJlsvYPyq8rD6Fio/ph1HFtiOXRI0mDFXhmZ5kMbnqyKT9SN/wCuDCDkPF+QVAnZF/hLNoIPqpsEH3GKvCYJYmSNWWXLkMVkvzr3ANbPZJ82x9b64rcK8Nwy3mp41mllJILgNoS/Iig2AAtdOps98W8lw9MtOEhASORHYoNlDKV3UdrDG69BiuEqJ5eRxgwYMSKBgwYDgAyPHuIxpzEkKtJbfCJYGQNQTSUBIYCl/X1vFPMwxZeEpFy4iNchYRtGse27FaApO1mz07k4nzxbVpAUkaHLHtJpYEOB28jH+fEGZ4RKeQJXMuqWJpldQCw1HST/AAgMNQToFVgbJJx2RpJZIsQ8OZnhyYBLrHPnfOStsvLlJJ07DdqoYuTQSzrJI+UlDSqLUaj2UdQQpBUemG/CeBRTs6KRyYppG8tglpCGZTVAULBG96u2NQvFUO67iyoNqASNjVkY2erTwvLsxRxkwcnDnOn/AHaWwHvaSuqhPzXegVt7YmgyjCVm/DzgGQtZDlvmUqfmqqvY7/XG6yufWRmUdVAJ3B63XQn0x7kZ9a6vc/bfcH6Hb7Ym9Z9hlBGPl4fG7l3yzlna2bk7j4gNj+UA73uMVeFNAzao4bkiJWkiBIGhgDtuDbEem5xvp8urjSwsHqDj55/srLR56CDKQrDmI5A7mIEBYResOejBqCgep6eUnD6c9yayK4UzleGEOtZWXSFKjaSguqIUfPerQJBtt0xTzumDLsZopYwzEAtq/Mx2PmrcV/TpV4+q4xXjRpJkCrC0bI7KskgBQgqyk0pJ3B22vp0waeq5NJ/sJQUUKhkHJDfh5T8NhYEmksXGn81/u7B7XiPinDJHjmCZaa311YfVuwKfmqq1Xf8AXGt8O8TmeONTBy1CR1ta+jaTfSgCL33xocZLWlF8AtNNGc4rk2neGFG0Mia3PdAdKiutMacA+gbGhjQKABsAKGEPCYNOdllPXMRgg+0TsoH00up+5xoMQm+EVj3EfHsqzxzKfkCax7+Vww/yP1wj4VYilL5ZonWQhuWUJ0miDIrELuDTFbujjR+IpCItMdc2T4cd7izubHoFUn7e+Mpxji0uSJeFHzTSNqlIXYg8vsOgOpgOvTr3xbTuSpCSpM0/hVhySlaTG7IVNErWwBrrtVHuKPfDnGQ/Z9xFsx+JzGnQjyKI1PzaVRVDN7kV+gxr8R1VU2h48BgwYMTGKXE4X8skYDPGb0k1qBFMt9iRuPcDCTOeJsy4MWXyU6ynYPNoSNPclXYmvQA3hxx3OyRRaoVV5NSKqsdIJZgu5ANdetHChuJ8S1qn4fKgsGI+O56Vf/sh/EMVgsXS+5OX1Y84TkeTBHDerQiqWP5iBufud8GIeCZmVkbnhBIrlSIySo6EUW36EYMTfI64F0XgpFAAzGaFekzAfYdAPbFnhvh0QzCUzzSHQyBZX1AWVbb38mKz+D9TMWzebpmY6VlCKtkmhpUNQuuuOeEcGykeZ+HmJJJ0BDI+ZaUgHraMxrtvQxVu08/gmlT4NJgwYMRKhgwYMACfiAuYopAfQr2aNaWar772aNHofXGck45lLzHNnE7A0VDhdLAUxUWCAtAX1B1e+NRxfhjOVkjYrJHekitweoN9vb/qM5l8jMYncmN35oleQfDCMqjUAu5ohQKvuQffp06rJKRxwLOx5fKLE0ixNPK9EkjygC2GrcnQBR9SD0w5g4lkkAVZ0AVSo83QHrXufXGa4TI2blLZcyQKgZnEegSfE0FADMpXRSWdP5jQOxw3fg2a7ZjPH+fKj/7WHnFXl0/PQxPBZ8N6DNNJF+7ACLW4IUCiPXof1xY8JcVWeJivM2bfmKVNsAxq+o3vbbfEfBsjmYYwtLvd6zqe7PUqVU3u2w2usVis+Wj5UbRCRwApkBoUoTUQrHYAX6Ym0pWjU6NBxXmciTk/vNDaP71bf1xjP2RZ9JMtICbzCPpm1fPdd+5GrV97xsODxTLCq5h1eUFtTKKBGo6dvXTV+94xfgcx5ziGb4gnk0EwGPuSD87fUAV7hvTGwX/HNfTPncZ8o2vFc60SWia3LKqremySB1o1jE+O2Iy5d2nLFhUOoLVAmxQIbejfQV2xseNOyorBWenQkKNTbMDsB7YynFOCyTAaQw0o9qYXAYsdgLI0tQIL99WDRpNNizGvh+J1XLkS60COSNRJAOkgWfm031IvGmJxnOFRTxEAoXRdYVaCsqnRpAJamqiN6/1fZOMqihuoAv64nqc2NEyHiTiMuWiyuZUgRqojcbKwMhQBixBUICN9vQ9t6v8A6aN/x8v/APVRf/qw94lwwz5AxAkMpHcWTHJdb7b6eh233wmyvBZpEWQK1OoYXHlboixe2LxcHH4q5Fd2ScE49JOZcybKZbUmzLIspKg/DZVXodI1b9xWIOGJLHFm5i6l45vIrMVUIyBwoYCyfjGjXZRhj4dhEMMiuWkady4iGnUAQF6JSILF3sLPW8Um4YxMWXYorSzMxCgsdMYA6saFKFHlAF12xtq2lx5/kwc+CuEiGFmCqpmfmMFFCyAD06nbdu/XvjQ45RAAANgBQGOsckpbnZVKkGDBgwppDmsqsi6W6WDsSCCCCCCPQgHHpyylg5ALKCA3cA9R96H6Yqca4yuWRXZHcFgtRqXboTdLvtWF0Xj7JE004iPpMrRH/wAQDDqMmsIVyinkeRZVVvSoGo6j7k9zgxTfxFlhVzxbix5xuP1wYzbLsG5CziuYniE6QxyPNM3wn6xrYC2xJ8oTc6R17bk48Xga5TLQpGoZkkjLytQJJYcx2PUlrb9a6YZcb4jLGEWCISyyNpAZtCqACSzGiaAHYGyQMK83HLPNGma0RQwhZnCvYkezoFsAQqldRFbnT6HFE3XoI0jT4MQ5TNpKiyRsGRt1YGwR6g+mJsRKhgwYMAEGfldYnaNQzhSVU9zWw2xgZOJMcvz81KsGqWaGYoCYmaNyqkqdyGCMvUarAN9MfQpmIViOoBr64+IzcXmz+Vj4asbI8cjSZmR18q0zMLA3HnK3t+uOv/Tw3e6t+mfPqTmbvwtxZCYZI9UsckcimUR6WtHGzKOqgs1H3xsYMyri0YMPY9/Q+h9sZLw5w1mHMRVj5CCOHSfhnozhQv5CRp33u/QYuzZ9JmhaMtFK7U9KdQAsENtRGrbzdrII64TUinLARdI0uML4q8a5GRGiXMx8xWogltPXSdRTqBZNXvVY0XEtcsE2XbyStG4UrdNtVr3+o6j3G+Pkvgp8jJknyc6IuZqQIzjZW3ohiKBFgV18vTD6GkmnJ3iuP2ZOXQ+m+CvFS5pGQuGljJ3AKiRLIWRQ3VTVWNrBxX8KcOKZ/iMrIIyzxhUHRkCkiT6uxYfVTiz4P4VFGuoFnkCgFmrZSF8orYDyg11G3TbF/N8by8TWz+Z7XyhmJ0715Aemv+uEk/ikoLn/ANNXCbGuDGTfjEbylYswVCxNIQUl1DSVBPmI1DzDYC8QRcSmm1JMoaMcwwyraFiiWdaHdWBO3rR2FYX+kzd6Nngwkj8ZZVtJElhzQOlhvt1sbdRucWeGeIIpyQupSN6dStjbcHoRv2OEcJLlDWiE8VjjadXbo/yjc0UQnYdrJ36b45yOaKZM0CGRWCKxBalvQDRIJoDC98k808lMvLlXXpK9QAI/Nv5gwGoA9LxdXw83dk+yn/XFGopZZO32GHCsvGkYWMDoLqrJIu29z13wmyL83iT6QdOWjdWbtrlZWK/UIiH+bBxDhHI0ziTQUZdRUdVJAYEXvt0vp2xH4EzKuc7RuT8Uxk9mMcW30FafqpxqXwuSybd0marBgwY5ygYMGDABWm4hGriNnVXItQxAJHTa+uKuay6yZhAyqyrG5NgHclQOvtqxFmuF5POFuYkU5QlDqAbSQSCN+m94o/8AZ7lVNwmbLn1hldB/hJK/asUW1ct2Te58FmXwPkySwy8a3udChQT60O+DDDhHDzDEI2kaUgkl3rUbO10ALqhsBgwOcu5uyL6HHGeGNMqhJWhYMDrStQG4IGoEbg10/rhaPBeTBDTLz2JABzDmWz2AEhI+wGNEcZHOZnNN/usMBaSJwfxEzVGN7VtjrclTuqgD5hYxsNzwnRriuWjQ5N1RzAsYjAGpKoKRe9AdKNWPcYu4Q8N8OSLMuZzGZeWVVKgKAkQDVqAQWeoBssTsPe32ElV4ZqDBgwYU0MYebMLozTIic0s5V7o81XKfcIyA77eUbY3GM74ugVMu7gN11EKSLrzMaHWlUmu9YrpPNCTQt4dxWZM3LlSISyqp1i47ZgDuBYuyd69PerGehl5qyvC1oPnRVZr2/hsmt/yDr2xnsjnBJxBcwjl+ZIKrdQpEYonp2brvY6jodw8PUypK4snqGX6BUr+q4tP4WvoIslKPjSToyOwjkU+VvlINbHSfMD2I/wBcfCvEvDWgzRYoRGz6kNdQKuuxo2P+uP0CQOi5aRQR1XlrXpY17/pitNwjLzgRvEzE/NqhAv8AvEpp/TD6GstJt1gJRbM34XzU3E4RIwMcaalXRK0aSi6OtYiCrrp6WQQ198dnk5TWisWmAKRJGWYxlwtspYlgvlS9+zbYd8N8LxRh4o8uIY2a2NjzdOiqSL7Wa+mG8XB40vlgx32RiB+nTCS1Y2647GqLaM5DHO6xHlOXRtRkdmJbqCtEDyGwaJA2HpeLGcyUjKfxDrGhYtvIIhdb1pBPrfn3s4cSxcvSDNKTZ0jykt12rTvXr+pxxlyWV2ejJRWtvL3C7kre9nqOnpie/qbQn4XwrLxqJo0iGsjS8calimyqxdyxI6Vv0rDmfgsTsDKGlZN11EkDtsBS9vTEsZZmKFSFUijpoVp7E9we4FdseRxCihZqbVQsdSSTpI3sE19sK5Nu7NSI4pA2ZUr0MFj6ahhnhRl5Cc2RqDAQ173qF39dv64uSTFzpQ0PzP6ey+/v2wskamUOO5u0IADBWUb9GkJAjX7MQT6UB32zfhXXlpsvl5hpYo6GTbTOQSQ23RzuaNnrvuMN+NqOZEQG5WVcOQvRnqiGvqFRmaupYjFHinDXJigjV95onjltSgVWDvX5lYqu47k7d8XhW3b388/wI+bNrgwYMcpUMVeJ8RSCJ5pDSIpJ7n7DuT0A74tYXcRkXnQI5oMzEA9C4W1H6amHuo9MbFZAUZfgHD82DNAFDHcywOY3vr5mjIJa7vVv1xe4XwjMQy+bNNNBpNLIq6w21edatavYi7rfHPFvCeXkYzC4JgP30R5bD+92YDrTAjFnw6kvIUzSGVmJIYqF8t+TYd9NE+5OKyljD9/P7CbVYzwYMGIjhinxBJjp5LRrv5taltq2IAI3var7+2LmDGp0Bl+P8Qny8YHOEk8jaIYo4whdz/eL0oFszdgDh7wmCVIUWeQSS152ACgnvQHQDoMK+GcDKZibN5lw8llYjWlYoRvQ3NEndm77dgMVX49NnGC5AARKw15qQHQaO6xKCC91WrZaOxOLNblS+788YtmpwY5Vu21jrjrEBgxlONzc9gY5ACj6T59IWMtodj6k76b2Oki6Jw/4xMVhcqaY0qn0ZiFX+pGMbPkIykYezyVaIMH0am1mISSBKDbIWrpZIrF9JdSc2ZTwrw8xzPGraY0nlESihaiRLI9Soqv/ADX1xuGpep2d/wC8xofyil+9YwiwQEc26Hw1VemqhGGbboVZb7GwcbEcODKWjcyarI1O36Bl6D6g4rry3NMWBzzUa+U+YH9pQzD7cwEfpi7k0Xc6pG7HXqH6AgD9BivCUbTEQ0ZUfIWYX9CDTf1+2O5eGRCiUUsCAC5vf21XjndcDo8zHCY63JA9Gcsv+FyV/piHKcGhBJD2wq+W2ivqIq6++Jp8qvlC+W2BKjcGrsEMKA9x7YklIYslkVV0dO3TYj9P+uC3XIYFmb4pFCocLMHZtKs0Ujs1HdRYJ3o1dDvivxzicscC5iPVHTENEyWWLEC+5AFHoNxhzmDQLKWOwoL5unWgel9L/rhT4q4O02XeJAAzSKQSb2Ft+cEWNz0xSDjasV3RR4FxszycokI5QFOlqB81AE70aAI63tth9wUqYajZiiOwQliWNEgkk9QWDUe4xnctwbMEJPFGl0GjVp3rcdyFJo2fLRAvbDWKXkr5m3AVNOn5tIPlbSDXzbEUPl9aw2ok/lMi65JMshkzJBDKgj2qxqBa/MaHU3sPQ3hjxLNcqOowNZ2Reg6dT7Ab/oO+K/4sQRmWUHW/RFGpvZRXp1J6Cz0GEk+dZsyY2CvKyBlIPkjj79dyTuPU7dANkUdz9ENdI5yXD8wFLKQYDIZSrbvY+cFiehYM3Tv6YvZpzLFG6VHI7BlF3peiUYj0atLDawxxWy8TNE8fOYamcCiKClmsEadjsQN/zDHiZHkxLOzLpLRuWYklQCCQB6BQx60Nzh3li8Gl4XnhNCktVqUEj0PcfUGx9sWsKvC++UiYChIDIB6B2Ljr7NhqTjnkqbRVcBjNzwLI75HNnXzLlicHQ1XdAg2roehB3UbdGwDOR8QLDL5uSMwsVYRaQb9WDqbUjdT0IN72MVsz4YzlNozccmohtUsPnDKPKVaNlAqumkjc7bnFYx28un9zGWMt4LIIE2czWYiXpFIy6T6ByqhnHs5IPe8aXEGS5nLXm6eZQ16L033q96xPicpOTyakGDBgwhoYMGDAAv4zwOLNKqSjUoYMVs039lgPmU+h26YqycSLt+HygA0bSSafJF/ZA6NJ/Z6KNz2DOscqgFkDruffthlLFMwzPgbL6TnjqZgc2wDMxYkLHEpsn+0G26DGky+YV1DIQwPce2x+4O2Mb4Rys02WK00MUk08jvuryB5XYBO6rpKgt19K64ew8SiiY5bLQs/LoOsQUKm2wLOyrqrfSCT0JqxiurG5Pz0MRL4midsrLy/nUB1/vIQ46+pWsYTwdnJZIpc1mAyZeURSKzAIqysLnZO4jLbq5OxJPvj6Nk86soNWCp0srCmU9aI+hB9CDYxgfEPCJsrHLlwznIS6mV0BZ8uSbZSADcRs9jp/SqaLw4PnHi9RZrqMeI8P5kHwyGWF1eUCjrWwdN1RIQB7X81Uepxxw7xTFm5D+DnVZSCxUJa7EhRILG5oWeova8UM3x6DLRIyz8waV8jzq2sqNjeoMSAL0sK7Gu3OU4+2bA/A5WWKJxTzCJQ3QDULIDGi1GyAdz2GKbHVtffp9xLPOD/thys68vOxGFu5Hnjv1DDzKfqNvU41+Q4xHMuqCdMxH6o4Lr7bdfvR+t4y3CP2T5UEM2W2HTnzNIT9Y0IT7EnGol8HQPo1g0nyhPhBdiNuXR6HuThNV6F/BfnncZbi7LmjZKi/Kdwuqq/KQCDZvbFWWFluUEl68w+QEdtyG3UXtdX1647TwzGoAR5kK9G5zsfvzC1j2N464gZ0iYKBJ5SNQ8rjbrp6NXWhXsMQVdBqfUrL8Z0+I6q5YqqEqSiiixZaNFihHsR64p5SASsA+vRaVc0hNsshJ3a6I0V98V+JcXKaWWeIxiEqzqttHQGptRJAUkAVpNUMJMlDNxSRXy+vL5RVCtJJ88jKCFaIDYUCRqP2GLRg6tukLeTRvlY4QHcmONeWF1OwBYMysoBbewBQ3vasV0zSKzShZAEUC5FetrIYCviPRAG4A9bvDTI+CctHRYPM46NNI8hB6WAxIU1/CBhg3BYj0Ur7q7Kf1UjCOcfU3azJjjMOYmky7G3IJe2+Jy1AYgBRSBrA6jY3R64sHgiQ8yOJmjEi0HV2OiTddozY0rtZPvfTE/GPCThZHypUStRtqUkgEAFgDYokeYE+pI2xlYs5xCF4stLBNHCaWaZAJW0/EJoqDsWYb6brti0UpL4H9hGq5NNC/wDu7sHAGqS0sWwtrYd9QNFf7oHfGe8V5qTM5ZMkgBMgChkLFUQ0GZ2oAO1mMRi/mN9dtJGuWkdn0TyaaVFVZVBFCzQ0qTqvdunti/wngWlldlEaKSyRai51G/M7kmzRICg0LO52pVNQd9eTabHGVhCIqDoqgD7CsJOLeIsm3wGzUSMXUEFhRphaE9PMAVIu98TeK5ZVhVo0MiBwZ0U05io6tFdTemx3XUBvWJ8vDls1lhpSOSCRdhp8pUjsCOlYhFJfEyvoV+N+GVnKyxPyMwg+HMg7fwuNg8Z7qftR3xPwHOZh1YZiIRujFdStayVXmXawDfQ9CCN+pi8LZUxRNBqLpFIyRsxs6BRVSep0Xos7+XfDnGSl/HnsAYMGDEzQwYMGAAwYMGAAwYMGABTx7PSrohgU8yZtIkItIxRLM3uFBpe5r3xa4bw5MvEI02VbJJ6sTuzMe7E2ScXMIPFHCp8zy4FYJlnJ/EFSRIVr5F9A3QtdgdOtikc/DwYV/DGaOZzOZziXyGCRRHtJyy5aQeoJcqD3CDtWNPhfneFkxKkEhgMdaCoBXbbSynYqRtWx9CDvijF4jaIiPOoITYCyg3C5JoUx3Rjt5XA3NAtjZLe7j7dQ4GbcIhLazDGW/iKLf61i0q0KGwwA3uMe4nbNDBgwYwAwYMGADAeMvCr5nN5bLL5cpI7SzBRRLLuQSOoa+/Q7+lbvL5dY1CIoVVFAAUAB2GO6x7iktRySi+gqjQYMGDExgwYMGAAwnVBmnlV2blxPy9CsVshVYlipB/NQXpte97S8U8QxwsI/NJMQSsMY1SN71YCjp5mIG433wsm4fmcvmnzGWRZIp6M0BYK4kACh0Y+UkqFVlJ7Ag4rGP27GEMnDnyOYiaJ3fKzOI5YncuI2bZHjLEkAtSlOnmBFUcPs3lZSVWORY46pgEtvbQboem4PtiNI5JijSJy0U6tBIZiw6atOwAO9AmzXSqLLGSk3V8hRHl4FRQqigOn/APfUnqT3xJgwYmaGDBgwAGDBgwAGDBgwAGDBgwAGDBgwAGOZIwwKsAQdiCLBHvjrBgARHw2Yjqykph/90RrhPT8hIKdPyMo3JIOPRx6WLbM5dlH/ABIbmTr1IA1rtubUgfxHDzBh99/NkyilkONQT3ypUetiFYEqfRh1B9iMXcUM/wABgmIMsKMw6MR5h7hhuD7g4pHwuVWoM1mYfTziUD7ZgPgqL61550DI8wYz08Wcj6ZmNgOvMy9sfukiAf4cZ/P/ALRpoTTRxv7i1/5nDR0nL5chdH0HBj5rl/2ryua5CD+YnGgyfEs3OAySwRjuDAzn7HnL/kcbLQlH5sGbk+DVYjnzCoCzsqgdSxAA+5wnHApnNyZ2Ygj5EWOMfYhNf/exJB4SyysGMfMYGw0zNMQfVeYTp/lrCVFcv2NOG8WRvtl1kzR7GEWn/wA1iI/+9jn8Dm5/30gy6fwQHU5+srAVY/hUH0bvh4qgChsMe4NyXCCinw3hMUClYkC3ux6sx9WY7sfcnFzBgwrd8mhgwYMYAYMGDAAYMGDAAYMGD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SExQWFRUWGBsaGBgYGB0ZHBsdIR0dHB0gHR4YHyYiIR8jHRwaIC8gJCcpLC0sHiAxNTAqNSYrLSkBCQoKDgwOGg8PGi0kHyUqKSosLykvLCwsLCksKiosLC8sLCwsLCwsLCwsLCwsLCwsLCwsLSksKiwsLCwsLCksLP/AABEIAN0A5AMBIgACEQEDEQH/xAAcAAACAwEBAQEAAAAAAAAAAAAABQMEBgIBBwj/xABIEAACAgAEBAQEAwUFBQQLAAABAgMRAAQSIQUTMUEGIlFhIzJxgRRCkQczUoKhYnKSsdEVJFPB8Reio/AWNENjc5OUw9LT4f/EABkBAAMBAQEAAAAAAAAAAAAAAAACAwEEBf/EAC8RAAICAQMDAgYBAwUAAAAAAAABAhEhAxIxQVHwYZEiMnGBobFCE9HhBBQjwfH/2gAMAwEAAhEDEQA/APuODBgwAGDBgwAGDBgwAGDBivxCSRY2MSq7gEqrNpBPpYBwICxhZm/EmXi3eUKB1ajoH95wNI+5GFnibjoHDxmFNIzQhydiqNKiy36UpYH039MaLlKV00CpFVW1elelYfbStmEGfzRWB5IyCQjMp6g0LHTqMVvD/HlzUAlAKMNpI2+aNx8yn6dj0IojY4U+HMnyctm8uP3UUkqRWeiFQ2keyliB6VXbFI8ImaKHMZaw2YhjizUbWmxCrzaPSSIFvSxt2GKKEcr2ZljXwjxd5TmEl+ZZA6f/AApFDp19LK/UH0xS8bZ8gjlyaWyqjMlQQDIQSBHv11KJdut6cM5OEyJnkzEQXlmAxSqWI+Vg0RFA3puQfze2LXDOHMpleYIXkkLbEsAtBVHmA6AfSyT3wboqW5ewehbyOcWWNJUIZHUMpHcEWMLfGWaMeQzLresRPoo0dZFJRFUdRGOvDnCHyyPCSpiDu0VE2qsxbQbFUpJAo7Ch2xH4v4fNPAI4Qp+JGzhm02iurMBsdyBQusLFJai7Wb0PP9kSpl15EziZUFcwmRXaujhjdE91IPvjnJ+K1fh34/TpUQmVlPbSCWXp1FEdMWs3n5ipWKBxIQQC5UIp9WIY2B6AG8Z7jfDUy+SyvDEfeWSKGz1ZQdcjH6qrfrWGilLEu/46mGl4fxRpNAaF4y6axekittiVOx8w2I9a6YvhsV8nA6WGfWNtOwBA962P6DCLwkefLmc6flkk5cPX93H5dXp531mx1XThNqabNNNgwYhnziIVDsFLnSt7WetD39sTNJsGDBgAMGDBgAMGDBgAMGDBgAMGDBgAMGDBgAMLs1xgROwk8qBRTblmbuFRQSQBW49cWmzyCQRFhzCNQXvXr/n+h9DhbwDOLK+ZJrmpM0bDuqj92PYFSG/mOHSxbMI581DxDLyxwTkN01IWR43FFbGzDetiNxtuDhZwuHPCJXgzKzVavFmk8wYGmXmQhaogjUUaxRo4v8Y4UFzmWzUfllL8qStuZGVY03rpI1A9qPvhlBwwpPJKrUsgXUlbFhY1X6ldI/lGKblFY+uTKEnBuc8s0GZyZjilXUfMskRY7SBSu4VtmplXfV64u8M8NPAgijzU3JXZVYIzKvZQ5W9IGwuzXfvh7gwj1G+PPc2iLLZZY1CKKA/5myT6kmyTiXBgxM0MGDBgAMGDEGbzOgA0WJIAA9/+QG5PoDgAnxDmckkgp0Vh/aAP6XiLhuaMis2xXUQpHQgbX/iB39KxbxvDDkoZnhfwZI4W5bOD5zbkEir3PbtvtivwLLPBHFluUAkaBQ6sNPlFDY+YE9aqh64b4MbudUAYw8edizmc583/AKpCTFliy/DklNo7kn68tLoG2q7FafxBw6SfLyQxSmF3UqHAurHp/piLhSrHEsLQ8pIVUdjHtVaT33F7gH2w8GopvqYy7kcnygV1MQWJUMb0jsoveh74s4zPGaPEcrHKNUTxTaVbdeYChBIOxOnVXpvhujjLR/EclQ2xIJ0qTsCdzQ/iP3OFceH3Av4MAODCGhgwYMABgwYMABgwYMABirn53VfhrqckAX0W/wAzd6HoNz/XE0mYVSoZgCxpQT1NE0PsCfthRn+GTRynM5ZyzH95C7EpIB00E/u3HYgUehB2IaKzkwW5XOyZCcpmjrhne0zVAU52Ec1bAdAjdKpTvRLHiXhcSTjNQyvl5qCsyUVkUdA6sCGrsdiN998XYZIs5AQyakcFXjcdOzKwPcHbBwXhIy0KxB3cL0LsWNdhbE7AbAYo59eHwFHuS4aVOuSRpX6BiAoUd9KqKF+u598XsKPEviJcpGGK6mdtKKWCAnr5mbZVA3J/QE0MZzwv4vLyZhDEQYgrM7EIrKWcArtubBW6o0N8C05SjuMcknRusGMQvHZ2dZEd2klLBMuAvKTQ2ly8gUsClHUxOknygXRwuHiHOnScxHDpdmAMevMMRflKwJVqf4yfQ7XjVoSZm9H0jBjG8H48ksjRwiWCZTWiRGCOaN2oJ0Ha+oNEHcEYZZXxCx1sQxRH0MCvm1AgNpAFmidgL1CyPdXpNG7kaDBhdBxjVJoaGVLFhmC0f0Ykb7bj0xfkkCgkmgOpxNpo2zyaYKNR6YQwCSaQzPvGraQijeqBBBvfcnUB10irA3GklzTjSrJFVh2qiD/CLvUR3I2Br1GH0MIUBVFAYf5PqL8x5BOri1II6fT29vpiTFPNQFW5sfzD5l/jH/5Dsft3xD/t+K9iSux1DcC+/W6vYkCh36HC7b4GvuMsGKXEeKpCBdszEBUUWzE9Pp9TQwrzXiGZPNyUI0sSNZDKVNadlIJPauvTGqDfAOSRocQZ3JLKhjcWpr9QbBHoQQCD6jC2Tj3LFy6bpbC9V1GluzXUjuPXF7I8QEhZSpR16oSCaPRhpJtT2PsfTGbWshaZUHAy08c0spk5IYRrpC7sACzEdWoVtpG52xBx/j5RhloFEuZkHlQ/Kq9C8h7IN9urVQw9Iwjy2SgyAkkOsmWQlnOuR2J+VSd2NdFH2w0XfOeyA64Hk5suI4HYzLpJ5lBdDAjy0Pyb0o3ICmyeuHWM5xDxWyLIwiKLGmstN5SV7aEUFmN7aTpN164a8EeZoEbMBRKwtlUEBb3C77mhQvuR26YJp/MwRewYMGJmhgwYMABgwYW+IODfiYTHreNrtXR2Qgj3Qg0ehF41VeQDjfh+LNIFlU2ptHUlXRh0ZGG4P+fQ2MLMlns5lzyZ4XzQH7ueLQCw7CVWZdLerDymr26YW5Lh2Zd9EGdzETIPipMFnVG/KAWCuwO5B19B2vD/AILk84rN+KnilWho5cRjN9y1u3tVe+LtbVTafpnz8ilvheUKKzMAHkcuwG4BIAA+wAF+t4u4MRZrMiNGduigk/bEOWMZnxTmHiSbMkXyiiqAFJVCU1t8QUNi36e2FTcbTl5WYRQE6F0vONBTWbULoBDHdbVQACCdQFYc8ZR3cgFV0LqZ2GrQdiqIDsCQCS536V12QZKBnEkksQVWPww8hkkDDYK1i1Znuq3HbpWOyFbckJXZTyGZLEyF6aaWZW00UGXy5ctdi/NJqPXfX3xQhzEyR/iFnlR3aNs7e0mlgNKRR1QEcZ1al9SBZurWWjVcusKhisOVzkJYj5nE6Bzt3pWJbpuffHuYnj1EgRkcyeJIm21h8yIW0sDakUKrbSenp0dfPXz8mZG+ZiLZjLhSeZzow2mRq8kVszAEeY+XZlsgDthtn2jizCzq3mJdSvWmJA1aRv2I+4xm+B5vRMmhx8rUJPM1UkUbszW3MFhasqQSR1OGslmERRJyxIrPzt3Go6qWxR1HrbEUQScQkso2y/Bxw6hFKQzoBrdFOiiwJIPUkUNvriTiebfMusMOwO7NuNK+vrZ7Dt7EiqvBzLKzxLImgJGwsauq91FUNVkL0IA7dY+OePMpwxxBJzHkK6nKgE79CxJG53xPbcqirYyeMmryGTWGNIkFKgAGLGPkn7QfG65vhiT5SSWMrmQrAMY3/dyEAlD0Ox6+mOvBvhf8RKs0PF8xMIXRnQ80A73pOqWqNEdDhv8Ab/Bvm6+xu/NI1/gzxsc/JmY+Vy/w76L1atXmdb6Cvk/rhdxUTR51svGgdJyrpuLQlXWS975elbArqTvvj534d8YHIy8QUQtLzpJBatWinlF9D/F7dMaLwhwdpshkMzqkZo2zKSUfNIjSMdLEsNrQHr7d8XnoLTk5cLCXtf7X5EttUzRtp58jCfWxs1eoLImlQiFBfy6tqNFTd73HkOPW8pZWtpGBYC1VSsfzkEhGtbAs9fesM04XHWsoiIQAGKgAMDYDKuwj3KnfevfEXB8gsrqisumFHLLEAIS8jXHVAA8sAkdgW9RiFxrJtMRcM47K+czgNlSVVPIx1ksdZTcXpQqt7Hp6Yq8RyM+VRp4nd8xC8MSOoGlkElMjAbaTrKgEbEGjZvGhyubkklAWgE0kyAWQypTIikdzQNnZt69KqSy8rlKUV5ZC00TRWU1vZDNrI1m6UjayK2AxRSp8dhTfIdhfWsekY8QitjdbfptjrHnnQZvjHDWzOegR0+Blxz7NfEkukUb3SfOQR10Hti1xjxTFA3JUNNmCLWGIan+rdlX+0xAxa49kXmy8kcbtG5U6WU6SD23HS+mIfDvDcvDFeXUKG3dju5YbHmMfMWFUbPbFrTir6dDCzwnOtJEDIuiUUJEu9L0LAI6jewe4IxdxnOAcUE+dzbRHVAqxRhx8rSqZOZp7HSCgJHfbtjR4ScadAgwYMGENDBinxXP8mMsFLuSFRBsWY7AX2HcnsAT2wl08UX4hOVk78kB0+wkJO/uVrDKNiuVDDjHDHLpPAwSZSqmxavGWGpWG10CWU9QR6EgthivkM4JY1kUEBh0Iog9wR2INgjFjA2+GagxR47Cz5aZU3YxOF+uk1/XF7BjE6dmmf4fNzQTJF5mULPEaO46MvZlIPUe3cEY6zEFPGsUdsWB1SEkoo2LKrWbA2BNdRuemJOLOYBr5RmjBHykB47NEgmvIAbNGwAevatLOUk5aKqqwt9BLPvQVmYitO5/pvviyzlE2Y2KNlBjCtylh4n5mI85M4YUbvYFhZ2x7moqzE9KERWR9Z9PxMbEoKNlfSsc52X/dUtqZE4nstgHQ8gAIFeXYbewxJPl1LTq2tWgTUBZr95ERZFBtgh9N/fHY+c+v7JkEmR5crCJdfNbXXzB7klvRpp0fyE0o0bkmjuHWe4uCMwQZDFHdh1ISwtya620oT5vUgjffFXPZdWmCRRPIzkMFQlL+LmLZ3XYAFhv19MPPEXDzDwbOKxDOcvMzFRQsoboeg6DvthG02r6gkS8D41k4sqc1+IUo708zeUM/StwKA6AVj5/4p49DDx1M045sPJQ0oDagyuARe3cHCB+Ow/7DXJ6vjDMFytH5dTG76dxhxkOGx5ji2ShmQPG2TitT0NRMR/UYvHRWm5Sd/wAvZA3dIW5Hh0ma4bnBl0Z2bPB1VRuFKtW3sCMbDwpxfM5eRY4+Dfh0ldBI6Mel1qIrsCTix+xhAoz6jYLmmUD0A2A/QDHviHOtHmMzpfaQNG/xSNIqPtoOggODdnYg4XUnunLTr9+nqCVKxj4c8Epk5c0hmDvnA7Aaa0gMxPffeX+hw38JeFfwWRTKF+ZoLHXVbs5cbX2JxkclmdMZCuG3kVX/ABN6d3KWeV1FMR98UstniyrGr+VX1JeYIuQRxtpLcvfZgdNfmxGUJzu32/Bqkka3iGWkVZDG5jL2HBJILBKo91tV6rsepFk4ucFhctLdBg0cZoUKUcxgPUfEKWAOntiXisSkw5gIDI3kBbooYa9R9dOm/wBcXsmnLjvc30Hc30v+0x3PufbHO5fCOlkQcVzC5eaRi0YUWxDGqAUsSOu9l9q3vtpx6YNESyuCJJJFLKg5hVyVdARtdUL6DzbUKxxxHg0U7zR5lyyOtPpsaTSHTa77iiB3C/XHng1o5y5g1Llcu/LSySZZAAXkZjuQLUC+6k+gFP437i1k0XBcsyRnXYZnZyCQSLPetr70NhdYv4MGOVu3ZZBhJ4h4VlOXJNmUGhVLSG2UEAb6gpGrbsbw7xR41kedAydT5WA9SrBwPuVrGwdNGMRcDlzjIpiy2XyuXAHLictzCvawg0x9tvNjR5LN8xTY0sp0ut3R2PXuCCCD6EYWZnxnk4h8TMRxt/w2YCS/TR81+1Y88MZp5+bmWRo0lYcpXGltCigzA9NRsgHeqxSabTk1QIeYMGDETRRx2HMlonyywsULErKzLdihpKg0aJ3I/wA9qE3jB4ATmspPEALLxgTJ/wCH5v1XFviHilY5TAsM8stXpSM0R7M1L/XFSDjGczFaMqkUZcq7SygsAG0vSIGBOzAW1YtFYyv+iTecMc8HiIhUkUWtyPQsS1fa6xdwYMSeSiwGDBgxhp4y2KPQ4yceYSCdMvJIFjVAuhm0jVflIPdWF+QmgQfbGg4nmY1UrJJywR1DaSPe+31x838C+Mi8+dhkc5iISHlO3mJjDOq7haIKhTbEbEm8dOlptxlLsTk8lzOZSMLE0caM0j8QW76g84nffbboMLvEOekzObTL5LQzTc6OVq1BFIy5DkjpspIHeqxKeGDLjKuAWdpc8polgFqc+UE0OgJIqzZxNLEIBmJlnmglIiMioq6LEMextCdhZ61jqjSlfPNe7JPCN7wLg4y0QS9Tnd36amJskDsLJ2G2LuZZQjayoSvNqqq97xg5ZXEyR/jc5TKxI0x6gaVlr4emirXirPk/xMcsU2bzcic0R6SqhWBYUG+GDdXvsMc39G3bl+x/6nRL9DPiXBOHLG7xZTKEKpYu8dIAP7qkt9AO2HEQyglWeSKKOdV0iTT0WqGl6Hlo9NuuMtL+zjh4Z15mZtSARzBuTQoWPVgN6x5/2dZA1pkzBYprX4g7hiL26+U/pij2NZk/PuZbXQ33DuFQw6jDGkfMOttAA1E/mNdSfXGQ4v4XilzDs3NuWQg6L0jaJCWph1pe3RfbFTKTEtCi57OaGg1/LHYFIVIuP5dBY777DECZt1y5l/G5sMXe/Kmk6TRP7u7C6T9cZHTlF3u/f9jHNNcfoVT8JjhzpyQLaeaiF9UopnQuuwGm6Zu/rffD2b9n0CsYgZrALarbTegC/n66VUXXYDFGfw9C2d1NmM0WI5rNSa+ZGAqH5NJqIt/12xPn87KuXnf8bmi0ZIUFU0sLoBvhggkAk9K9sXbk62y6LvyJazaNtmZEWPL8wjSWA373G4r74kzed5dSOpJNhEHX2/mJpfa/qcUOM5yOJcq8m4U6lHq4jYKB/iJ+2GHD8uzHnSCmPyqfyj/Xr/5JxwVStnReaMF4mgaPVzpmB1NKSrMq2OWdLaDZQB2HuF9QDjS/s6iRcmpjTQspMum70sdnWz6EfocJv2ocPv8AD5pCyaJRHK6iyEsjzL3UMBft9cd8DnaBCFkidNAdJUao3O/Xro7C7Io0a2rpl8WkiaxI3+DEOUzGtA1VY3Hoe4+2JscJcMGDBgAjfLITZVSfUgE4kwm45xeeKSKODLiZpA5sycsJp09TpN3q7C9sVJMvxKVSDJlsvYPyq8rD6Fio/ph1HFtiOXRI0mDFXhmZ5kMbnqyKT9SN/wCuDCDkPF+QVAnZF/hLNoIPqpsEH3GKvCYJYmSNWWXLkMVkvzr3ANbPZJ82x9b64rcK8Nwy3mp41mllJILgNoS/Iig2AAtdOps98W8lw9MtOEhASORHYoNlDKV3UdrDG69BiuEqJ5eRxgwYMSKBgwYDgAyPHuIxpzEkKtJbfCJYGQNQTSUBIYCl/X1vFPMwxZeEpFy4iNchYRtGse27FaApO1mz07k4nzxbVpAUkaHLHtJpYEOB28jH+fEGZ4RKeQJXMuqWJpldQCw1HST/AAgMNQToFVgbJJx2RpJZIsQ8OZnhyYBLrHPnfOStsvLlJJ07DdqoYuTQSzrJI+UlDSqLUaj2UdQQpBUemG/CeBRTs6KRyYppG8tglpCGZTVAULBG96u2NQvFUO67iyoNqASNjVkY2erTwvLsxRxkwcnDnOn/AHaWwHvaSuqhPzXegVt7YmgyjCVm/DzgGQtZDlvmUqfmqqvY7/XG6yufWRmUdVAJ3B63XQn0x7kZ9a6vc/bfcH6Hb7Ym9Z9hlBGPl4fG7l3yzlna2bk7j4gNj+UA73uMVeFNAzao4bkiJWkiBIGhgDtuDbEem5xvp8urjSwsHqDj55/srLR56CDKQrDmI5A7mIEBYResOejBqCgep6eUnD6c9yayK4UzleGEOtZWXSFKjaSguqIUfPerQJBtt0xTzumDLsZopYwzEAtq/Mx2PmrcV/TpV4+q4xXjRpJkCrC0bI7KskgBQgqyk0pJ3B22vp0waeq5NJ/sJQUUKhkHJDfh5T8NhYEmksXGn81/u7B7XiPinDJHjmCZaa311YfVuwKfmqq1Xf8AXGt8O8TmeONTBy1CR1ta+jaTfSgCL33xocZLWlF8AtNNGc4rk2neGFG0Mia3PdAdKiutMacA+gbGhjQKABsAKGEPCYNOdllPXMRgg+0TsoH00up+5xoMQm+EVj3EfHsqzxzKfkCax7+Vww/yP1wj4VYilL5ZonWQhuWUJ0miDIrELuDTFbujjR+IpCItMdc2T4cd7izubHoFUn7e+Mpxji0uSJeFHzTSNqlIXYg8vsOgOpgOvTr3xbTuSpCSpM0/hVhySlaTG7IVNErWwBrrtVHuKPfDnGQ/Z9xFsx+JzGnQjyKI1PzaVRVDN7kV+gxr8R1VU2h48BgwYMTGKXE4X8skYDPGb0k1qBFMt9iRuPcDCTOeJsy4MWXyU6ynYPNoSNPclXYmvQA3hxx3OyRRaoVV5NSKqsdIJZgu5ANdetHChuJ8S1qn4fKgsGI+O56Vf/sh/EMVgsXS+5OX1Y84TkeTBHDerQiqWP5iBufud8GIeCZmVkbnhBIrlSIySo6EUW36EYMTfI64F0XgpFAAzGaFekzAfYdAPbFnhvh0QzCUzzSHQyBZX1AWVbb38mKz+D9TMWzebpmY6VlCKtkmhpUNQuuuOeEcGykeZ+HmJJJ0BDI+ZaUgHraMxrtvQxVu08/gmlT4NJgwYMRKhgwYMACfiAuYopAfQr2aNaWar772aNHofXGck45lLzHNnE7A0VDhdLAUxUWCAtAX1B1e+NRxfhjOVkjYrJHekitweoN9vb/qM5l8jMYncmN35oleQfDCMqjUAu5ohQKvuQffp06rJKRxwLOx5fKLE0ixNPK9EkjygC2GrcnQBR9SD0w5g4lkkAVZ0AVSo83QHrXufXGa4TI2blLZcyQKgZnEegSfE0FADMpXRSWdP5jQOxw3fg2a7ZjPH+fKj/7WHnFXl0/PQxPBZ8N6DNNJF+7ACLW4IUCiPXof1xY8JcVWeJivM2bfmKVNsAxq+o3vbbfEfBsjmYYwtLvd6zqe7PUqVU3u2w2usVis+Wj5UbRCRwApkBoUoTUQrHYAX6Ym0pWjU6NBxXmciTk/vNDaP71bf1xjP2RZ9JMtICbzCPpm1fPdd+5GrV97xsODxTLCq5h1eUFtTKKBGo6dvXTV+94xfgcx5ziGb4gnk0EwGPuSD87fUAV7hvTGwX/HNfTPncZ8o2vFc60SWia3LKqremySB1o1jE+O2Iy5d2nLFhUOoLVAmxQIbejfQV2xseNOyorBWenQkKNTbMDsB7YynFOCyTAaQw0o9qYXAYsdgLI0tQIL99WDRpNNizGvh+J1XLkS60COSNRJAOkgWfm031IvGmJxnOFRTxEAoXRdYVaCsqnRpAJamqiN6/1fZOMqihuoAv64nqc2NEyHiTiMuWiyuZUgRqojcbKwMhQBixBUICN9vQ9t6v8A6aN/x8v/APVRf/qw94lwwz5AxAkMpHcWTHJdb7b6eh233wmyvBZpEWQK1OoYXHlboixe2LxcHH4q5Fd2ScE49JOZcybKZbUmzLIspKg/DZVXodI1b9xWIOGJLHFm5i6l45vIrMVUIyBwoYCyfjGjXZRhj4dhEMMiuWkady4iGnUAQF6JSILF3sLPW8Um4YxMWXYorSzMxCgsdMYA6saFKFHlAF12xtq2lx5/kwc+CuEiGFmCqpmfmMFFCyAD06nbdu/XvjQ45RAAANgBQGOsckpbnZVKkGDBgwppDmsqsi6W6WDsSCCCCCCPQgHHpyylg5ALKCA3cA9R96H6Yqca4yuWRXZHcFgtRqXboTdLvtWF0Xj7JE004iPpMrRH/wAQDDqMmsIVyinkeRZVVvSoGo6j7k9zgxTfxFlhVzxbix5xuP1wYzbLsG5CziuYniE6QxyPNM3wn6xrYC2xJ8oTc6R17bk48Xga5TLQpGoZkkjLytQJJYcx2PUlrb9a6YZcb4jLGEWCISyyNpAZtCqACSzGiaAHYGyQMK83HLPNGma0RQwhZnCvYkezoFsAQqldRFbnT6HFE3XoI0jT4MQ5TNpKiyRsGRt1YGwR6g+mJsRKhgwYMAEGfldYnaNQzhSVU9zWw2xgZOJMcvz81KsGqWaGYoCYmaNyqkqdyGCMvUarAN9MfQpmIViOoBr64+IzcXmz+Vj4asbI8cjSZmR18q0zMLA3HnK3t+uOv/Tw3e6t+mfPqTmbvwtxZCYZI9UsckcimUR6WtHGzKOqgs1H3xsYMyri0YMPY9/Q+h9sZLw5w1mHMRVj5CCOHSfhnozhQv5CRp33u/QYuzZ9JmhaMtFK7U9KdQAsENtRGrbzdrII64TUinLARdI0uML4q8a5GRGiXMx8xWogltPXSdRTqBZNXvVY0XEtcsE2XbyStG4UrdNtVr3+o6j3G+Pkvgp8jJknyc6IuZqQIzjZW3ohiKBFgV18vTD6GkmnJ3iuP2ZOXQ+m+CvFS5pGQuGljJ3AKiRLIWRQ3VTVWNrBxX8KcOKZ/iMrIIyzxhUHRkCkiT6uxYfVTiz4P4VFGuoFnkCgFmrZSF8orYDyg11G3TbF/N8by8TWz+Z7XyhmJ0715Aemv+uEk/ikoLn/ANNXCbGuDGTfjEbylYswVCxNIQUl1DSVBPmI1DzDYC8QRcSmm1JMoaMcwwyraFiiWdaHdWBO3rR2FYX+kzd6Nngwkj8ZZVtJElhzQOlhvt1sbdRucWeGeIIpyQupSN6dStjbcHoRv2OEcJLlDWiE8VjjadXbo/yjc0UQnYdrJ36b45yOaKZM0CGRWCKxBalvQDRIJoDC98k808lMvLlXXpK9QAI/Nv5gwGoA9LxdXw83dk+yn/XFGopZZO32GHCsvGkYWMDoLqrJIu29z13wmyL83iT6QdOWjdWbtrlZWK/UIiH+bBxDhHI0ziTQUZdRUdVJAYEXvt0vp2xH4EzKuc7RuT8Uxk9mMcW30FafqpxqXwuSybd0marBgwY5ygYMGDABWm4hGriNnVXItQxAJHTa+uKuay6yZhAyqyrG5NgHclQOvtqxFmuF5POFuYkU5QlDqAbSQSCN+m94o/8AZ7lVNwmbLn1hldB/hJK/asUW1ct2Te58FmXwPkySwy8a3udChQT60O+DDDhHDzDEI2kaUgkl3rUbO10ALqhsBgwOcu5uyL6HHGeGNMqhJWhYMDrStQG4IGoEbg10/rhaPBeTBDTLz2JABzDmWz2AEhI+wGNEcZHOZnNN/usMBaSJwfxEzVGN7VtjrclTuqgD5hYxsNzwnRriuWjQ5N1RzAsYjAGpKoKRe9AdKNWPcYu4Q8N8OSLMuZzGZeWVVKgKAkQDVqAQWeoBssTsPe32ElV4ZqDBgwYU0MYebMLozTIic0s5V7o81XKfcIyA77eUbY3GM74ugVMu7gN11EKSLrzMaHWlUmu9YrpPNCTQt4dxWZM3LlSISyqp1i47ZgDuBYuyd69PerGehl5qyvC1oPnRVZr2/hsmt/yDr2xnsjnBJxBcwjl+ZIKrdQpEYonp2brvY6jodw8PUypK4snqGX6BUr+q4tP4WvoIslKPjSToyOwjkU+VvlINbHSfMD2I/wBcfCvEvDWgzRYoRGz6kNdQKuuxo2P+uP0CQOi5aRQR1XlrXpY17/pitNwjLzgRvEzE/NqhAv8AvEpp/TD6GstJt1gJRbM34XzU3E4RIwMcaalXRK0aSi6OtYiCrrp6WQQ198dnk5TWisWmAKRJGWYxlwtspYlgvlS9+zbYd8N8LxRh4o8uIY2a2NjzdOiqSL7Wa+mG8XB40vlgx32RiB+nTCS1Y2647GqLaM5DHO6xHlOXRtRkdmJbqCtEDyGwaJA2HpeLGcyUjKfxDrGhYtvIIhdb1pBPrfn3s4cSxcvSDNKTZ0jykt12rTvXr+pxxlyWV2ejJRWtvL3C7kre9nqOnpie/qbQn4XwrLxqJo0iGsjS8calimyqxdyxI6Vv0rDmfgsTsDKGlZN11EkDtsBS9vTEsZZmKFSFUijpoVp7E9we4FdseRxCihZqbVQsdSSTpI3sE19sK5Nu7NSI4pA2ZUr0MFj6ahhnhRl5Cc2RqDAQ173qF39dv64uSTFzpQ0PzP6ey+/v2wskamUOO5u0IADBWUb9GkJAjX7MQT6UB32zfhXXlpsvl5hpYo6GTbTOQSQ23RzuaNnrvuMN+NqOZEQG5WVcOQvRnqiGvqFRmaupYjFHinDXJigjV95onjltSgVWDvX5lYqu47k7d8XhW3b388/wI+bNrgwYMcpUMVeJ8RSCJ5pDSIpJ7n7DuT0A74tYXcRkXnQI5oMzEA9C4W1H6amHuo9MbFZAUZfgHD82DNAFDHcywOY3vr5mjIJa7vVv1xe4XwjMQy+bNNNBpNLIq6w21edatavYi7rfHPFvCeXkYzC4JgP30R5bD+92YDrTAjFnw6kvIUzSGVmJIYqF8t+TYd9NE+5OKyljD9/P7CbVYzwYMGIjhinxBJjp5LRrv5taltq2IAI3var7+2LmDGp0Bl+P8Qny8YHOEk8jaIYo4whdz/eL0oFszdgDh7wmCVIUWeQSS152ACgnvQHQDoMK+GcDKZibN5lw8llYjWlYoRvQ3NEndm77dgMVX49NnGC5AARKw15qQHQaO6xKCC91WrZaOxOLNblS+788YtmpwY5Vu21jrjrEBgxlONzc9gY5ACj6T59IWMtodj6k76b2Oki6Jw/4xMVhcqaY0qn0ZiFX+pGMbPkIykYezyVaIMH0am1mISSBKDbIWrpZIrF9JdSc2ZTwrw8xzPGraY0nlESihaiRLI9Soqv/ADX1xuGpep2d/wC8xofyil+9YwiwQEc26Hw1VemqhGGbboVZb7GwcbEcODKWjcyarI1O36Bl6D6g4rry3NMWBzzUa+U+YH9pQzD7cwEfpi7k0Xc6pG7HXqH6AgD9BivCUbTEQ0ZUfIWYX9CDTf1+2O5eGRCiUUsCAC5vf21XjndcDo8zHCY63JA9Gcsv+FyV/piHKcGhBJD2wq+W2ivqIq6++Jp8qvlC+W2BKjcGrsEMKA9x7YklIYslkVV0dO3TYj9P+uC3XIYFmb4pFCocLMHZtKs0Ujs1HdRYJ3o1dDvivxzicscC5iPVHTENEyWWLEC+5AFHoNxhzmDQLKWOwoL5unWgel9L/rhT4q4O02XeJAAzSKQSb2Ft+cEWNz0xSDjasV3RR4FxszycokI5QFOlqB81AE70aAI63tth9wUqYajZiiOwQliWNEgkk9QWDUe4xnctwbMEJPFGl0GjVp3rcdyFJo2fLRAvbDWKXkr5m3AVNOn5tIPlbSDXzbEUPl9aw2ok/lMi65JMshkzJBDKgj2qxqBa/MaHU3sPQ3hjxLNcqOowNZ2Reg6dT7Ab/oO+K/4sQRmWUHW/RFGpvZRXp1J6Cz0GEk+dZsyY2CvKyBlIPkjj79dyTuPU7dANkUdz9ENdI5yXD8wFLKQYDIZSrbvY+cFiehYM3Tv6YvZpzLFG6VHI7BlF3peiUYj0atLDawxxWy8TNE8fOYamcCiKClmsEadjsQN/zDHiZHkxLOzLpLRuWYklQCCQB6BQx60Nzh3li8Gl4XnhNCktVqUEj0PcfUGx9sWsKvC++UiYChIDIB6B2Ljr7NhqTjnkqbRVcBjNzwLI75HNnXzLlicHQ1XdAg2roehB3UbdGwDOR8QLDL5uSMwsVYRaQb9WDqbUjdT0IN72MVsz4YzlNozccmohtUsPnDKPKVaNlAqumkjc7bnFYx28un9zGWMt4LIIE2czWYiXpFIy6T6ByqhnHs5IPe8aXEGS5nLXm6eZQ16L033q96xPicpOTyakGDBgwhoYMGDAAv4zwOLNKqSjUoYMVs039lgPmU+h26YqycSLt+HygA0bSSafJF/ZA6NJ/Z6KNz2DOscqgFkDruffthlLFMwzPgbL6TnjqZgc2wDMxYkLHEpsn+0G26DGky+YV1DIQwPce2x+4O2Mb4Rys02WK00MUk08jvuryB5XYBO6rpKgt19K64ew8SiiY5bLQs/LoOsQUKm2wLOyrqrfSCT0JqxiurG5Pz0MRL4midsrLy/nUB1/vIQ46+pWsYTwdnJZIpc1mAyZeURSKzAIqysLnZO4jLbq5OxJPvj6Nk86soNWCp0srCmU9aI+hB9CDYxgfEPCJsrHLlwznIS6mV0BZ8uSbZSADcRs9jp/SqaLw4PnHi9RZrqMeI8P5kHwyGWF1eUCjrWwdN1RIQB7X81Uepxxw7xTFm5D+DnVZSCxUJa7EhRILG5oWeova8UM3x6DLRIyz8waV8jzq2sqNjeoMSAL0sK7Gu3OU4+2bA/A5WWKJxTzCJQ3QDULIDGi1GyAdz2GKbHVtffp9xLPOD/thys68vOxGFu5Hnjv1DDzKfqNvU41+Q4xHMuqCdMxH6o4Lr7bdfvR+t4y3CP2T5UEM2W2HTnzNIT9Y0IT7EnGol8HQPo1g0nyhPhBdiNuXR6HuThNV6F/BfnncZbi7LmjZKi/Kdwuqq/KQCDZvbFWWFluUEl68w+QEdtyG3UXtdX1647TwzGoAR5kK9G5zsfvzC1j2N464gZ0iYKBJ5SNQ8rjbrp6NXWhXsMQVdBqfUrL8Z0+I6q5YqqEqSiiixZaNFihHsR64p5SASsA+vRaVc0hNsshJ3a6I0V98V+JcXKaWWeIxiEqzqttHQGptRJAUkAVpNUMJMlDNxSRXy+vL5RVCtJJ88jKCFaIDYUCRqP2GLRg6tukLeTRvlY4QHcmONeWF1OwBYMysoBbewBQ3vasV0zSKzShZAEUC5FetrIYCviPRAG4A9bvDTI+CctHRYPM46NNI8hB6WAxIU1/CBhg3BYj0Ur7q7Kf1UjCOcfU3azJjjMOYmky7G3IJe2+Jy1AYgBRSBrA6jY3R64sHgiQ8yOJmjEi0HV2OiTddozY0rtZPvfTE/GPCThZHypUStRtqUkgEAFgDYokeYE+pI2xlYs5xCF4stLBNHCaWaZAJW0/EJoqDsWYb6brti0UpL4H9hGq5NNC/wDu7sHAGqS0sWwtrYd9QNFf7oHfGe8V5qTM5ZMkgBMgChkLFUQ0GZ2oAO1mMRi/mN9dtJGuWkdn0TyaaVFVZVBFCzQ0qTqvdunti/wngWlldlEaKSyRai51G/M7kmzRICg0LO52pVNQd9eTabHGVhCIqDoqgD7CsJOLeIsm3wGzUSMXUEFhRphaE9PMAVIu98TeK5ZVhVo0MiBwZ0U05io6tFdTemx3XUBvWJ8vDls1lhpSOSCRdhp8pUjsCOlYhFJfEyvoV+N+GVnKyxPyMwg+HMg7fwuNg8Z7qftR3xPwHOZh1YZiIRujFdStayVXmXawDfQ9CCN+pi8LZUxRNBqLpFIyRsxs6BRVSep0Xos7+XfDnGSl/HnsAYMGDEzQwYMGAAwYMGAAwYMGABTx7PSrohgU8yZtIkItIxRLM3uFBpe5r3xa4bw5MvEI02VbJJ6sTuzMe7E2ScXMIPFHCp8zy4FYJlnJ/EFSRIVr5F9A3QtdgdOtikc/DwYV/DGaOZzOZziXyGCRRHtJyy5aQeoJcqD3CDtWNPhfneFkxKkEhgMdaCoBXbbSynYqRtWx9CDvijF4jaIiPOoITYCyg3C5JoUx3Rjt5XA3NAtjZLe7j7dQ4GbcIhLazDGW/iKLf61i0q0KGwwA3uMe4nbNDBgwYwAwYMGADAeMvCr5nN5bLL5cpI7SzBRRLLuQSOoa+/Q7+lbvL5dY1CIoVVFAAUAB2GO6x7iktRySi+gqjQYMGDExgwYMGAAwnVBmnlV2blxPy9CsVshVYlipB/NQXpte97S8U8QxwsI/NJMQSsMY1SN71YCjp5mIG433wsm4fmcvmnzGWRZIp6M0BYK4kACh0Y+UkqFVlJ7Ag4rGP27GEMnDnyOYiaJ3fKzOI5YncuI2bZHjLEkAtSlOnmBFUcPs3lZSVWORY46pgEtvbQboem4PtiNI5JijSJy0U6tBIZiw6atOwAO9AmzXSqLLGSk3V8hRHl4FRQqigOn/APfUnqT3xJgwYmaGDBgwAGDBgwAGDBgwAGDBgwAGDBgwAGOZIwwKsAQdiCLBHvjrBgARHw2Yjqykph/90RrhPT8hIKdPyMo3JIOPRx6WLbM5dlH/ABIbmTr1IA1rtubUgfxHDzBh99/NkyilkONQT3ypUetiFYEqfRh1B9iMXcUM/wABgmIMsKMw6MR5h7hhuD7g4pHwuVWoM1mYfTziUD7ZgPgqL61550DI8wYz08Wcj6ZmNgOvMy9sfukiAf4cZ/P/ALRpoTTRxv7i1/5nDR0nL5chdH0HBj5rl/2ryua5CD+YnGgyfEs3OAySwRjuDAzn7HnL/kcbLQlH5sGbk+DVYjnzCoCzsqgdSxAA+5wnHApnNyZ2Ygj5EWOMfYhNf/exJB4SyysGMfMYGw0zNMQfVeYTp/lrCVFcv2NOG8WRvtl1kzR7GEWn/wA1iI/+9jn8Dm5/30gy6fwQHU5+srAVY/hUH0bvh4qgChsMe4NyXCCinw3hMUClYkC3ux6sx9WY7sfcnFzBgwrd8mhgwYMYAYMGDAAYMGDAAYMGDAB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924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5DCDCB-2856-40A4-BC83-8A499980DA70}" type="slidenum">
              <a:rPr lang="en-US">
                <a:solidFill>
                  <a:prstClr val="white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10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 smtClean="0"/>
              <a:t>Un </a:t>
            </a:r>
            <a:r>
              <a:rPr lang="en-US" sz="3200" dirty="0" err="1" smtClean="0"/>
              <a:t>gran</a:t>
            </a:r>
            <a:r>
              <a:rPr lang="en-US" sz="3200" dirty="0" smtClean="0"/>
              <a:t> </a:t>
            </a:r>
            <a:r>
              <a:rPr lang="en-US" sz="3200" dirty="0" err="1" smtClean="0"/>
              <a:t>número</a:t>
            </a:r>
            <a:r>
              <a:rPr lang="en-US" sz="3200" dirty="0" smtClean="0"/>
              <a:t> de </a:t>
            </a:r>
            <a:r>
              <a:rPr lang="en-US" sz="3200" dirty="0" err="1" smtClean="0"/>
              <a:t>jóvenes</a:t>
            </a:r>
            <a:r>
              <a:rPr lang="en-US" sz="3200" dirty="0" smtClean="0"/>
              <a:t> en el </a:t>
            </a:r>
            <a:r>
              <a:rPr lang="en-US" sz="3200" dirty="0" err="1" smtClean="0"/>
              <a:t>Sistema</a:t>
            </a:r>
            <a:r>
              <a:rPr lang="en-US" sz="3200" dirty="0" smtClean="0"/>
              <a:t> de </a:t>
            </a:r>
            <a:r>
              <a:rPr lang="en-US" sz="3200" dirty="0" err="1" smtClean="0"/>
              <a:t>Justicia</a:t>
            </a:r>
            <a:r>
              <a:rPr lang="en-US" sz="3200" dirty="0" smtClean="0"/>
              <a:t> </a:t>
            </a:r>
            <a:r>
              <a:rPr lang="en-US" sz="3200" dirty="0" err="1" smtClean="0"/>
              <a:t>Juvenil</a:t>
            </a:r>
            <a:r>
              <a:rPr lang="en-US" sz="3200" dirty="0" smtClean="0"/>
              <a:t> </a:t>
            </a:r>
            <a:r>
              <a:rPr lang="en-US" sz="3200" dirty="0" err="1" smtClean="0"/>
              <a:t>han</a:t>
            </a:r>
            <a:r>
              <a:rPr lang="en-US" sz="3200" dirty="0" smtClean="0"/>
              <a:t> </a:t>
            </a:r>
            <a:r>
              <a:rPr lang="en-US" sz="3200" dirty="0" err="1" smtClean="0"/>
              <a:t>experimentado</a:t>
            </a:r>
            <a:r>
              <a:rPr lang="en-US" sz="3200" dirty="0" smtClean="0"/>
              <a:t> </a:t>
            </a:r>
            <a:r>
              <a:rPr lang="en-US" sz="3200" dirty="0" err="1" smtClean="0"/>
              <a:t>Trastornos</a:t>
            </a:r>
            <a:r>
              <a:rPr lang="en-US" sz="3200" dirty="0" smtClean="0"/>
              <a:t> de </a:t>
            </a:r>
            <a:r>
              <a:rPr lang="en-US" sz="3200" dirty="0" err="1" smtClean="0"/>
              <a:t>Salud</a:t>
            </a:r>
            <a:r>
              <a:rPr lang="en-US" sz="3200" dirty="0" smtClean="0"/>
              <a:t> Mental</a:t>
            </a:r>
          </a:p>
        </p:txBody>
      </p:sp>
      <p:graphicFrame>
        <p:nvGraphicFramePr>
          <p:cNvPr id="21094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9270429"/>
              </p:ext>
            </p:extLst>
          </p:nvPr>
        </p:nvGraphicFramePr>
        <p:xfrm>
          <a:off x="457200" y="1905000"/>
          <a:ext cx="8382000" cy="4572000"/>
        </p:xfrm>
        <a:graphic>
          <a:graphicData uri="http://schemas.openxmlformats.org/drawingml/2006/table">
            <a:tbl>
              <a:tblPr/>
              <a:tblGrid>
                <a:gridCol w="6595984"/>
                <a:gridCol w="1786016"/>
              </a:tblGrid>
              <a:tr h="1105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Prevalencia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Trastornos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Mentales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-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Resultados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Investigación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Diagnósticos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NCMHJJ (2006)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70.4%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0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Teplin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et al. (2002)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69.0%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Wasserman et al. (2002)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Wasserman,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Ko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, McReynolds (2004)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67.2%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8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AE3C6CE-7888-4156-A09D-3BB5DD88DBB2}" type="slidenum">
              <a:rPr lang="en-US">
                <a:solidFill>
                  <a:prstClr val="white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57200" y="6172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>
              <a:solidFill>
                <a:prstClr val="white"/>
              </a:solidFill>
              <a:latin typeface="Microsoft Sans Serif" pitchFamily="34" charset="0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09600" y="508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 b="1" u="sng">
              <a:solidFill>
                <a:prstClr val="white"/>
              </a:solidFill>
              <a:latin typeface="Microsoft Sans Serif" pitchFamily="34" charset="0"/>
            </a:endParaRPr>
          </a:p>
        </p:txBody>
      </p:sp>
      <p:graphicFrame>
        <p:nvGraphicFramePr>
          <p:cNvPr id="211972" name="Group 4"/>
          <p:cNvGraphicFramePr>
            <a:graphicFrameLocks noGrp="1"/>
          </p:cNvGraphicFramePr>
          <p:nvPr>
            <p:ph idx="1"/>
          </p:nvPr>
        </p:nvGraphicFramePr>
        <p:xfrm>
          <a:off x="457200" y="457201"/>
          <a:ext cx="8150225" cy="5943600"/>
        </p:xfrm>
        <a:graphic>
          <a:graphicData uri="http://schemas.openxmlformats.org/drawingml/2006/table">
            <a:tbl>
              <a:tblPr/>
              <a:tblGrid>
                <a:gridCol w="3778250"/>
                <a:gridCol w="1457325"/>
                <a:gridCol w="1457325"/>
                <a:gridCol w="1457325"/>
              </a:tblGrid>
              <a:tr h="109995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Tipos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 </a:t>
                      </a:r>
                      <a:r>
                        <a:rPr kumimoji="0" 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Desórdenes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r>
                        <a:rPr kumimoji="0" 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por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r>
                        <a:rPr kumimoji="0" 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Género</a:t>
                      </a:r>
                      <a:r>
                        <a:rPr kumimoji="0" 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(n=1437)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Overall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Females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Cualquier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Trastorno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81.0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696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Trastorno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Ansiedad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26.4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Trastorno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del Estado de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Ánimo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18.3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29.2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Trastorno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Disruptivo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Trastorno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Abuso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de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Sustancias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107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8235E3-D102-4C4C-A6B6-7CA01EFD2223}" type="slidenum">
              <a:rPr lang="en-US">
                <a:solidFill>
                  <a:prstClr val="white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14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dirty="0" err="1" smtClean="0"/>
              <a:t>Muchos</a:t>
            </a:r>
            <a:r>
              <a:rPr lang="en-US" sz="3800" dirty="0" smtClean="0"/>
              <a:t> de </a:t>
            </a:r>
            <a:r>
              <a:rPr lang="en-US" sz="3800" dirty="0" err="1" smtClean="0"/>
              <a:t>estos</a:t>
            </a:r>
            <a:r>
              <a:rPr lang="en-US" sz="3800" dirty="0" smtClean="0"/>
              <a:t> </a:t>
            </a:r>
            <a:r>
              <a:rPr lang="en-US" sz="3800" dirty="0" err="1" smtClean="0"/>
              <a:t>jóvenes</a:t>
            </a:r>
            <a:r>
              <a:rPr lang="en-US" sz="3800" dirty="0" smtClean="0"/>
              <a:t> </a:t>
            </a:r>
            <a:r>
              <a:rPr lang="en-US" sz="3800" dirty="0" err="1" smtClean="0"/>
              <a:t>experimentan</a:t>
            </a:r>
            <a:r>
              <a:rPr lang="en-US" sz="3800" dirty="0" smtClean="0"/>
              <a:t> </a:t>
            </a:r>
            <a:r>
              <a:rPr lang="en-US" sz="3800" dirty="0" err="1" smtClean="0"/>
              <a:t>Trastornos</a:t>
            </a:r>
            <a:r>
              <a:rPr lang="en-US" sz="3800" dirty="0" smtClean="0"/>
              <a:t> </a:t>
            </a:r>
            <a:r>
              <a:rPr lang="en-US" sz="3800" dirty="0" err="1" smtClean="0"/>
              <a:t>múltiples</a:t>
            </a:r>
            <a:r>
              <a:rPr lang="en-US" sz="3800" dirty="0" smtClean="0"/>
              <a:t> y </a:t>
            </a:r>
            <a:r>
              <a:rPr lang="en-US" sz="3800" dirty="0" err="1" smtClean="0"/>
              <a:t>severos</a:t>
            </a:r>
            <a:endParaRPr lang="en-US" sz="3800" dirty="0" smtClean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2800" dirty="0" err="1" smtClean="0"/>
              <a:t>Más</a:t>
            </a:r>
            <a:r>
              <a:rPr lang="en-US" sz="2800" dirty="0" smtClean="0"/>
              <a:t> de la </a:t>
            </a:r>
            <a:r>
              <a:rPr lang="en-US" sz="2800" dirty="0" err="1" smtClean="0"/>
              <a:t>mitad</a:t>
            </a:r>
            <a:r>
              <a:rPr lang="en-US" sz="2800" dirty="0" smtClean="0"/>
              <a:t> (55.6%) de los </a:t>
            </a:r>
            <a:r>
              <a:rPr lang="en-US" sz="2800" dirty="0" err="1" smtClean="0"/>
              <a:t>jóvenes</a:t>
            </a:r>
            <a:r>
              <a:rPr lang="en-US" sz="2800" dirty="0" smtClean="0"/>
              <a:t> </a:t>
            </a:r>
            <a:r>
              <a:rPr lang="en-US" sz="2800" dirty="0" err="1" smtClean="0"/>
              <a:t>cumplieron</a:t>
            </a:r>
            <a:r>
              <a:rPr lang="en-US" sz="2800" dirty="0" smtClean="0"/>
              <a:t> con los </a:t>
            </a:r>
            <a:r>
              <a:rPr lang="en-US" sz="2800" dirty="0" err="1" smtClean="0"/>
              <a:t>criterios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al </a:t>
            </a:r>
            <a:r>
              <a:rPr lang="en-US" sz="2800" dirty="0" err="1" smtClean="0"/>
              <a:t>menos</a:t>
            </a:r>
            <a:r>
              <a:rPr lang="en-US" sz="2800" dirty="0" smtClean="0"/>
              <a:t> dos </a:t>
            </a:r>
            <a:r>
              <a:rPr lang="en-US" sz="2800" dirty="0" err="1" smtClean="0"/>
              <a:t>diagnósticos</a:t>
            </a:r>
            <a:endParaRPr lang="en-US" sz="2800" dirty="0" smtClean="0"/>
          </a:p>
          <a:p>
            <a:pPr algn="just" eaLnBrk="1" hangingPunct="1">
              <a:defRPr/>
            </a:pPr>
            <a:endParaRPr lang="en-US" sz="2800" dirty="0" smtClean="0"/>
          </a:p>
          <a:p>
            <a:pPr algn="just" eaLnBrk="1" hangingPunct="1">
              <a:defRPr/>
            </a:pPr>
            <a:r>
              <a:rPr lang="en-US" sz="2800" i="1" dirty="0" smtClean="0"/>
              <a:t>60.8% de los </a:t>
            </a:r>
            <a:r>
              <a:rPr lang="en-US" sz="2800" i="1" dirty="0" err="1" smtClean="0"/>
              <a:t>jóvenes</a:t>
            </a:r>
            <a:r>
              <a:rPr lang="en-US" sz="2800" i="1" dirty="0" smtClean="0"/>
              <a:t> con un </a:t>
            </a:r>
            <a:r>
              <a:rPr lang="en-US" sz="2800" i="1" dirty="0" err="1" smtClean="0"/>
              <a:t>trastorno</a:t>
            </a:r>
            <a:r>
              <a:rPr lang="en-US" sz="2800" i="1" dirty="0" smtClean="0"/>
              <a:t> mental </a:t>
            </a:r>
            <a:r>
              <a:rPr lang="en-US" sz="2800" i="1" dirty="0" err="1" smtClean="0"/>
              <a:t>también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tenían</a:t>
            </a:r>
            <a:r>
              <a:rPr lang="en-US" sz="2800" i="1" dirty="0" smtClean="0"/>
              <a:t> un </a:t>
            </a:r>
            <a:r>
              <a:rPr lang="en-US" sz="2800" i="1" dirty="0" err="1" smtClean="0"/>
              <a:t>trastorno</a:t>
            </a:r>
            <a:r>
              <a:rPr lang="en-US" sz="2800" i="1" dirty="0" smtClean="0"/>
              <a:t> de </a:t>
            </a:r>
            <a:r>
              <a:rPr lang="en-US" sz="2800" i="1" dirty="0" err="1" smtClean="0"/>
              <a:t>abuso</a:t>
            </a:r>
            <a:r>
              <a:rPr lang="en-US" sz="2800" i="1" dirty="0" smtClean="0"/>
              <a:t> de </a:t>
            </a:r>
            <a:r>
              <a:rPr lang="en-US" sz="2800" i="1" dirty="0" err="1" smtClean="0"/>
              <a:t>sustancias</a:t>
            </a:r>
            <a:endParaRPr lang="en-US" sz="2800" i="1" dirty="0" smtClean="0"/>
          </a:p>
          <a:p>
            <a:pPr algn="just" eaLnBrk="1" hangingPunct="1">
              <a:defRPr/>
            </a:pPr>
            <a:endParaRPr lang="en-US" sz="2800" i="1" dirty="0" smtClean="0"/>
          </a:p>
          <a:p>
            <a:pPr algn="just" eaLnBrk="1" hangingPunct="1">
              <a:defRPr/>
            </a:pPr>
            <a:r>
              <a:rPr lang="en-US" sz="2800" dirty="0" err="1" smtClean="0"/>
              <a:t>Alrededor</a:t>
            </a:r>
            <a:r>
              <a:rPr lang="en-US" sz="2800" dirty="0" smtClean="0"/>
              <a:t> del 27% de los </a:t>
            </a:r>
            <a:r>
              <a:rPr lang="en-US" sz="2800" dirty="0" err="1" smtClean="0"/>
              <a:t>jóvenes</a:t>
            </a:r>
            <a:r>
              <a:rPr lang="en-US" sz="2800" dirty="0" smtClean="0"/>
              <a:t> </a:t>
            </a:r>
            <a:r>
              <a:rPr lang="en-US" sz="2800" dirty="0" err="1" smtClean="0"/>
              <a:t>envueltos</a:t>
            </a:r>
            <a:r>
              <a:rPr lang="en-US" sz="2800" dirty="0" smtClean="0"/>
              <a:t> en el </a:t>
            </a:r>
            <a:r>
              <a:rPr lang="en-US" sz="2800" dirty="0" err="1" smtClean="0"/>
              <a:t>sistema</a:t>
            </a:r>
            <a:r>
              <a:rPr lang="en-US" sz="2800" dirty="0" smtClean="0"/>
              <a:t> de </a:t>
            </a:r>
            <a:r>
              <a:rPr lang="en-US" sz="2800" dirty="0" err="1" smtClean="0"/>
              <a:t>justicia</a:t>
            </a:r>
            <a:r>
              <a:rPr lang="en-US" sz="2800" dirty="0" smtClean="0"/>
              <a:t> </a:t>
            </a:r>
            <a:r>
              <a:rPr lang="en-US" sz="2800" dirty="0" err="1" smtClean="0"/>
              <a:t>tienen</a:t>
            </a:r>
            <a:r>
              <a:rPr lang="en-US" sz="2800" dirty="0" smtClean="0"/>
              <a:t> </a:t>
            </a:r>
            <a:r>
              <a:rPr lang="en-US" sz="2800" dirty="0" err="1" smtClean="0"/>
              <a:t>trastornos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son </a:t>
            </a:r>
            <a:r>
              <a:rPr lang="en-US" sz="2800" dirty="0" err="1" smtClean="0"/>
              <a:t>suficientemente</a:t>
            </a:r>
            <a:r>
              <a:rPr lang="en-US" sz="2800" dirty="0" smtClean="0"/>
              <a:t> </a:t>
            </a:r>
            <a:r>
              <a:rPr lang="en-US" sz="2800" dirty="0" err="1" smtClean="0"/>
              <a:t>serios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requerir</a:t>
            </a:r>
            <a:r>
              <a:rPr lang="en-US" sz="2800" dirty="0" smtClean="0"/>
              <a:t> </a:t>
            </a:r>
            <a:r>
              <a:rPr lang="en-US" sz="2800" dirty="0" err="1" smtClean="0"/>
              <a:t>tratamiento</a:t>
            </a:r>
            <a:r>
              <a:rPr lang="en-US" sz="2800" dirty="0" smtClean="0"/>
              <a:t> </a:t>
            </a:r>
            <a:r>
              <a:rPr lang="en-US" sz="2800" dirty="0" err="1" smtClean="0"/>
              <a:t>inmediato</a:t>
            </a:r>
            <a:r>
              <a:rPr lang="en-US" sz="2800" dirty="0" smtClean="0"/>
              <a:t> y </a:t>
            </a:r>
            <a:r>
              <a:rPr lang="en-US" sz="2800" dirty="0" err="1" smtClean="0"/>
              <a:t>significativo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44691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Predicción</a:t>
            </a:r>
            <a:r>
              <a:rPr lang="en-US" dirty="0" smtClean="0"/>
              <a:t> y </a:t>
            </a:r>
            <a:r>
              <a:rPr lang="en-US" dirty="0" err="1" smtClean="0"/>
              <a:t>manejo</a:t>
            </a:r>
            <a:r>
              <a:rPr lang="en-US" dirty="0" smtClean="0"/>
              <a:t> del </a:t>
            </a:r>
            <a:r>
              <a:rPr lang="en-US" dirty="0" err="1" smtClean="0"/>
              <a:t>riesgo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Instrumento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 del </a:t>
            </a:r>
            <a:r>
              <a:rPr lang="en-US" dirty="0" err="1" smtClean="0"/>
              <a:t>Riesgo</a:t>
            </a:r>
            <a:r>
              <a:rPr lang="en-US" dirty="0" smtClean="0"/>
              <a:t> (RAI): 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herramienta</a:t>
            </a:r>
            <a:r>
              <a:rPr lang="en-US" dirty="0" smtClean="0"/>
              <a:t> </a:t>
            </a:r>
            <a:r>
              <a:rPr lang="en-US" dirty="0" err="1" smtClean="0"/>
              <a:t>validada</a:t>
            </a:r>
            <a:r>
              <a:rPr lang="en-US" dirty="0" smtClean="0"/>
              <a:t> </a:t>
            </a:r>
            <a:r>
              <a:rPr lang="en-US" dirty="0" err="1" smtClean="0"/>
              <a:t>científicamente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perfeccionar</a:t>
            </a:r>
            <a:r>
              <a:rPr lang="en-US" dirty="0" smtClean="0"/>
              <a:t> y </a:t>
            </a:r>
            <a:r>
              <a:rPr lang="en-US" dirty="0" err="1" smtClean="0"/>
              <a:t>guiar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 smtClean="0"/>
              <a:t>Predicción</a:t>
            </a:r>
            <a:r>
              <a:rPr lang="en-US" dirty="0" smtClean="0"/>
              <a:t> del </a:t>
            </a:r>
            <a:r>
              <a:rPr lang="en-US" dirty="0" err="1" smtClean="0"/>
              <a:t>Riesgo</a:t>
            </a:r>
            <a:r>
              <a:rPr lang="en-US" dirty="0" smtClean="0"/>
              <a:t>” Se </a:t>
            </a:r>
            <a:r>
              <a:rPr lang="en-US" dirty="0" err="1" smtClean="0"/>
              <a:t>utiliza</a:t>
            </a:r>
            <a:r>
              <a:rPr lang="en-US" dirty="0" smtClean="0"/>
              <a:t> la RAI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decisión</a:t>
            </a:r>
            <a:r>
              <a:rPr lang="en-US" dirty="0" smtClean="0"/>
              <a:t> en un </a:t>
            </a:r>
            <a:r>
              <a:rPr lang="en-US" dirty="0" err="1" smtClean="0"/>
              <a:t>punto</a:t>
            </a:r>
            <a:r>
              <a:rPr lang="en-US" dirty="0" smtClean="0"/>
              <a:t> individual en el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Detección</a:t>
            </a:r>
            <a:r>
              <a:rPr lang="en-US" dirty="0" smtClean="0"/>
              <a:t> o </a:t>
            </a:r>
            <a:r>
              <a:rPr lang="en-US" dirty="0" err="1" smtClean="0"/>
              <a:t>Decisión</a:t>
            </a:r>
            <a:r>
              <a:rPr lang="en-US" dirty="0" smtClean="0"/>
              <a:t> de </a:t>
            </a:r>
            <a:r>
              <a:rPr lang="en-US" dirty="0" err="1" smtClean="0"/>
              <a:t>Encarcelamiento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“</a:t>
            </a:r>
            <a:r>
              <a:rPr lang="en-US" dirty="0" err="1" smtClean="0"/>
              <a:t>Manejo</a:t>
            </a:r>
            <a:r>
              <a:rPr lang="en-US" dirty="0" smtClean="0"/>
              <a:t> del </a:t>
            </a:r>
            <a:r>
              <a:rPr lang="en-US" dirty="0" err="1" smtClean="0"/>
              <a:t>Riesgo</a:t>
            </a:r>
            <a:r>
              <a:rPr lang="en-US" dirty="0" smtClean="0"/>
              <a:t>” Se </a:t>
            </a:r>
            <a:r>
              <a:rPr lang="en-US" dirty="0" err="1" smtClean="0"/>
              <a:t>utiliza</a:t>
            </a:r>
            <a:r>
              <a:rPr lang="en-US" dirty="0" smtClean="0"/>
              <a:t> el RAI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r>
              <a:rPr lang="en-US" dirty="0" smtClean="0"/>
              <a:t> y los </a:t>
            </a:r>
            <a:r>
              <a:rPr lang="en-US" dirty="0" err="1" smtClean="0"/>
              <a:t>factores</a:t>
            </a:r>
            <a:r>
              <a:rPr lang="en-US" dirty="0" smtClean="0"/>
              <a:t> de </a:t>
            </a:r>
            <a:r>
              <a:rPr lang="en-US" dirty="0" err="1" smtClean="0"/>
              <a:t>protección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administrar</a:t>
            </a:r>
            <a:r>
              <a:rPr lang="en-US" dirty="0" smtClean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decrementar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del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65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juzgar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Juicio</a:t>
            </a:r>
            <a:r>
              <a:rPr lang="en-US" b="1" dirty="0" smtClean="0"/>
              <a:t> </a:t>
            </a:r>
            <a:r>
              <a:rPr lang="en-US" b="1" dirty="0" err="1" smtClean="0"/>
              <a:t>Profesional</a:t>
            </a:r>
            <a:endParaRPr lang="en-US" b="1" dirty="0" smtClean="0"/>
          </a:p>
          <a:p>
            <a:pPr lvl="1" algn="just"/>
            <a:r>
              <a:rPr lang="en-US" dirty="0" err="1" smtClean="0"/>
              <a:t>Basada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el </a:t>
            </a:r>
            <a:r>
              <a:rPr lang="en-US" dirty="0" err="1" smtClean="0"/>
              <a:t>Entrenamiento</a:t>
            </a:r>
            <a:r>
              <a:rPr lang="en-US" dirty="0" smtClean="0"/>
              <a:t> Individual y la </a:t>
            </a:r>
            <a:r>
              <a:rPr lang="en-US" dirty="0" err="1" smtClean="0"/>
              <a:t>experiencia</a:t>
            </a:r>
            <a:endParaRPr lang="en-US" dirty="0" smtClean="0"/>
          </a:p>
          <a:p>
            <a:pPr lvl="1" algn="just"/>
            <a:r>
              <a:rPr lang="en-US" dirty="0" err="1" smtClean="0"/>
              <a:t>Por</a:t>
            </a:r>
            <a:r>
              <a:rPr lang="en-US" dirty="0" smtClean="0"/>
              <a:t> lo general,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variación</a:t>
            </a:r>
            <a:r>
              <a:rPr lang="en-US" dirty="0" smtClean="0"/>
              <a:t> </a:t>
            </a:r>
            <a:r>
              <a:rPr lang="en-US" dirty="0" err="1" smtClean="0"/>
              <a:t>usualmente</a:t>
            </a:r>
            <a:r>
              <a:rPr lang="en-US" dirty="0" smtClean="0"/>
              <a:t> </a:t>
            </a:r>
            <a:r>
              <a:rPr lang="en-US" dirty="0" err="1" smtClean="0"/>
              <a:t>alta</a:t>
            </a:r>
            <a:r>
              <a:rPr lang="en-US" dirty="0" smtClean="0"/>
              <a:t> entre los </a:t>
            </a:r>
            <a:r>
              <a:rPr lang="en-US" dirty="0" err="1" smtClean="0"/>
              <a:t>tomadores</a:t>
            </a:r>
            <a:r>
              <a:rPr lang="en-US" dirty="0" smtClean="0"/>
              <a:t> de </a:t>
            </a:r>
            <a:r>
              <a:rPr lang="en-US" dirty="0" err="1" smtClean="0"/>
              <a:t>decisiones</a:t>
            </a:r>
            <a:endParaRPr lang="en-US" dirty="0" smtClean="0"/>
          </a:p>
          <a:p>
            <a:pPr lvl="1"/>
            <a:r>
              <a:rPr lang="en-US" dirty="0" err="1" smtClean="0"/>
              <a:t>Susceptibles</a:t>
            </a:r>
            <a:r>
              <a:rPr lang="en-US" dirty="0" smtClean="0"/>
              <a:t> a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sesgos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err="1" smtClean="0"/>
              <a:t>Juicio</a:t>
            </a:r>
            <a:r>
              <a:rPr lang="en-US" b="1" dirty="0" smtClean="0"/>
              <a:t> </a:t>
            </a:r>
            <a:r>
              <a:rPr lang="en-US" b="1" dirty="0" err="1" smtClean="0"/>
              <a:t>Profesional</a:t>
            </a:r>
            <a:r>
              <a:rPr lang="en-US" b="1" dirty="0" smtClean="0"/>
              <a:t> </a:t>
            </a:r>
            <a:r>
              <a:rPr lang="en-US" b="1" dirty="0" err="1" smtClean="0"/>
              <a:t>Estructurado</a:t>
            </a:r>
            <a:endParaRPr lang="en-US" b="1" dirty="0" smtClean="0"/>
          </a:p>
          <a:p>
            <a:pPr lvl="1"/>
            <a:r>
              <a:rPr lang="en-US" dirty="0" err="1" smtClean="0"/>
              <a:t>Juicio</a:t>
            </a:r>
            <a:r>
              <a:rPr lang="en-US" dirty="0" smtClean="0"/>
              <a:t> </a:t>
            </a:r>
            <a:r>
              <a:rPr lang="en-US" dirty="0" err="1" smtClean="0"/>
              <a:t>asistido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un RAI </a:t>
            </a:r>
            <a:r>
              <a:rPr lang="en-US" dirty="0" err="1" smtClean="0"/>
              <a:t>validado</a:t>
            </a:r>
            <a:endParaRPr lang="en-US" dirty="0" smtClean="0"/>
          </a:p>
          <a:p>
            <a:pPr lvl="1"/>
            <a:r>
              <a:rPr lang="en-US" dirty="0" err="1" smtClean="0"/>
              <a:t>Mejora</a:t>
            </a:r>
            <a:r>
              <a:rPr lang="en-US" dirty="0" smtClean="0"/>
              <a:t> la </a:t>
            </a:r>
            <a:r>
              <a:rPr lang="en-US" dirty="0" err="1" smtClean="0"/>
              <a:t>consistencia</a:t>
            </a:r>
            <a:r>
              <a:rPr lang="en-US" dirty="0" smtClean="0"/>
              <a:t> y </a:t>
            </a:r>
            <a:r>
              <a:rPr lang="en-US" dirty="0" err="1" smtClean="0"/>
              <a:t>precisión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err="1" smtClean="0"/>
              <a:t>Evaluación</a:t>
            </a:r>
            <a:r>
              <a:rPr lang="en-US" b="1" dirty="0" smtClean="0"/>
              <a:t> del </a:t>
            </a:r>
            <a:r>
              <a:rPr lang="en-US" b="1" dirty="0" err="1" smtClean="0"/>
              <a:t>riesgo</a:t>
            </a:r>
            <a:r>
              <a:rPr lang="en-US" b="1" dirty="0" smtClean="0"/>
              <a:t> actuarial</a:t>
            </a:r>
          </a:p>
          <a:p>
            <a:pPr lvl="1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herramienta</a:t>
            </a:r>
            <a:r>
              <a:rPr lang="en-US" dirty="0" smtClean="0"/>
              <a:t> </a:t>
            </a:r>
            <a:r>
              <a:rPr lang="en-US" dirty="0" err="1" smtClean="0"/>
              <a:t>estadística</a:t>
            </a:r>
            <a:r>
              <a:rPr lang="en-US" dirty="0" smtClean="0"/>
              <a:t> --  No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los </a:t>
            </a:r>
            <a:r>
              <a:rPr lang="en-US" dirty="0" err="1" smtClean="0"/>
              <a:t>jóvenes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23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 RAI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decisiones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Antes de </a:t>
            </a:r>
            <a:r>
              <a:rPr lang="en-US" u="sng" dirty="0" err="1" smtClean="0"/>
              <a:t>decidir</a:t>
            </a:r>
            <a:r>
              <a:rPr lang="en-US" u="sng" dirty="0" smtClean="0"/>
              <a:t> un </a:t>
            </a:r>
            <a:r>
              <a:rPr lang="en-US" u="sng" dirty="0" err="1" smtClean="0"/>
              <a:t>caso</a:t>
            </a:r>
            <a:r>
              <a:rPr lang="en-US" u="sng" dirty="0" smtClean="0"/>
              <a:t>: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s-ES" dirty="0" smtClean="0"/>
              <a:t>Fianza </a:t>
            </a:r>
            <a:r>
              <a:rPr lang="es-ES" dirty="0"/>
              <a:t>o detención previa después de un arresto, pero antes del </a:t>
            </a:r>
            <a:r>
              <a:rPr lang="es-ES" dirty="0" smtClean="0"/>
              <a:t>juicio</a:t>
            </a:r>
          </a:p>
          <a:p>
            <a:pPr lvl="1"/>
            <a:r>
              <a:rPr lang="es-ES" dirty="0" smtClean="0"/>
              <a:t>Revocación </a:t>
            </a:r>
            <a:r>
              <a:rPr lang="es-ES" dirty="0"/>
              <a:t>de la Liberación y </a:t>
            </a:r>
            <a:r>
              <a:rPr lang="es-ES" dirty="0" smtClean="0"/>
              <a:t>Detención</a:t>
            </a:r>
            <a:endParaRPr lang="en-US" dirty="0"/>
          </a:p>
          <a:p>
            <a:pPr lvl="1"/>
            <a:endParaRPr lang="en-US" dirty="0"/>
          </a:p>
          <a:p>
            <a:r>
              <a:rPr lang="en-US" u="sng" dirty="0" err="1" smtClean="0"/>
              <a:t>Después</a:t>
            </a:r>
            <a:r>
              <a:rPr lang="en-US" u="sng" dirty="0" smtClean="0"/>
              <a:t> de </a:t>
            </a:r>
            <a:r>
              <a:rPr lang="en-US" u="sng" dirty="0" err="1" smtClean="0"/>
              <a:t>que</a:t>
            </a:r>
            <a:r>
              <a:rPr lang="en-US" u="sng" dirty="0" smtClean="0"/>
              <a:t> se ha </a:t>
            </a:r>
            <a:r>
              <a:rPr lang="en-US" u="sng" dirty="0" err="1" smtClean="0"/>
              <a:t>decido</a:t>
            </a:r>
            <a:r>
              <a:rPr lang="en-US" u="sng" dirty="0" smtClean="0"/>
              <a:t> un </a:t>
            </a:r>
            <a:r>
              <a:rPr lang="en-US" u="sng" dirty="0" err="1" smtClean="0"/>
              <a:t>caso</a:t>
            </a:r>
            <a:r>
              <a:rPr lang="en-US" u="sng" dirty="0" smtClean="0"/>
              <a:t>:</a:t>
            </a:r>
          </a:p>
          <a:p>
            <a:pPr lvl="1"/>
            <a:r>
              <a:rPr lang="es-ES" dirty="0"/>
              <a:t>Condiciones de Comunidad </a:t>
            </a:r>
            <a:r>
              <a:rPr lang="es-ES" dirty="0" smtClean="0"/>
              <a:t>para la </a:t>
            </a:r>
            <a:r>
              <a:rPr lang="es-ES" dirty="0"/>
              <a:t>Libertad </a:t>
            </a:r>
            <a:r>
              <a:rPr lang="es-ES" dirty="0" smtClean="0"/>
              <a:t>Condicional</a:t>
            </a:r>
          </a:p>
          <a:p>
            <a:pPr lvl="1"/>
            <a:r>
              <a:rPr lang="es-ES" dirty="0" smtClean="0"/>
              <a:t>Necesidad para un ambiente de "Seguridad" </a:t>
            </a:r>
            <a:r>
              <a:rPr lang="es-ES" dirty="0"/>
              <a:t>(</a:t>
            </a:r>
            <a:r>
              <a:rPr lang="es-ES" dirty="0" smtClean="0"/>
              <a:t>Bloqueo)</a:t>
            </a:r>
          </a:p>
          <a:p>
            <a:pPr lvl="1"/>
            <a:r>
              <a:rPr lang="es-ES" dirty="0" smtClean="0"/>
              <a:t>La </a:t>
            </a:r>
            <a:r>
              <a:rPr lang="es-ES" dirty="0"/>
              <a:t>decisión de </a:t>
            </a:r>
            <a:r>
              <a:rPr lang="es-ES" dirty="0" smtClean="0"/>
              <a:t>liberación a partir de un entorno </a:t>
            </a:r>
            <a:r>
              <a:rPr lang="es-ES" dirty="0"/>
              <a:t>seguro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414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524000"/>
            <a:ext cx="8610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/>
              <a:t>Protección</a:t>
            </a:r>
            <a:r>
              <a:rPr lang="en-US" dirty="0" smtClean="0"/>
              <a:t> de la </a:t>
            </a:r>
            <a:r>
              <a:rPr lang="en-US" dirty="0" err="1" smtClean="0"/>
              <a:t>seguridad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Reducción</a:t>
            </a:r>
            <a:r>
              <a:rPr lang="en-US" dirty="0" smtClean="0"/>
              <a:t> de la </a:t>
            </a:r>
            <a:r>
              <a:rPr lang="en-US" dirty="0" err="1" smtClean="0"/>
              <a:t>reincidencia</a:t>
            </a:r>
            <a:r>
              <a:rPr lang="en-US" dirty="0" smtClean="0"/>
              <a:t> al </a:t>
            </a:r>
            <a:r>
              <a:rPr lang="en-US" dirty="0" err="1" smtClean="0"/>
              <a:t>reponder</a:t>
            </a:r>
            <a:r>
              <a:rPr lang="en-US" dirty="0" smtClean="0"/>
              <a:t> de </a:t>
            </a:r>
            <a:r>
              <a:rPr lang="en-US" dirty="0" err="1" smtClean="0"/>
              <a:t>manera</a:t>
            </a:r>
            <a:r>
              <a:rPr lang="en-US" dirty="0" smtClean="0"/>
              <a:t> </a:t>
            </a:r>
            <a:r>
              <a:rPr lang="en-US" dirty="0" err="1" smtClean="0"/>
              <a:t>diferencial</a:t>
            </a:r>
            <a:r>
              <a:rPr lang="en-US" dirty="0" smtClean="0"/>
              <a:t> a los </a:t>
            </a:r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presentan</a:t>
            </a:r>
            <a:r>
              <a:rPr lang="en-US" dirty="0" smtClean="0"/>
              <a:t> alto y </a:t>
            </a:r>
            <a:r>
              <a:rPr lang="en-US" dirty="0" err="1" smtClean="0"/>
              <a:t>bajo</a:t>
            </a:r>
            <a:r>
              <a:rPr lang="en-US" dirty="0" smtClean="0"/>
              <a:t> </a:t>
            </a:r>
            <a:r>
              <a:rPr lang="en-US" dirty="0" err="1" smtClean="0"/>
              <a:t>riesgo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Disminuyendo</a:t>
            </a:r>
            <a:r>
              <a:rPr lang="en-US" dirty="0" smtClean="0"/>
              <a:t> los </a:t>
            </a:r>
            <a:r>
              <a:rPr lang="en-US" dirty="0" err="1" smtClean="0"/>
              <a:t>costos</a:t>
            </a:r>
            <a:r>
              <a:rPr lang="en-US" dirty="0" smtClean="0"/>
              <a:t> del Sistema Judicial y </a:t>
            </a:r>
            <a:r>
              <a:rPr lang="en-US" dirty="0" err="1" smtClean="0"/>
              <a:t>Juvenil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Cuando</a:t>
            </a:r>
            <a:r>
              <a:rPr lang="en-US" dirty="0" smtClean="0"/>
              <a:t> los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sean</a:t>
            </a:r>
            <a:r>
              <a:rPr lang="en-US" dirty="0" smtClean="0"/>
              <a:t> </a:t>
            </a:r>
            <a:r>
              <a:rPr lang="en-US" dirty="0" err="1" smtClean="0"/>
              <a:t>escasos</a:t>
            </a:r>
            <a:r>
              <a:rPr lang="en-US" dirty="0" smtClean="0"/>
              <a:t>, </a:t>
            </a:r>
            <a:r>
              <a:rPr lang="en-US" dirty="0" err="1" smtClean="0"/>
              <a:t>enfocarlos</a:t>
            </a:r>
            <a:r>
              <a:rPr lang="en-US" dirty="0" smtClean="0"/>
              <a:t> en la Juventud con mayor </a:t>
            </a:r>
            <a:r>
              <a:rPr lang="en-US" dirty="0" err="1" smtClean="0"/>
              <a:t>riesgo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Mejorando</a:t>
            </a:r>
            <a:r>
              <a:rPr lang="en-US" dirty="0" smtClean="0"/>
              <a:t> la </a:t>
            </a:r>
            <a:r>
              <a:rPr lang="en-US" dirty="0" err="1" smtClean="0"/>
              <a:t>intervención</a:t>
            </a:r>
            <a:r>
              <a:rPr lang="en-US" dirty="0" smtClean="0"/>
              <a:t> y </a:t>
            </a:r>
            <a:r>
              <a:rPr lang="en-US" dirty="0" err="1" smtClean="0"/>
              <a:t>planificación</a:t>
            </a:r>
            <a:r>
              <a:rPr lang="en-US" dirty="0" smtClean="0"/>
              <a:t> de </a:t>
            </a:r>
            <a:r>
              <a:rPr lang="en-US" dirty="0" err="1" smtClean="0"/>
              <a:t>casos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Ventajas de utilizar el RAI</a:t>
            </a:r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CDD973-3AEF-45F2-8A02-AC9B379E139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18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Factores</a:t>
            </a:r>
            <a:r>
              <a:rPr lang="en-US" sz="3600" dirty="0" smtClean="0"/>
              <a:t> de </a:t>
            </a:r>
            <a:r>
              <a:rPr lang="en-US" sz="3600" dirty="0" err="1" smtClean="0"/>
              <a:t>riesgo</a:t>
            </a:r>
            <a:r>
              <a:rPr lang="en-US" sz="3600" dirty="0" smtClean="0"/>
              <a:t>: Dos </a:t>
            </a:r>
            <a:r>
              <a:rPr lang="en-US" sz="3600" dirty="0" err="1" smtClean="0"/>
              <a:t>tipos</a:t>
            </a:r>
            <a:r>
              <a:rPr lang="en-US" sz="3600" dirty="0" smtClean="0"/>
              <a:t> y </a:t>
            </a:r>
            <a:r>
              <a:rPr lang="en-US" sz="3600" dirty="0" err="1" smtClean="0"/>
              <a:t>ejemplos</a:t>
            </a:r>
            <a:endParaRPr lang="en-US" sz="3600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err="1" smtClean="0"/>
              <a:t>Estático</a:t>
            </a:r>
            <a:r>
              <a:rPr lang="en-US" b="1" u="sng" dirty="0" smtClean="0"/>
              <a:t>--</a:t>
            </a:r>
            <a:r>
              <a:rPr lang="en-US" b="1" u="sng" dirty="0" err="1" smtClean="0"/>
              <a:t>Histórico</a:t>
            </a:r>
            <a:endParaRPr lang="en-US" b="1" u="sng" dirty="0" smtClean="0"/>
          </a:p>
          <a:p>
            <a:r>
              <a:rPr lang="en-US" dirty="0" err="1" smtClean="0"/>
              <a:t>Historia</a:t>
            </a:r>
            <a:r>
              <a:rPr lang="en-US" dirty="0" smtClean="0"/>
              <a:t> </a:t>
            </a:r>
            <a:r>
              <a:rPr lang="en-US" dirty="0" err="1" smtClean="0"/>
              <a:t>previa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endParaRPr lang="en-US" dirty="0" smtClean="0"/>
          </a:p>
          <a:p>
            <a:r>
              <a:rPr lang="en-US" dirty="0" err="1" smtClean="0"/>
              <a:t>Edad</a:t>
            </a:r>
            <a:r>
              <a:rPr lang="en-US" dirty="0" smtClean="0"/>
              <a:t> en la </a:t>
            </a:r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ofensa</a:t>
            </a:r>
            <a:endParaRPr lang="en-US" dirty="0" smtClean="0"/>
          </a:p>
          <a:p>
            <a:r>
              <a:rPr lang="en-US" dirty="0" err="1" smtClean="0"/>
              <a:t>Historial</a:t>
            </a:r>
            <a:r>
              <a:rPr lang="en-US" dirty="0" smtClean="0"/>
              <a:t> </a:t>
            </a:r>
            <a:r>
              <a:rPr lang="en-US" dirty="0" err="1" smtClean="0"/>
              <a:t>delictivo</a:t>
            </a:r>
            <a:endParaRPr lang="en-US" dirty="0" smtClean="0"/>
          </a:p>
          <a:p>
            <a:r>
              <a:rPr lang="en-US" dirty="0" err="1" smtClean="0"/>
              <a:t>Gravedad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ofensas</a:t>
            </a:r>
            <a:r>
              <a:rPr lang="en-US" dirty="0" smtClean="0"/>
              <a:t> </a:t>
            </a:r>
            <a:r>
              <a:rPr lang="en-US" dirty="0" err="1" smtClean="0"/>
              <a:t>previas</a:t>
            </a:r>
            <a:endParaRPr lang="en-US" dirty="0" smtClean="0"/>
          </a:p>
          <a:p>
            <a:r>
              <a:rPr lang="en-US" dirty="0" err="1" smtClean="0"/>
              <a:t>Historial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endParaRPr lang="en-US" dirty="0" smtClean="0"/>
          </a:p>
          <a:p>
            <a:r>
              <a:rPr lang="en-US" dirty="0" err="1" smtClean="0"/>
              <a:t>Falla</a:t>
            </a:r>
            <a:r>
              <a:rPr lang="en-US" dirty="0" smtClean="0"/>
              <a:t> en la </a:t>
            </a:r>
            <a:r>
              <a:rPr lang="en-US" dirty="0" err="1" smtClean="0"/>
              <a:t>supervisión</a:t>
            </a:r>
            <a:endParaRPr lang="en-US" dirty="0" smtClean="0"/>
          </a:p>
          <a:p>
            <a:r>
              <a:rPr lang="en-US" dirty="0" err="1" smtClean="0"/>
              <a:t>Ubicación</a:t>
            </a:r>
            <a:r>
              <a:rPr lang="en-US" dirty="0" smtClean="0"/>
              <a:t> </a:t>
            </a:r>
            <a:r>
              <a:rPr lang="en-US" dirty="0" err="1" smtClean="0"/>
              <a:t>fuera</a:t>
            </a:r>
            <a:r>
              <a:rPr lang="en-US" dirty="0" smtClean="0"/>
              <a:t> del </a:t>
            </a:r>
            <a:r>
              <a:rPr lang="en-US" dirty="0" err="1" smtClean="0"/>
              <a:t>Hogar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b="1" u="sng" dirty="0" err="1" smtClean="0"/>
              <a:t>Dinámico</a:t>
            </a:r>
            <a:r>
              <a:rPr lang="en-US" b="1" u="sng" dirty="0" smtClean="0"/>
              <a:t>--</a:t>
            </a:r>
            <a:r>
              <a:rPr lang="en-US" b="1" u="sng" dirty="0" err="1" smtClean="0"/>
              <a:t>Modificable</a:t>
            </a:r>
            <a:endParaRPr lang="en-US" b="1" u="sng" dirty="0" smtClean="0"/>
          </a:p>
          <a:p>
            <a:r>
              <a:rPr lang="en-US" dirty="0" smtClean="0"/>
              <a:t>Pares </a:t>
            </a:r>
            <a:r>
              <a:rPr lang="en-US" dirty="0" err="1" smtClean="0"/>
              <a:t>delincuentes</a:t>
            </a:r>
            <a:endParaRPr lang="en-US" dirty="0" smtClean="0"/>
          </a:p>
          <a:p>
            <a:r>
              <a:rPr lang="en-US" dirty="0" err="1" smtClean="0"/>
              <a:t>Abuso</a:t>
            </a:r>
            <a:r>
              <a:rPr lang="en-US" dirty="0" smtClean="0"/>
              <a:t> de </a:t>
            </a:r>
            <a:r>
              <a:rPr lang="en-US" dirty="0" err="1" smtClean="0"/>
              <a:t>sustancias</a:t>
            </a:r>
            <a:endParaRPr lang="en-US" dirty="0" smtClean="0"/>
          </a:p>
          <a:p>
            <a:r>
              <a:rPr lang="en-US" dirty="0" smtClean="0"/>
              <a:t>Baja </a:t>
            </a:r>
            <a:r>
              <a:rPr lang="en-US" dirty="0" err="1" smtClean="0"/>
              <a:t>competencia</a:t>
            </a:r>
            <a:r>
              <a:rPr lang="en-US" dirty="0" smtClean="0"/>
              <a:t> </a:t>
            </a:r>
            <a:r>
              <a:rPr lang="en-US" dirty="0" err="1" smtClean="0"/>
              <a:t>escolar</a:t>
            </a:r>
            <a:endParaRPr lang="en-US" dirty="0" smtClean="0"/>
          </a:p>
          <a:p>
            <a:r>
              <a:rPr lang="en-US" dirty="0" err="1" smtClean="0"/>
              <a:t>Actitudes</a:t>
            </a:r>
            <a:r>
              <a:rPr lang="en-US" dirty="0" smtClean="0"/>
              <a:t> </a:t>
            </a:r>
            <a:r>
              <a:rPr lang="en-US" dirty="0" err="1" smtClean="0"/>
              <a:t>criminales</a:t>
            </a:r>
            <a:endParaRPr lang="en-US" dirty="0" smtClean="0"/>
          </a:p>
          <a:p>
            <a:r>
              <a:rPr lang="en-US" dirty="0" err="1" smtClean="0"/>
              <a:t>Supervisión</a:t>
            </a:r>
            <a:r>
              <a:rPr lang="en-US" dirty="0" smtClean="0"/>
              <a:t> </a:t>
            </a:r>
            <a:r>
              <a:rPr lang="en-US" dirty="0" err="1" smtClean="0"/>
              <a:t>pobre</a:t>
            </a:r>
            <a:endParaRPr lang="en-US" dirty="0" smtClean="0"/>
          </a:p>
          <a:p>
            <a:r>
              <a:rPr lang="en-US" dirty="0" err="1" smtClean="0"/>
              <a:t>Desafío</a:t>
            </a:r>
            <a:r>
              <a:rPr lang="en-US" dirty="0" smtClean="0"/>
              <a:t> a la </a:t>
            </a:r>
            <a:r>
              <a:rPr lang="en-US" dirty="0" err="1" smtClean="0"/>
              <a:t>autoridad</a:t>
            </a:r>
            <a:endParaRPr lang="en-US" dirty="0" smtClean="0"/>
          </a:p>
          <a:p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familiares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12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Ejemplos</a:t>
            </a:r>
            <a:r>
              <a:rPr lang="en-US" dirty="0" smtClean="0"/>
              <a:t> de </a:t>
            </a:r>
            <a:r>
              <a:rPr lang="en-US" dirty="0" err="1" smtClean="0"/>
              <a:t>Factores</a:t>
            </a:r>
            <a:r>
              <a:rPr lang="en-US" dirty="0" smtClean="0"/>
              <a:t> de </a:t>
            </a:r>
            <a:r>
              <a:rPr lang="en-US" dirty="0" err="1" smtClean="0"/>
              <a:t>Protección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Buenas</a:t>
            </a:r>
            <a:r>
              <a:rPr lang="en-US" dirty="0" smtClean="0"/>
              <a:t> </a:t>
            </a:r>
            <a:r>
              <a:rPr lang="en-US" dirty="0" err="1" smtClean="0"/>
              <a:t>habilidades</a:t>
            </a:r>
            <a:r>
              <a:rPr lang="en-US" dirty="0" smtClean="0"/>
              <a:t> para la </a:t>
            </a:r>
            <a:r>
              <a:rPr lang="en-US" dirty="0" err="1" smtClean="0"/>
              <a:t>resolución</a:t>
            </a:r>
            <a:r>
              <a:rPr lang="en-US" dirty="0" smtClean="0"/>
              <a:t> de </a:t>
            </a:r>
            <a:r>
              <a:rPr lang="en-US" dirty="0" err="1" smtClean="0"/>
              <a:t>problemas</a:t>
            </a:r>
            <a:endParaRPr lang="en-US" dirty="0" smtClean="0"/>
          </a:p>
          <a:p>
            <a:r>
              <a:rPr lang="en-US" dirty="0" err="1" smtClean="0"/>
              <a:t>Buen</a:t>
            </a:r>
            <a:r>
              <a:rPr lang="en-US" dirty="0" smtClean="0"/>
              <a:t> </a:t>
            </a:r>
            <a:r>
              <a:rPr lang="en-US" dirty="0" err="1" smtClean="0"/>
              <a:t>éxito</a:t>
            </a:r>
            <a:r>
              <a:rPr lang="en-US" dirty="0" smtClean="0"/>
              <a:t> escolar</a:t>
            </a:r>
          </a:p>
          <a:p>
            <a:r>
              <a:rPr lang="en-US" dirty="0" smtClean="0"/>
              <a:t>Los pares no son </a:t>
            </a:r>
            <a:r>
              <a:rPr lang="en-US" dirty="0" err="1" smtClean="0"/>
              <a:t>delincuentes</a:t>
            </a:r>
            <a:endParaRPr lang="en-US" dirty="0" smtClean="0"/>
          </a:p>
          <a:p>
            <a:r>
              <a:rPr lang="en-US" dirty="0" err="1" smtClean="0"/>
              <a:t>Adecuada</a:t>
            </a:r>
            <a:r>
              <a:rPr lang="en-US" dirty="0" smtClean="0"/>
              <a:t> </a:t>
            </a:r>
            <a:r>
              <a:rPr lang="en-US" dirty="0" err="1" smtClean="0"/>
              <a:t>supervisión</a:t>
            </a:r>
            <a:r>
              <a:rPr lang="en-US" dirty="0" smtClean="0"/>
              <a:t> de Padres/</a:t>
            </a:r>
            <a:r>
              <a:rPr lang="en-US" dirty="0" err="1" smtClean="0"/>
              <a:t>Adulto</a:t>
            </a:r>
            <a:endParaRPr lang="en-US" dirty="0" smtClean="0"/>
          </a:p>
          <a:p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del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Competencia</a:t>
            </a:r>
            <a:r>
              <a:rPr lang="en-US" dirty="0" smtClean="0"/>
              <a:t>, </a:t>
            </a:r>
            <a:r>
              <a:rPr lang="en-US" dirty="0" err="1" smtClean="0"/>
              <a:t>Involucramiento</a:t>
            </a:r>
            <a:r>
              <a:rPr lang="en-US" dirty="0" smtClean="0"/>
              <a:t> de los Padres/</a:t>
            </a:r>
            <a:r>
              <a:rPr lang="en-US" dirty="0" err="1" smtClean="0"/>
              <a:t>Familia</a:t>
            </a:r>
            <a:endParaRPr lang="en-US" dirty="0" smtClean="0"/>
          </a:p>
          <a:p>
            <a:r>
              <a:rPr lang="en-US" dirty="0" err="1" smtClean="0"/>
              <a:t>Buenas</a:t>
            </a:r>
            <a:r>
              <a:rPr lang="en-US" dirty="0" smtClean="0"/>
              <a:t> </a:t>
            </a:r>
            <a:r>
              <a:rPr lang="en-US" dirty="0" err="1" smtClean="0"/>
              <a:t>habilidades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endParaRPr lang="en-US" dirty="0" smtClean="0"/>
          </a:p>
          <a:p>
            <a:r>
              <a:rPr lang="en-US" dirty="0" err="1" smtClean="0"/>
              <a:t>Actitud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4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Perspectivas</a:t>
            </a:r>
            <a:r>
              <a:rPr lang="en-US" dirty="0" smtClean="0"/>
              <a:t> de </a:t>
            </a:r>
            <a:r>
              <a:rPr lang="en-US" dirty="0" err="1" smtClean="0"/>
              <a:t>Integración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violencia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 un </a:t>
            </a:r>
            <a:r>
              <a:rPr lang="en-US" dirty="0" err="1" smtClean="0"/>
              <a:t>reto</a:t>
            </a:r>
            <a:r>
              <a:rPr lang="en-US" dirty="0" smtClean="0"/>
              <a:t> de </a:t>
            </a:r>
            <a:r>
              <a:rPr lang="en-US" b="1" dirty="0" err="1"/>
              <a:t>Salud</a:t>
            </a:r>
            <a:r>
              <a:rPr lang="en-US" b="1" dirty="0"/>
              <a:t> </a:t>
            </a:r>
            <a:r>
              <a:rPr lang="en-US" b="1" dirty="0" err="1" smtClean="0"/>
              <a:t>Pública</a:t>
            </a:r>
            <a:r>
              <a:rPr lang="en-US" b="1" dirty="0" smtClean="0"/>
              <a:t> </a:t>
            </a:r>
          </a:p>
          <a:p>
            <a:pPr lvl="1"/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/>
              <a:t>socioeconómicos</a:t>
            </a:r>
            <a:endParaRPr lang="en-US" dirty="0"/>
          </a:p>
          <a:p>
            <a:pPr lvl="2"/>
            <a:r>
              <a:rPr lang="en-US" dirty="0" err="1" smtClean="0"/>
              <a:t>Pobreza</a:t>
            </a:r>
            <a:r>
              <a:rPr lang="en-US" dirty="0" smtClean="0"/>
              <a:t>, </a:t>
            </a:r>
            <a:r>
              <a:rPr lang="en-US" dirty="0" err="1" smtClean="0"/>
              <a:t>educación</a:t>
            </a:r>
            <a:r>
              <a:rPr lang="en-US" dirty="0" smtClean="0"/>
              <a:t>, </a:t>
            </a:r>
            <a:r>
              <a:rPr lang="en-US" dirty="0" err="1" smtClean="0"/>
              <a:t>acceso</a:t>
            </a:r>
            <a:r>
              <a:rPr lang="en-US" dirty="0" smtClean="0"/>
              <a:t> al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, </a:t>
            </a:r>
            <a:r>
              <a:rPr lang="en-US" dirty="0" err="1" smtClean="0"/>
              <a:t>otros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Factores</a:t>
            </a:r>
            <a:r>
              <a:rPr lang="en-US" dirty="0" smtClean="0"/>
              <a:t> del </a:t>
            </a:r>
            <a:r>
              <a:rPr lang="en-US" dirty="0" err="1" smtClean="0"/>
              <a:t>contexto</a:t>
            </a:r>
            <a:r>
              <a:rPr lang="en-US" dirty="0" smtClean="0"/>
              <a:t> social</a:t>
            </a:r>
          </a:p>
          <a:p>
            <a:pPr lvl="2"/>
            <a:r>
              <a:rPr lang="en-US" dirty="0" err="1" smtClean="0"/>
              <a:t>Involucramiento</a:t>
            </a:r>
            <a:r>
              <a:rPr lang="en-US" dirty="0" smtClean="0"/>
              <a:t> con la </a:t>
            </a:r>
            <a:r>
              <a:rPr lang="en-US" dirty="0" err="1" smtClean="0"/>
              <a:t>comunidad</a:t>
            </a:r>
            <a:r>
              <a:rPr lang="en-US" dirty="0" smtClean="0"/>
              <a:t>, la </a:t>
            </a:r>
            <a:r>
              <a:rPr lang="en-US" dirty="0" err="1" smtClean="0"/>
              <a:t>familia</a:t>
            </a:r>
            <a:r>
              <a:rPr lang="en-US" dirty="0" smtClean="0"/>
              <a:t>/pares </a:t>
            </a:r>
            <a:r>
              <a:rPr lang="en-US" dirty="0" smtClean="0"/>
              <a:t>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actitudes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endParaRPr lang="en-US" dirty="0" smtClean="0"/>
          </a:p>
          <a:p>
            <a:pPr lvl="1"/>
            <a:r>
              <a:rPr lang="en-US" dirty="0" err="1" smtClean="0"/>
              <a:t>Intervenciones</a:t>
            </a:r>
            <a:r>
              <a:rPr lang="en-US" dirty="0" smtClean="0"/>
              <a:t> de </a:t>
            </a:r>
            <a:r>
              <a:rPr lang="en-US" dirty="0" err="1" smtClean="0"/>
              <a:t>protección</a:t>
            </a:r>
            <a:r>
              <a:rPr lang="en-US" dirty="0" smtClean="0"/>
              <a:t> de </a:t>
            </a:r>
            <a:r>
              <a:rPr lang="en-US" dirty="0" err="1" smtClean="0"/>
              <a:t>Larga-duración</a:t>
            </a:r>
            <a:endParaRPr lang="en-US" dirty="0" smtClean="0"/>
          </a:p>
          <a:p>
            <a:pPr lvl="2"/>
            <a:r>
              <a:rPr lang="en-US" dirty="0" err="1" smtClean="0"/>
              <a:t>Cuidado</a:t>
            </a:r>
            <a:r>
              <a:rPr lang="en-US" dirty="0" smtClean="0"/>
              <a:t> maternal, </a:t>
            </a:r>
            <a:r>
              <a:rPr lang="en-US" dirty="0" err="1" smtClean="0"/>
              <a:t>bienestar</a:t>
            </a:r>
            <a:r>
              <a:rPr lang="en-US" dirty="0" smtClean="0"/>
              <a:t> en la </a:t>
            </a:r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infancia</a:t>
            </a:r>
            <a:r>
              <a:rPr lang="en-US" dirty="0" smtClean="0"/>
              <a:t>,  </a:t>
            </a:r>
            <a:r>
              <a:rPr lang="en-US" dirty="0" err="1" smtClean="0"/>
              <a:t>otros</a:t>
            </a:r>
            <a:endParaRPr lang="en-US" dirty="0" smtClean="0"/>
          </a:p>
          <a:p>
            <a:pPr lvl="1"/>
            <a:r>
              <a:rPr lang="en-US" dirty="0" err="1" smtClean="0"/>
              <a:t>Intervenciones</a:t>
            </a:r>
            <a:r>
              <a:rPr lang="en-US" dirty="0" smtClean="0"/>
              <a:t> </a:t>
            </a:r>
            <a:r>
              <a:rPr lang="en-US" dirty="0" err="1" smtClean="0"/>
              <a:t>clínicas</a:t>
            </a:r>
            <a:endParaRPr lang="en-US" dirty="0" smtClean="0"/>
          </a:p>
          <a:p>
            <a:pPr lvl="2"/>
            <a:r>
              <a:rPr lang="en-US" dirty="0" err="1" smtClean="0"/>
              <a:t>Intervenciones</a:t>
            </a:r>
            <a:r>
              <a:rPr lang="en-US" dirty="0" smtClean="0"/>
              <a:t> </a:t>
            </a:r>
            <a:r>
              <a:rPr lang="en-US" dirty="0" err="1" smtClean="0"/>
              <a:t>basadas</a:t>
            </a:r>
            <a:r>
              <a:rPr lang="en-US" dirty="0" smtClean="0"/>
              <a:t> en la </a:t>
            </a:r>
            <a:r>
              <a:rPr lang="en-US" dirty="0" err="1" smtClean="0"/>
              <a:t>evidencia</a:t>
            </a:r>
            <a:r>
              <a:rPr lang="en-US" dirty="0" smtClean="0"/>
              <a:t> con </a:t>
            </a:r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delincuentes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5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Ejemplos de necesidades </a:t>
            </a:r>
            <a:r>
              <a:rPr lang="es-ES" dirty="0" smtClean="0"/>
              <a:t>“</a:t>
            </a:r>
            <a:r>
              <a:rPr lang="es-ES" dirty="0" err="1" smtClean="0"/>
              <a:t>Criminogénicas</a:t>
            </a:r>
            <a:r>
              <a:rPr lang="es-ES" dirty="0"/>
              <a:t>"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comida y el </a:t>
            </a:r>
            <a:r>
              <a:rPr lang="en-US" dirty="0" err="1" smtClean="0"/>
              <a:t>sustento</a:t>
            </a:r>
            <a:r>
              <a:rPr lang="en-US" dirty="0" smtClean="0"/>
              <a:t> median los </a:t>
            </a:r>
            <a:r>
              <a:rPr lang="en-US" dirty="0" err="1" smtClean="0"/>
              <a:t>actos</a:t>
            </a:r>
            <a:r>
              <a:rPr lang="en-US" dirty="0" smtClean="0"/>
              <a:t> </a:t>
            </a:r>
            <a:r>
              <a:rPr lang="en-US" dirty="0" err="1" smtClean="0"/>
              <a:t>delictivos</a:t>
            </a:r>
            <a:endParaRPr lang="en-US" dirty="0" smtClean="0"/>
          </a:p>
          <a:p>
            <a:endParaRPr lang="en-US" dirty="0"/>
          </a:p>
          <a:p>
            <a:pPr algn="just"/>
            <a:r>
              <a:rPr lang="en-US" dirty="0" err="1" smtClean="0"/>
              <a:t>Necesidades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y </a:t>
            </a:r>
            <a:r>
              <a:rPr lang="en-US" dirty="0" err="1" smtClean="0"/>
              <a:t>emocionales</a:t>
            </a:r>
            <a:r>
              <a:rPr lang="en-US" dirty="0" smtClean="0"/>
              <a:t> se </a:t>
            </a:r>
            <a:r>
              <a:rPr lang="en-US" dirty="0" err="1" smtClean="0"/>
              <a:t>encuentran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 la </a:t>
            </a:r>
            <a:r>
              <a:rPr lang="en-US" dirty="0" err="1" smtClean="0"/>
              <a:t>afiliación</a:t>
            </a:r>
            <a:r>
              <a:rPr lang="en-US" dirty="0" smtClean="0"/>
              <a:t> y con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delincuentes</a:t>
            </a:r>
            <a:r>
              <a:rPr lang="en-US" dirty="0" smtClean="0"/>
              <a:t> y/o </a:t>
            </a:r>
            <a:r>
              <a:rPr lang="en-US" dirty="0" err="1" smtClean="0"/>
              <a:t>criminales</a:t>
            </a:r>
            <a:r>
              <a:rPr lang="en-US" dirty="0" smtClean="0"/>
              <a:t> </a:t>
            </a:r>
            <a:r>
              <a:rPr lang="en-US" dirty="0" err="1" smtClean="0"/>
              <a:t>adultos</a:t>
            </a:r>
            <a:endParaRPr lang="en-US" dirty="0" smtClean="0"/>
          </a:p>
          <a:p>
            <a:endParaRPr lang="en-US" dirty="0"/>
          </a:p>
          <a:p>
            <a:pPr algn="just"/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contruir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identidad</a:t>
            </a:r>
            <a:r>
              <a:rPr lang="en-US" dirty="0" smtClean="0"/>
              <a:t> </a:t>
            </a:r>
            <a:r>
              <a:rPr lang="en-US" dirty="0" err="1" smtClean="0"/>
              <a:t>adulta</a:t>
            </a:r>
            <a:r>
              <a:rPr lang="en-US" dirty="0" smtClean="0"/>
              <a:t> y </a:t>
            </a:r>
            <a:r>
              <a:rPr lang="en-US" dirty="0" err="1" smtClean="0"/>
              <a:t>encontrar</a:t>
            </a:r>
            <a:r>
              <a:rPr lang="en-US" dirty="0" smtClean="0"/>
              <a:t> el </a:t>
            </a:r>
            <a:r>
              <a:rPr lang="en-US" dirty="0" err="1" smtClean="0"/>
              <a:t>significado</a:t>
            </a:r>
            <a:r>
              <a:rPr lang="en-US" dirty="0" smtClean="0"/>
              <a:t> de los </a:t>
            </a:r>
            <a:r>
              <a:rPr lang="en-US" dirty="0" err="1" smtClean="0"/>
              <a:t>actos</a:t>
            </a:r>
            <a:r>
              <a:rPr lang="en-US" dirty="0" smtClean="0"/>
              <a:t> </a:t>
            </a:r>
            <a:r>
              <a:rPr lang="en-US" dirty="0" err="1" smtClean="0"/>
              <a:t>delictivos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45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Ejemplos</a:t>
            </a:r>
            <a:r>
              <a:rPr lang="en-US" dirty="0" smtClean="0"/>
              <a:t> de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Responsivity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678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Grado</a:t>
            </a:r>
            <a:r>
              <a:rPr lang="en-US" dirty="0" smtClean="0"/>
              <a:t> de </a:t>
            </a:r>
            <a:r>
              <a:rPr lang="en-US" dirty="0" err="1" smtClean="0"/>
              <a:t>motivación</a:t>
            </a:r>
            <a:r>
              <a:rPr lang="en-US" dirty="0" smtClean="0"/>
              <a:t> para </a:t>
            </a:r>
            <a:r>
              <a:rPr lang="en-US" dirty="0" err="1" smtClean="0"/>
              <a:t>dejar</a:t>
            </a:r>
            <a:r>
              <a:rPr lang="en-US" dirty="0" smtClean="0"/>
              <a:t> la mala </a:t>
            </a:r>
            <a:r>
              <a:rPr lang="en-US" dirty="0" err="1" smtClean="0"/>
              <a:t>conducta</a:t>
            </a:r>
            <a:endParaRPr lang="en-US" dirty="0" smtClean="0"/>
          </a:p>
          <a:p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inteligencia</a:t>
            </a:r>
            <a:r>
              <a:rPr lang="en-US" dirty="0" smtClean="0"/>
              <a:t>/</a:t>
            </a:r>
            <a:r>
              <a:rPr lang="en-US" dirty="0" err="1" smtClean="0"/>
              <a:t>Habilidad</a:t>
            </a:r>
            <a:r>
              <a:rPr lang="en-US" dirty="0" smtClean="0"/>
              <a:t> para </a:t>
            </a:r>
            <a:r>
              <a:rPr lang="en-US" dirty="0" err="1" smtClean="0"/>
              <a:t>aprender</a:t>
            </a:r>
            <a:endParaRPr lang="en-US" dirty="0" smtClean="0"/>
          </a:p>
          <a:p>
            <a:r>
              <a:rPr lang="en-US" dirty="0" err="1" smtClean="0"/>
              <a:t>Complicacions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Ansiedad</a:t>
            </a:r>
            <a:r>
              <a:rPr lang="en-US" dirty="0" smtClean="0"/>
              <a:t>, </a:t>
            </a:r>
            <a:r>
              <a:rPr lang="en-US" dirty="0" err="1" smtClean="0"/>
              <a:t>Depresión</a:t>
            </a:r>
            <a:endParaRPr lang="en-US" dirty="0" smtClean="0"/>
          </a:p>
          <a:p>
            <a:r>
              <a:rPr lang="en-US" dirty="0" err="1" smtClean="0"/>
              <a:t>Grado</a:t>
            </a:r>
            <a:r>
              <a:rPr lang="en-US" dirty="0" smtClean="0"/>
              <a:t> de </a:t>
            </a:r>
            <a:r>
              <a:rPr lang="en-US" dirty="0" err="1" smtClean="0"/>
              <a:t>impulsividad</a:t>
            </a:r>
            <a:r>
              <a:rPr lang="en-US" dirty="0" smtClean="0"/>
              <a:t>/Recklessness</a:t>
            </a:r>
          </a:p>
          <a:p>
            <a:r>
              <a:rPr lang="en-US" dirty="0" err="1" smtClean="0"/>
              <a:t>Adecuación</a:t>
            </a:r>
            <a:r>
              <a:rPr lang="en-US" dirty="0" smtClean="0"/>
              <a:t> de </a:t>
            </a:r>
            <a:r>
              <a:rPr lang="en-US" dirty="0" err="1" smtClean="0"/>
              <a:t>habilidades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endParaRPr lang="en-US" dirty="0" smtClean="0"/>
          </a:p>
          <a:p>
            <a:r>
              <a:rPr lang="en-US" dirty="0" err="1" smtClean="0"/>
              <a:t>Exposición</a:t>
            </a:r>
            <a:r>
              <a:rPr lang="en-US" dirty="0" smtClean="0"/>
              <a:t> a </a:t>
            </a:r>
            <a:r>
              <a:rPr lang="en-US" dirty="0" err="1" smtClean="0"/>
              <a:t>Experiencias</a:t>
            </a:r>
            <a:r>
              <a:rPr lang="en-US" dirty="0" smtClean="0"/>
              <a:t> </a:t>
            </a:r>
            <a:r>
              <a:rPr lang="en-US" dirty="0" err="1" smtClean="0"/>
              <a:t>Adversas</a:t>
            </a:r>
            <a:r>
              <a:rPr lang="en-US" dirty="0" smtClean="0"/>
              <a:t> en la </a:t>
            </a:r>
            <a:r>
              <a:rPr lang="en-US" dirty="0" err="1" smtClean="0"/>
              <a:t>niñez</a:t>
            </a:r>
            <a:endParaRPr lang="en-US" dirty="0" smtClean="0"/>
          </a:p>
          <a:p>
            <a:r>
              <a:rPr lang="en-US" dirty="0" smtClean="0"/>
              <a:t>Un </a:t>
            </a:r>
            <a:r>
              <a:rPr lang="en-US" dirty="0" err="1" smtClean="0"/>
              <a:t>adecuado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a la </a:t>
            </a:r>
            <a:r>
              <a:rPr lang="en-US" dirty="0" err="1" smtClean="0"/>
              <a:t>salud</a:t>
            </a:r>
            <a:r>
              <a:rPr lang="en-US" dirty="0" smtClean="0"/>
              <a:t> 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servicios</a:t>
            </a:r>
            <a:endParaRPr lang="en-US" dirty="0" smtClean="0"/>
          </a:p>
          <a:p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propositivo</a:t>
            </a:r>
            <a:r>
              <a:rPr lang="en-US" dirty="0" smtClean="0"/>
              <a:t> con los </a:t>
            </a:r>
            <a:r>
              <a:rPr lang="en-US" dirty="0" err="1" smtClean="0"/>
              <a:t>vecinos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65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Oportunidades</a:t>
            </a:r>
            <a:r>
              <a:rPr lang="en-US" dirty="0" smtClean="0"/>
              <a:t> en los </a:t>
            </a:r>
            <a:r>
              <a:rPr lang="en-US" dirty="0" err="1" smtClean="0"/>
              <a:t>niveles</a:t>
            </a:r>
            <a:r>
              <a:rPr lang="en-US" dirty="0" smtClean="0"/>
              <a:t> de </a:t>
            </a:r>
            <a:r>
              <a:rPr lang="en-US" dirty="0" err="1" smtClean="0"/>
              <a:t>actuación</a:t>
            </a:r>
            <a:r>
              <a:rPr lang="en-US" dirty="0" smtClean="0"/>
              <a:t> </a:t>
            </a:r>
            <a:r>
              <a:rPr lang="en-US" dirty="0" err="1" smtClean="0"/>
              <a:t>Secundario</a:t>
            </a:r>
            <a:r>
              <a:rPr lang="en-US" dirty="0" smtClean="0"/>
              <a:t> y </a:t>
            </a:r>
            <a:r>
              <a:rPr lang="en-US" dirty="0" err="1" smtClean="0"/>
              <a:t>Terciario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Construir</a:t>
            </a:r>
            <a:r>
              <a:rPr lang="en-US" dirty="0" smtClean="0"/>
              <a:t>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responda</a:t>
            </a:r>
            <a:r>
              <a:rPr lang="en-US" dirty="0" smtClean="0"/>
              <a:t> a los </a:t>
            </a:r>
            <a:r>
              <a:rPr lang="en-US" dirty="0" err="1" smtClean="0"/>
              <a:t>jóvenes</a:t>
            </a:r>
            <a:r>
              <a:rPr lang="en-US" dirty="0" smtClean="0"/>
              <a:t> en </a:t>
            </a:r>
            <a:r>
              <a:rPr lang="en-US" dirty="0" err="1" smtClean="0"/>
              <a:t>contacto</a:t>
            </a:r>
            <a:r>
              <a:rPr lang="en-US" dirty="0" smtClean="0"/>
              <a:t> con la </a:t>
            </a:r>
            <a:r>
              <a:rPr lang="en-US" dirty="0" err="1" smtClean="0"/>
              <a:t>justicia</a:t>
            </a:r>
            <a:r>
              <a:rPr lang="en-US" dirty="0" smtClean="0"/>
              <a:t> </a:t>
            </a:r>
            <a:r>
              <a:rPr lang="en-US" dirty="0" err="1" smtClean="0"/>
              <a:t>juvenil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de: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rutinario</a:t>
            </a:r>
            <a:r>
              <a:rPr lang="en-US" dirty="0" smtClean="0"/>
              <a:t> de un </a:t>
            </a:r>
            <a:r>
              <a:rPr lang="en-US" dirty="0" err="1" smtClean="0"/>
              <a:t>diagnóstico</a:t>
            </a:r>
            <a:r>
              <a:rPr lang="en-US" dirty="0" smtClean="0"/>
              <a:t> </a:t>
            </a:r>
            <a:r>
              <a:rPr lang="en-US" dirty="0" err="1" smtClean="0"/>
              <a:t>cientificamente</a:t>
            </a:r>
            <a:r>
              <a:rPr lang="en-US" dirty="0" smtClean="0"/>
              <a:t> </a:t>
            </a:r>
            <a:r>
              <a:rPr lang="en-US" dirty="0" err="1" smtClean="0"/>
              <a:t>validado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Continuar</a:t>
            </a:r>
            <a:r>
              <a:rPr lang="en-US" dirty="0" smtClean="0"/>
              <a:t> con la </a:t>
            </a:r>
            <a:r>
              <a:rPr lang="en-US" dirty="0" err="1" smtClean="0"/>
              <a:t>evaluación</a:t>
            </a:r>
            <a:r>
              <a:rPr lang="en-US" dirty="0" smtClean="0"/>
              <a:t> </a:t>
            </a:r>
            <a:r>
              <a:rPr lang="en-US" dirty="0" err="1" smtClean="0"/>
              <a:t>basada</a:t>
            </a:r>
            <a:r>
              <a:rPr lang="en-US" dirty="0" smtClean="0"/>
              <a:t> en </a:t>
            </a:r>
            <a:r>
              <a:rPr lang="en-US" dirty="0" err="1" smtClean="0"/>
              <a:t>evidencia</a:t>
            </a:r>
            <a:r>
              <a:rPr lang="en-US" dirty="0" smtClean="0"/>
              <a:t> de </a:t>
            </a:r>
            <a:r>
              <a:rPr lang="en-US" dirty="0" err="1" smtClean="0"/>
              <a:t>investigación</a:t>
            </a:r>
            <a:endParaRPr lang="en-US" dirty="0"/>
          </a:p>
          <a:p>
            <a:pPr lvl="1"/>
            <a:r>
              <a:rPr lang="en-US" dirty="0" err="1" smtClean="0"/>
              <a:t>Aportando</a:t>
            </a:r>
            <a:r>
              <a:rPr lang="en-US" dirty="0" smtClean="0"/>
              <a:t> </a:t>
            </a:r>
            <a:r>
              <a:rPr lang="en-US" dirty="0" err="1" smtClean="0"/>
              <a:t>tratamiento</a:t>
            </a:r>
            <a:r>
              <a:rPr lang="en-US" dirty="0" smtClean="0"/>
              <a:t> e </a:t>
            </a:r>
            <a:r>
              <a:rPr lang="en-US" dirty="0" err="1" smtClean="0"/>
              <a:t>intervención</a:t>
            </a:r>
            <a:r>
              <a:rPr lang="en-US" dirty="0" smtClean="0"/>
              <a:t> </a:t>
            </a:r>
            <a:r>
              <a:rPr lang="en-US" dirty="0" err="1" smtClean="0"/>
              <a:t>basados</a:t>
            </a:r>
            <a:r>
              <a:rPr lang="en-US" dirty="0" smtClean="0"/>
              <a:t> en </a:t>
            </a:r>
            <a:r>
              <a:rPr lang="en-US" dirty="0" err="1" smtClean="0"/>
              <a:t>evidencia</a:t>
            </a:r>
            <a:endParaRPr lang="en-US" dirty="0" smtClean="0"/>
          </a:p>
          <a:p>
            <a:pPr lvl="1"/>
            <a:r>
              <a:rPr lang="en-US" dirty="0" err="1" smtClean="0"/>
              <a:t>Estrategias</a:t>
            </a:r>
            <a:r>
              <a:rPr lang="en-US" dirty="0" smtClean="0"/>
              <a:t> para </a:t>
            </a:r>
            <a:r>
              <a:rPr lang="en-US" dirty="0" err="1" smtClean="0"/>
              <a:t>involucrar</a:t>
            </a:r>
            <a:r>
              <a:rPr lang="en-US" dirty="0" smtClean="0"/>
              <a:t> a los </a:t>
            </a:r>
            <a:r>
              <a:rPr lang="en-US" dirty="0" err="1" smtClean="0"/>
              <a:t>jóvenes</a:t>
            </a:r>
            <a:r>
              <a:rPr lang="en-US" dirty="0" smtClean="0"/>
              <a:t> y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familias</a:t>
            </a:r>
            <a:endParaRPr lang="en-US" dirty="0" smtClean="0"/>
          </a:p>
          <a:p>
            <a:pPr lvl="1"/>
            <a:r>
              <a:rPr lang="en-US" dirty="0" err="1" smtClean="0"/>
              <a:t>Estrategias</a:t>
            </a:r>
            <a:r>
              <a:rPr lang="en-US" dirty="0" smtClean="0"/>
              <a:t> para </a:t>
            </a:r>
            <a:r>
              <a:rPr lang="en-US" dirty="0" err="1" smtClean="0"/>
              <a:t>apartar</a:t>
            </a:r>
            <a:r>
              <a:rPr lang="en-US" dirty="0" smtClean="0"/>
              <a:t> a los </a:t>
            </a:r>
            <a:r>
              <a:rPr lang="en-US" dirty="0" err="1" smtClean="0"/>
              <a:t>jóvenes</a:t>
            </a:r>
            <a:r>
              <a:rPr lang="en-US" dirty="0" smtClean="0"/>
              <a:t> del </a:t>
            </a:r>
            <a:r>
              <a:rPr lang="en-US" dirty="0" err="1" smtClean="0"/>
              <a:t>involucramiento</a:t>
            </a:r>
            <a:r>
              <a:rPr lang="en-US" dirty="0" smtClean="0"/>
              <a:t> </a:t>
            </a:r>
            <a:r>
              <a:rPr lang="en-US" dirty="0" smtClean="0"/>
              <a:t>con </a:t>
            </a:r>
            <a:r>
              <a:rPr lang="en-US" dirty="0" err="1" smtClean="0"/>
              <a:t>bandas</a:t>
            </a:r>
            <a:r>
              <a:rPr lang="en-US" dirty="0" smtClean="0"/>
              <a:t> y </a:t>
            </a:r>
            <a:r>
              <a:rPr lang="en-US" dirty="0" err="1" smtClean="0"/>
              <a:t>grupos</a:t>
            </a:r>
            <a:r>
              <a:rPr lang="en-US" dirty="0" smtClean="0"/>
              <a:t> </a:t>
            </a:r>
            <a:r>
              <a:rPr lang="en-US" dirty="0" err="1" smtClean="0"/>
              <a:t>delictivos</a:t>
            </a:r>
            <a:endParaRPr lang="en-US" dirty="0" smtClean="0"/>
          </a:p>
          <a:p>
            <a:pPr lvl="1"/>
            <a:r>
              <a:rPr lang="en-US" dirty="0" err="1" smtClean="0"/>
              <a:t>Enfocar</a:t>
            </a:r>
            <a:r>
              <a:rPr lang="en-US" dirty="0" smtClean="0"/>
              <a:t> los </a:t>
            </a:r>
            <a:r>
              <a:rPr lang="en-US" dirty="0" err="1" smtClean="0"/>
              <a:t>recursos</a:t>
            </a:r>
            <a:r>
              <a:rPr lang="en-US" dirty="0" smtClean="0"/>
              <a:t> en los </a:t>
            </a:r>
            <a:r>
              <a:rPr lang="en-US" dirty="0" err="1" smtClean="0"/>
              <a:t>jóvenes</a:t>
            </a:r>
            <a:r>
              <a:rPr lang="en-US" dirty="0" smtClean="0"/>
              <a:t> con un </a:t>
            </a:r>
            <a:r>
              <a:rPr lang="en-US" dirty="0" err="1" smtClean="0"/>
              <a:t>riesgo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alto </a:t>
            </a:r>
            <a:r>
              <a:rPr lang="en-US" dirty="0" err="1" smtClean="0"/>
              <a:t>identificados</a:t>
            </a:r>
            <a:r>
              <a:rPr lang="en-US" dirty="0" smtClean="0"/>
              <a:t> con el RAI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5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Oportunidades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Estrategias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Efectiva</a:t>
            </a:r>
            <a:r>
              <a:rPr lang="en-US" dirty="0" smtClean="0"/>
              <a:t> </a:t>
            </a:r>
            <a:r>
              <a:rPr lang="en-US" dirty="0" err="1" smtClean="0"/>
              <a:t>Justicia</a:t>
            </a:r>
            <a:r>
              <a:rPr lang="en-US" dirty="0" smtClean="0"/>
              <a:t> </a:t>
            </a:r>
            <a:r>
              <a:rPr lang="en-US" dirty="0" err="1" smtClean="0"/>
              <a:t>Juvenil</a:t>
            </a:r>
            <a:endParaRPr lang="en-US" dirty="0" smtClean="0"/>
          </a:p>
          <a:p>
            <a:endParaRPr lang="en-US" dirty="0" smtClean="0"/>
          </a:p>
          <a:p>
            <a:pPr lvl="1" algn="just"/>
            <a:r>
              <a:rPr lang="en-US" dirty="0" err="1" smtClean="0"/>
              <a:t>Mantenga</a:t>
            </a:r>
            <a:r>
              <a:rPr lang="en-US" dirty="0" smtClean="0"/>
              <a:t> al </a:t>
            </a:r>
            <a:r>
              <a:rPr lang="en-US" dirty="0" err="1" smtClean="0"/>
              <a:t>joven</a:t>
            </a:r>
            <a:r>
              <a:rPr lang="en-US" dirty="0" smtClean="0"/>
              <a:t> en </a:t>
            </a:r>
            <a:r>
              <a:rPr lang="en-US" dirty="0" err="1" smtClean="0"/>
              <a:t>detención</a:t>
            </a:r>
            <a:r>
              <a:rPr lang="en-US" dirty="0" smtClean="0"/>
              <a:t> o </a:t>
            </a:r>
            <a:r>
              <a:rPr lang="en-US" dirty="0" err="1" smtClean="0"/>
              <a:t>encarcalamiento</a:t>
            </a:r>
            <a:r>
              <a:rPr lang="en-US" dirty="0" smtClean="0"/>
              <a:t> en el Sistema Judicial </a:t>
            </a:r>
            <a:r>
              <a:rPr lang="en-US" dirty="0" err="1" smtClean="0"/>
              <a:t>Juvenil</a:t>
            </a:r>
            <a:r>
              <a:rPr lang="en-US" dirty="0" smtClean="0"/>
              <a:t> solo </a:t>
            </a:r>
            <a:r>
              <a:rPr lang="en-US" dirty="0" err="1" smtClean="0"/>
              <a:t>que</a:t>
            </a:r>
            <a:r>
              <a:rPr lang="en-US" dirty="0" smtClean="0"/>
              <a:t> sea </a:t>
            </a:r>
            <a:r>
              <a:rPr lang="en-US" dirty="0" err="1" smtClean="0"/>
              <a:t>absolutamente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para la </a:t>
            </a:r>
            <a:r>
              <a:rPr lang="en-US" dirty="0" err="1" smtClean="0"/>
              <a:t>Seguridad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Desarrolle</a:t>
            </a:r>
            <a:r>
              <a:rPr lang="en-US" dirty="0" smtClean="0"/>
              <a:t> </a:t>
            </a:r>
            <a:r>
              <a:rPr lang="en-US" dirty="0" err="1" smtClean="0"/>
              <a:t>rutinas</a:t>
            </a:r>
            <a:r>
              <a:rPr lang="en-US" dirty="0" smtClean="0"/>
              <a:t> de </a:t>
            </a:r>
            <a:r>
              <a:rPr lang="en-US" dirty="0" err="1" smtClean="0"/>
              <a:t>tamizaje</a:t>
            </a:r>
            <a:r>
              <a:rPr lang="en-US" dirty="0" smtClean="0"/>
              <a:t> para el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r>
              <a:rPr lang="en-US" dirty="0" smtClean="0"/>
              <a:t>, </a:t>
            </a:r>
            <a:r>
              <a:rPr lang="en-US" dirty="0" err="1" smtClean="0"/>
              <a:t>traastornos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mental, </a:t>
            </a:r>
            <a:r>
              <a:rPr lang="en-US" dirty="0" err="1" smtClean="0"/>
              <a:t>abuso</a:t>
            </a:r>
            <a:r>
              <a:rPr lang="en-US" dirty="0" smtClean="0"/>
              <a:t> de </a:t>
            </a:r>
            <a:r>
              <a:rPr lang="en-US" dirty="0" err="1" smtClean="0"/>
              <a:t>sustancias</a:t>
            </a:r>
            <a:r>
              <a:rPr lang="en-US" dirty="0" smtClean="0"/>
              <a:t> y el trauma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tratamiento</a:t>
            </a:r>
            <a:r>
              <a:rPr lang="en-US" dirty="0" smtClean="0"/>
              <a:t> </a:t>
            </a:r>
            <a:r>
              <a:rPr lang="en-US" dirty="0" err="1" smtClean="0"/>
              <a:t>basado</a:t>
            </a:r>
            <a:r>
              <a:rPr lang="en-US" dirty="0" smtClean="0"/>
              <a:t> en la </a:t>
            </a:r>
            <a:r>
              <a:rPr lang="en-US" dirty="0" err="1" smtClean="0"/>
              <a:t>investigación</a:t>
            </a:r>
            <a:r>
              <a:rPr lang="en-US" dirty="0" smtClean="0"/>
              <a:t> </a:t>
            </a:r>
            <a:r>
              <a:rPr lang="en-US" dirty="0" err="1" smtClean="0"/>
              <a:t>funciona</a:t>
            </a:r>
            <a:r>
              <a:rPr lang="en-US" dirty="0" smtClean="0"/>
              <a:t> y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efectivo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aproximaciones</a:t>
            </a:r>
            <a:r>
              <a:rPr lang="en-US" dirty="0" smtClean="0"/>
              <a:t> </a:t>
            </a:r>
            <a:r>
              <a:rPr lang="en-US" dirty="0" err="1" smtClean="0"/>
              <a:t>basadas</a:t>
            </a:r>
            <a:r>
              <a:rPr lang="en-US" dirty="0" smtClean="0"/>
              <a:t> en el </a:t>
            </a:r>
            <a:r>
              <a:rPr lang="en-US" dirty="0" err="1" smtClean="0"/>
              <a:t>castigo</a:t>
            </a:r>
            <a:endParaRPr lang="en-US" dirty="0" smtClean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13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Retos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Validar</a:t>
            </a:r>
            <a:r>
              <a:rPr lang="en-US" dirty="0" smtClean="0"/>
              <a:t> el RAI en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ciudades</a:t>
            </a:r>
            <a:r>
              <a:rPr lang="en-US" dirty="0" smtClean="0"/>
              <a:t>, </a:t>
            </a:r>
            <a:r>
              <a:rPr lang="en-US" dirty="0" err="1" smtClean="0"/>
              <a:t>culturas</a:t>
            </a:r>
            <a:r>
              <a:rPr lang="en-US" dirty="0" smtClean="0"/>
              <a:t>, </a:t>
            </a:r>
            <a:r>
              <a:rPr lang="en-US" dirty="0" err="1" smtClean="0"/>
              <a:t>idiomas</a:t>
            </a:r>
            <a:r>
              <a:rPr lang="en-US" dirty="0" smtClean="0"/>
              <a:t>, </a:t>
            </a:r>
            <a:r>
              <a:rPr lang="en-US" dirty="0" err="1" smtClean="0"/>
              <a:t>así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en hombres y </a:t>
            </a:r>
            <a:r>
              <a:rPr lang="en-US" dirty="0" err="1" smtClean="0"/>
              <a:t>mujeres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entrenar</a:t>
            </a:r>
            <a:r>
              <a:rPr lang="en-US" dirty="0" smtClean="0"/>
              <a:t> con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personas de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niveles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trabajarán</a:t>
            </a:r>
            <a:r>
              <a:rPr lang="en-US" dirty="0" smtClean="0"/>
              <a:t> con </a:t>
            </a:r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delincuentes</a:t>
            </a:r>
            <a:r>
              <a:rPr lang="en-US" dirty="0" smtClean="0"/>
              <a:t>, </a:t>
            </a:r>
            <a:r>
              <a:rPr lang="en-US" dirty="0" err="1" smtClean="0"/>
              <a:t>incluyendo</a:t>
            </a:r>
            <a:r>
              <a:rPr lang="en-US" dirty="0" smtClean="0"/>
              <a:t>, el </a:t>
            </a:r>
            <a:r>
              <a:rPr lang="en-US" dirty="0" err="1" smtClean="0"/>
              <a:t>uso</a:t>
            </a:r>
            <a:r>
              <a:rPr lang="en-US" dirty="0" smtClean="0"/>
              <a:t> de </a:t>
            </a:r>
            <a:r>
              <a:rPr lang="en-US" dirty="0" err="1" smtClean="0"/>
              <a:t>Instrumentos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 del </a:t>
            </a:r>
            <a:r>
              <a:rPr lang="en-US" dirty="0" err="1" smtClean="0"/>
              <a:t>Riesgo</a:t>
            </a:r>
            <a:r>
              <a:rPr lang="en-US" dirty="0" smtClean="0"/>
              <a:t> (RAI)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7CDD973-3AEF-45F2-8A02-AC9B379E139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02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05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dirty="0"/>
              <a:t>Creación de </a:t>
            </a:r>
            <a:r>
              <a:rPr lang="es-MX" dirty="0" smtClean="0"/>
              <a:t>un sistema de Justicia Juvenil basado en la investigación sobre el desarrollo del adolescente y de aquello que realmente funciona para reducir la violencia y los nuevos delitos de los jóvenes</a:t>
            </a:r>
          </a:p>
          <a:p>
            <a:pPr algn="just"/>
            <a:endParaRPr lang="en-US" dirty="0"/>
          </a:p>
          <a:p>
            <a:pPr algn="just"/>
            <a:r>
              <a:rPr lang="es-MX" dirty="0" smtClean="0"/>
              <a:t>Brindar apoyo al Sistema de Justicia Juvenil que </a:t>
            </a:r>
            <a:r>
              <a:rPr lang="es-MX" dirty="0"/>
              <a:t>realmente </a:t>
            </a:r>
            <a:r>
              <a:rPr lang="es-MX" dirty="0" smtClean="0"/>
              <a:t>actúe de acuerdo a los estándares internacionales y la</a:t>
            </a:r>
            <a:r>
              <a:rPr lang="en-US" dirty="0" smtClean="0"/>
              <a:t> “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práctica</a:t>
            </a:r>
            <a:r>
              <a:rPr lang="en-US" dirty="0" smtClean="0"/>
              <a:t>”</a:t>
            </a:r>
          </a:p>
          <a:p>
            <a:pPr algn="just"/>
            <a:endParaRPr lang="en-US" dirty="0"/>
          </a:p>
          <a:p>
            <a:pPr algn="just"/>
            <a:r>
              <a:rPr lang="es-MX" dirty="0" smtClean="0"/>
              <a:t>Realizar investigación esencia en los ámbitos económicos, sociales y humanitarios para apoyar las reformas en la Justicia Juvenil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50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Oportunidades</a:t>
            </a:r>
            <a:r>
              <a:rPr lang="en-US" dirty="0" smtClean="0"/>
              <a:t> de </a:t>
            </a:r>
            <a:r>
              <a:rPr lang="en-US" dirty="0" err="1" smtClean="0"/>
              <a:t>Investigación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ustedes</a:t>
            </a:r>
            <a:r>
              <a:rPr lang="en-US" dirty="0" smtClean="0"/>
              <a:t> </a:t>
            </a:r>
            <a:r>
              <a:rPr lang="en-US" dirty="0" err="1" smtClean="0"/>
              <a:t>incluyen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Seleccione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herramienta</a:t>
            </a:r>
            <a:r>
              <a:rPr lang="en-US" dirty="0" smtClean="0"/>
              <a:t> de </a:t>
            </a:r>
            <a:r>
              <a:rPr lang="en-US" dirty="0" err="1" smtClean="0"/>
              <a:t>detección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validada</a:t>
            </a:r>
            <a:r>
              <a:rPr lang="en-US" dirty="0" smtClean="0"/>
              <a:t> en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r>
              <a:rPr lang="en-US" dirty="0" smtClean="0"/>
              <a:t> y </a:t>
            </a:r>
            <a:r>
              <a:rPr lang="en-US" dirty="0" err="1" smtClean="0"/>
              <a:t>pruebe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validez</a:t>
            </a:r>
            <a:r>
              <a:rPr lang="en-US" dirty="0" smtClean="0"/>
              <a:t> </a:t>
            </a:r>
            <a:r>
              <a:rPr lang="es-MX" dirty="0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utilizarla</a:t>
            </a:r>
            <a:r>
              <a:rPr lang="en-US" dirty="0" smtClean="0"/>
              <a:t> en México</a:t>
            </a:r>
          </a:p>
          <a:p>
            <a:endParaRPr lang="en-US" dirty="0"/>
          </a:p>
          <a:p>
            <a:r>
              <a:rPr lang="en-US" dirty="0" err="1" smtClean="0"/>
              <a:t>Seleccione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herramienta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 y </a:t>
            </a:r>
            <a:r>
              <a:rPr lang="en-US" dirty="0" err="1" smtClean="0"/>
              <a:t>pruebe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validez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utilizarla</a:t>
            </a:r>
            <a:r>
              <a:rPr lang="en-US" dirty="0" smtClean="0"/>
              <a:t> en México</a:t>
            </a:r>
          </a:p>
          <a:p>
            <a:endParaRPr lang="en-US" dirty="0"/>
          </a:p>
          <a:p>
            <a:r>
              <a:rPr lang="en-US" dirty="0" err="1" smtClean="0"/>
              <a:t>Desarrolle</a:t>
            </a:r>
            <a:r>
              <a:rPr lang="en-US" dirty="0" smtClean="0"/>
              <a:t> un </a:t>
            </a:r>
            <a:r>
              <a:rPr lang="en-US" dirty="0" err="1" smtClean="0"/>
              <a:t>programa</a:t>
            </a:r>
            <a:r>
              <a:rPr lang="en-US" dirty="0" smtClean="0"/>
              <a:t> de </a:t>
            </a:r>
            <a:r>
              <a:rPr lang="en-US" dirty="0" err="1" smtClean="0"/>
              <a:t>respuesta</a:t>
            </a:r>
            <a:r>
              <a:rPr lang="en-US" dirty="0" smtClean="0"/>
              <a:t> “</a:t>
            </a:r>
            <a:r>
              <a:rPr lang="en-US" dirty="0" err="1" smtClean="0"/>
              <a:t>secundario</a:t>
            </a:r>
            <a:r>
              <a:rPr lang="en-US" dirty="0" smtClean="0"/>
              <a:t>” o “</a:t>
            </a:r>
            <a:r>
              <a:rPr lang="en-US" dirty="0" err="1" smtClean="0"/>
              <a:t>terciario</a:t>
            </a:r>
            <a:r>
              <a:rPr lang="en-US" dirty="0" smtClean="0"/>
              <a:t>” o de </a:t>
            </a:r>
            <a:r>
              <a:rPr lang="en-US" dirty="0" err="1" smtClean="0"/>
              <a:t>intervención</a:t>
            </a:r>
            <a:r>
              <a:rPr lang="en-US" dirty="0" smtClean="0"/>
              <a:t> e </a:t>
            </a:r>
            <a:r>
              <a:rPr lang="en-US" dirty="0" err="1" smtClean="0"/>
              <a:t>investigación</a:t>
            </a:r>
            <a:r>
              <a:rPr lang="en-US" dirty="0" smtClean="0"/>
              <a:t>, </a:t>
            </a: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trabajando</a:t>
            </a:r>
            <a:r>
              <a:rPr lang="en-US" dirty="0"/>
              <a:t> </a:t>
            </a:r>
            <a:r>
              <a:rPr lang="en-US" dirty="0" smtClean="0"/>
              <a:t>—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única</a:t>
            </a:r>
            <a:r>
              <a:rPr lang="en-US" dirty="0" smtClean="0"/>
              <a:t> forma de </a:t>
            </a:r>
            <a:r>
              <a:rPr lang="en-US" dirty="0" err="1" smtClean="0"/>
              <a:t>reflejar</a:t>
            </a:r>
            <a:r>
              <a:rPr lang="en-US" dirty="0" smtClean="0"/>
              <a:t> la </a:t>
            </a:r>
            <a:r>
              <a:rPr lang="en-US" dirty="0" err="1" smtClean="0"/>
              <a:t>cultura</a:t>
            </a:r>
            <a:r>
              <a:rPr lang="en-US" dirty="0" smtClean="0"/>
              <a:t> y </a:t>
            </a:r>
            <a:r>
              <a:rPr lang="en-US" dirty="0" err="1" smtClean="0"/>
              <a:t>comunidades</a:t>
            </a:r>
            <a:r>
              <a:rPr lang="en-US" dirty="0" smtClean="0"/>
              <a:t> </a:t>
            </a:r>
            <a:r>
              <a:rPr lang="en-US" dirty="0" err="1" smtClean="0"/>
              <a:t>mexicanas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36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3422073"/>
            <a:ext cx="63246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There can be no keener revelation of a society's soul than the way it treats its children.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5791200"/>
            <a:ext cx="6400800" cy="1447800"/>
          </a:xfrm>
        </p:spPr>
        <p:txBody>
          <a:bodyPr/>
          <a:lstStyle/>
          <a:p>
            <a:r>
              <a:rPr lang="en-US" dirty="0" smtClean="0"/>
              <a:t>Nelson Mandela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1828800" y="152401"/>
            <a:ext cx="7086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>
                <a:latin typeface="+mj-lt"/>
                <a:ea typeface="+mj-ea"/>
                <a:cs typeface="+mj-cs"/>
              </a:rPr>
              <a:t>No puede haber una revelación más intensa del alma de una sociedad, que la forma en que trata a sus niños.</a:t>
            </a:r>
          </a:p>
        </p:txBody>
      </p:sp>
    </p:spTree>
    <p:extLst>
      <p:ext uri="{BB962C8B-B14F-4D97-AF65-F5344CB8AC3E}">
        <p14:creationId xmlns:p14="http://schemas.microsoft.com/office/powerpoint/2010/main" xmlns="" val="33289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 smtClean="0"/>
              <a:t>Preguntas</a:t>
            </a:r>
            <a:r>
              <a:rPr lang="en-US" dirty="0" smtClean="0"/>
              <a:t> o </a:t>
            </a:r>
            <a:r>
              <a:rPr lang="en-US" dirty="0" err="1" smtClean="0"/>
              <a:t>comentarios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82000" cy="2514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Thank you for your patience and attention, and thank you for your commitment to the children, families and communities of Mexico</a:t>
            </a:r>
          </a:p>
          <a:p>
            <a:endParaRPr lang="en-US" dirty="0"/>
          </a:p>
          <a:p>
            <a:r>
              <a:rPr lang="en-US" dirty="0" err="1" smtClean="0"/>
              <a:t>Muchas</a:t>
            </a:r>
            <a:r>
              <a:rPr lang="en-US" dirty="0" smtClean="0"/>
              <a:t> gracias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paciencia</a:t>
            </a:r>
            <a:r>
              <a:rPr lang="en-US" dirty="0" smtClean="0"/>
              <a:t> y </a:t>
            </a:r>
            <a:r>
              <a:rPr lang="en-US" dirty="0" err="1" smtClean="0"/>
              <a:t>atención</a:t>
            </a:r>
            <a:r>
              <a:rPr lang="en-US" dirty="0" smtClean="0"/>
              <a:t>; </a:t>
            </a:r>
            <a:r>
              <a:rPr lang="en-US" dirty="0" smtClean="0"/>
              <a:t>y gracias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compromiso</a:t>
            </a:r>
            <a:r>
              <a:rPr lang="en-US" dirty="0" smtClean="0"/>
              <a:t> con los </a:t>
            </a:r>
            <a:r>
              <a:rPr lang="en-US" dirty="0" err="1" smtClean="0"/>
              <a:t>niños</a:t>
            </a:r>
            <a:r>
              <a:rPr lang="en-US" dirty="0" smtClean="0"/>
              <a:t>, </a:t>
            </a:r>
            <a:r>
              <a:rPr lang="en-US" dirty="0" err="1" smtClean="0"/>
              <a:t>familias</a:t>
            </a:r>
            <a:r>
              <a:rPr lang="en-US" dirty="0" smtClean="0"/>
              <a:t> y </a:t>
            </a:r>
            <a:r>
              <a:rPr lang="en-US" dirty="0" err="1" smtClean="0"/>
              <a:t>comunidades</a:t>
            </a:r>
            <a:r>
              <a:rPr lang="en-US" dirty="0" smtClean="0"/>
              <a:t> en México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10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contactar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Robert Kinscherff, PhD, JD</a:t>
            </a:r>
          </a:p>
          <a:p>
            <a:pPr marL="0" indent="0">
              <a:buNone/>
            </a:pPr>
            <a:r>
              <a:rPr lang="en-US" sz="2800" dirty="0" smtClean="0"/>
              <a:t>Associate Vice President for Community Engagement</a:t>
            </a:r>
          </a:p>
          <a:p>
            <a:pPr marL="0" indent="0">
              <a:buNone/>
            </a:pPr>
            <a:r>
              <a:rPr lang="en-US" sz="2800" dirty="0" smtClean="0"/>
              <a:t>Teaching Faculty, Doctoral Clinical Psychology Program</a:t>
            </a:r>
          </a:p>
          <a:p>
            <a:pPr marL="0" indent="0">
              <a:buNone/>
            </a:pPr>
            <a:r>
              <a:rPr lang="en-US" sz="2800" dirty="0" smtClean="0"/>
              <a:t>Massachusetts School of Professional Psychology</a:t>
            </a:r>
          </a:p>
          <a:p>
            <a:pPr marL="0" indent="0">
              <a:buNone/>
            </a:pPr>
            <a:r>
              <a:rPr lang="en-US" sz="2800" dirty="0" smtClean="0"/>
              <a:t>1 Wells Avenue,  Room 206</a:t>
            </a:r>
          </a:p>
          <a:p>
            <a:pPr marL="0" indent="0">
              <a:buNone/>
            </a:pPr>
            <a:r>
              <a:rPr lang="en-US" sz="2800" dirty="0" smtClean="0"/>
              <a:t>Newton, MA  02459     USA</a:t>
            </a:r>
          </a:p>
          <a:p>
            <a:pPr marL="0" indent="0">
              <a:buNone/>
            </a:pPr>
            <a:r>
              <a:rPr lang="en-US" sz="2800" dirty="0" smtClean="0"/>
              <a:t>Robert_Kinscherff@mspp.edu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3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Perspectivas</a:t>
            </a:r>
            <a:r>
              <a:rPr lang="en-US" dirty="0" smtClean="0"/>
              <a:t> de </a:t>
            </a:r>
            <a:r>
              <a:rPr lang="en-US" dirty="0" err="1" smtClean="0"/>
              <a:t>integración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violencia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un </a:t>
            </a:r>
            <a:r>
              <a:rPr lang="en-US" dirty="0" err="1" smtClean="0"/>
              <a:t>reto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b="1" dirty="0" err="1" smtClean="0"/>
              <a:t>Ética</a:t>
            </a:r>
            <a:r>
              <a:rPr lang="en-US" b="1" dirty="0" smtClean="0"/>
              <a:t> </a:t>
            </a:r>
            <a:r>
              <a:rPr lang="en-US" b="1" dirty="0" err="1" smtClean="0"/>
              <a:t>Profesional</a:t>
            </a:r>
            <a:endParaRPr lang="en-US" b="1" dirty="0" smtClean="0"/>
          </a:p>
          <a:p>
            <a:pPr lvl="1"/>
            <a:r>
              <a:rPr lang="en-US" dirty="0" smtClean="0"/>
              <a:t>Las </a:t>
            </a:r>
            <a:r>
              <a:rPr lang="en-US" dirty="0" err="1" smtClean="0"/>
              <a:t>obligaciones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profesiones</a:t>
            </a:r>
            <a:r>
              <a:rPr lang="en-US" dirty="0" smtClean="0"/>
              <a:t> </a:t>
            </a:r>
            <a:r>
              <a:rPr lang="en-US" dirty="0" err="1" smtClean="0"/>
              <a:t>reconocidas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rofesionistas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trabajan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rigido</a:t>
            </a:r>
            <a:r>
              <a:rPr lang="en-US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tenso</a:t>
            </a:r>
            <a:endParaRPr lang="en-US" dirty="0" smtClean="0"/>
          </a:p>
          <a:p>
            <a:pPr lvl="1"/>
            <a:r>
              <a:rPr lang="en-US" dirty="0" err="1" smtClean="0"/>
              <a:t>Profesionistas</a:t>
            </a:r>
            <a:r>
              <a:rPr lang="en-US" dirty="0" smtClean="0"/>
              <a:t> </a:t>
            </a:r>
            <a:r>
              <a:rPr lang="en-US" dirty="0" err="1" smtClean="0"/>
              <a:t>trabajando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tóxico</a:t>
            </a:r>
            <a:endParaRPr lang="en-US" dirty="0" smtClean="0"/>
          </a:p>
          <a:p>
            <a:pPr lvl="1"/>
            <a:r>
              <a:rPr lang="en-US" dirty="0" err="1" smtClean="0"/>
              <a:t>Responsabilidades</a:t>
            </a:r>
            <a:r>
              <a:rPr lang="en-US" dirty="0" smtClean="0"/>
              <a:t> </a:t>
            </a:r>
            <a:r>
              <a:rPr lang="en-US" dirty="0" err="1" smtClean="0"/>
              <a:t>éticas</a:t>
            </a:r>
            <a:r>
              <a:rPr lang="en-US" dirty="0" smtClean="0"/>
              <a:t> </a:t>
            </a:r>
            <a:r>
              <a:rPr lang="en-US" dirty="0" err="1" smtClean="0"/>
              <a:t>basadas</a:t>
            </a:r>
            <a:r>
              <a:rPr lang="en-US" dirty="0" smtClean="0"/>
              <a:t> en la </a:t>
            </a:r>
            <a:r>
              <a:rPr lang="en-US" dirty="0" err="1" smtClean="0"/>
              <a:t>ciencia</a:t>
            </a:r>
            <a:r>
              <a:rPr lang="en-US" dirty="0" smtClean="0"/>
              <a:t> y en 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práctica</a:t>
            </a:r>
            <a:endParaRPr lang="en-US" dirty="0" smtClean="0"/>
          </a:p>
          <a:p>
            <a:pPr lvl="1"/>
            <a:r>
              <a:rPr lang="en-US" dirty="0" err="1" smtClean="0"/>
              <a:t>Responsabilidades</a:t>
            </a:r>
            <a:r>
              <a:rPr lang="en-US" dirty="0" smtClean="0"/>
              <a:t> </a:t>
            </a:r>
            <a:r>
              <a:rPr lang="en-US" dirty="0" err="1" smtClean="0"/>
              <a:t>éticas</a:t>
            </a:r>
            <a:r>
              <a:rPr lang="en-US" dirty="0" smtClean="0"/>
              <a:t> de no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ningún</a:t>
            </a:r>
            <a:r>
              <a:rPr lang="en-US" dirty="0" smtClean="0"/>
              <a:t> </a:t>
            </a:r>
            <a:r>
              <a:rPr lang="en-US" dirty="0" err="1" smtClean="0"/>
              <a:t>daño</a:t>
            </a:r>
            <a:r>
              <a:rPr lang="en-US" dirty="0" smtClean="0"/>
              <a:t> y en </a:t>
            </a:r>
            <a:r>
              <a:rPr lang="en-US" dirty="0" err="1" smtClean="0"/>
              <a:t>caso</a:t>
            </a:r>
            <a:r>
              <a:rPr lang="en-US" dirty="0" smtClean="0"/>
              <a:t> de, </a:t>
            </a:r>
            <a:r>
              <a:rPr lang="en-US" dirty="0" err="1" smtClean="0"/>
              <a:t>tratar</a:t>
            </a:r>
            <a:r>
              <a:rPr lang="en-US" dirty="0" smtClean="0"/>
              <a:t> de </a:t>
            </a:r>
            <a:r>
              <a:rPr lang="en-US" dirty="0" err="1" smtClean="0"/>
              <a:t>minimizarlo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9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Ejemplos</a:t>
            </a:r>
            <a:r>
              <a:rPr lang="en-US" dirty="0" smtClean="0"/>
              <a:t> de dos </a:t>
            </a:r>
            <a:r>
              <a:rPr lang="en-US" dirty="0" err="1" smtClean="0"/>
              <a:t>Instrumentos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r>
              <a:rPr lang="en-US" dirty="0" smtClean="0"/>
              <a:t> (RAI) en </a:t>
            </a:r>
            <a:r>
              <a:rPr lang="en-US" dirty="0" err="1" smtClean="0"/>
              <a:t>jóvenves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dos </a:t>
            </a:r>
            <a:r>
              <a:rPr lang="en-US" dirty="0" err="1" smtClean="0"/>
              <a:t>versiones</a:t>
            </a:r>
            <a:r>
              <a:rPr lang="en-US" dirty="0" smtClean="0"/>
              <a:t> del RAI son </a:t>
            </a:r>
            <a:r>
              <a:rPr lang="en-US" dirty="0" err="1" smtClean="0"/>
              <a:t>accesibles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 la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24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Evaluación</a:t>
            </a:r>
            <a:r>
              <a:rPr lang="en-US" dirty="0" smtClean="0"/>
              <a:t> </a:t>
            </a:r>
            <a:r>
              <a:rPr lang="en-US" dirty="0" err="1" smtClean="0"/>
              <a:t>estructurada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r>
              <a:rPr lang="en-US" dirty="0" smtClean="0"/>
              <a:t> en </a:t>
            </a:r>
            <a:r>
              <a:rPr lang="en-US" dirty="0" err="1" smtClean="0"/>
              <a:t>Jóvenes</a:t>
            </a:r>
            <a:r>
              <a:rPr lang="en-US" dirty="0" smtClean="0"/>
              <a:t> (SAVRY)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jóvenes</a:t>
            </a:r>
            <a:r>
              <a:rPr lang="en-US" dirty="0" smtClean="0"/>
              <a:t> de </a:t>
            </a:r>
            <a:r>
              <a:rPr lang="en-US" dirty="0" err="1" smtClean="0"/>
              <a:t>edades</a:t>
            </a:r>
            <a:r>
              <a:rPr lang="en-US" dirty="0" smtClean="0"/>
              <a:t> entre:</a:t>
            </a:r>
            <a:r>
              <a:rPr lang="en-US" dirty="0"/>
              <a:t> </a:t>
            </a:r>
            <a:r>
              <a:rPr lang="en-US" dirty="0" smtClean="0"/>
              <a:t>12 – 18 </a:t>
            </a:r>
            <a:r>
              <a:rPr lang="en-US" dirty="0" err="1" smtClean="0"/>
              <a:t>años</a:t>
            </a:r>
            <a:endParaRPr lang="en-US" dirty="0" smtClean="0"/>
          </a:p>
          <a:p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reactivos</a:t>
            </a:r>
            <a:r>
              <a:rPr lang="en-US" dirty="0" smtClean="0"/>
              <a:t>: 30 </a:t>
            </a:r>
            <a:r>
              <a:rPr lang="en-US" dirty="0" err="1" smtClean="0"/>
              <a:t>preguntas</a:t>
            </a:r>
            <a:endParaRPr lang="en-US" dirty="0" smtClean="0"/>
          </a:p>
          <a:p>
            <a:r>
              <a:rPr lang="en-US" dirty="0" err="1" smtClean="0"/>
              <a:t>Tiempo</a:t>
            </a:r>
            <a:r>
              <a:rPr lang="en-US" dirty="0" smtClean="0"/>
              <a:t> de </a:t>
            </a:r>
            <a:r>
              <a:rPr lang="en-US" dirty="0" err="1" smtClean="0"/>
              <a:t>administración</a:t>
            </a:r>
            <a:r>
              <a:rPr lang="en-US" dirty="0" smtClean="0"/>
              <a:t>:	10 – 15 </a:t>
            </a:r>
            <a:r>
              <a:rPr lang="en-US" dirty="0" err="1" smtClean="0"/>
              <a:t>minutos</a:t>
            </a:r>
            <a:endParaRPr lang="en-US" dirty="0" smtClean="0"/>
          </a:p>
          <a:p>
            <a:r>
              <a:rPr lang="en-US" dirty="0" err="1" smtClean="0"/>
              <a:t>Tiempo</a:t>
            </a:r>
            <a:r>
              <a:rPr lang="en-US" dirty="0" smtClean="0"/>
              <a:t> de </a:t>
            </a:r>
            <a:r>
              <a:rPr lang="en-US" dirty="0" err="1" smtClean="0"/>
              <a:t>calificación</a:t>
            </a:r>
            <a:r>
              <a:rPr lang="en-US" dirty="0" smtClean="0"/>
              <a:t>: 10 </a:t>
            </a:r>
            <a:r>
              <a:rPr lang="en-US" dirty="0" err="1" smtClean="0"/>
              <a:t>minutos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Posibles</a:t>
            </a:r>
            <a:r>
              <a:rPr lang="en-US" dirty="0" smtClean="0"/>
              <a:t> </a:t>
            </a:r>
            <a:r>
              <a:rPr lang="en-US" dirty="0" err="1" smtClean="0"/>
              <a:t>puntos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adjudicación</a:t>
            </a:r>
            <a:r>
              <a:rPr lang="en-US" dirty="0" smtClean="0"/>
              <a:t>  (se </a:t>
            </a:r>
            <a:r>
              <a:rPr lang="en-US" dirty="0" err="1" smtClean="0"/>
              <a:t>recomienda</a:t>
            </a:r>
            <a:r>
              <a:rPr lang="en-US" dirty="0" smtClean="0"/>
              <a:t> </a:t>
            </a:r>
            <a:r>
              <a:rPr lang="en-US" dirty="0" err="1" smtClean="0"/>
              <a:t>protección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Post-</a:t>
            </a:r>
            <a:r>
              <a:rPr lang="en-US" dirty="0" err="1" smtClean="0"/>
              <a:t>adjudicación</a:t>
            </a:r>
            <a:r>
              <a:rPr lang="en-US" dirty="0" smtClean="0"/>
              <a:t> (</a:t>
            </a:r>
            <a:r>
              <a:rPr lang="en-US" dirty="0" err="1" smtClean="0"/>
              <a:t>decisiones</a:t>
            </a:r>
            <a:r>
              <a:rPr lang="en-US" dirty="0" smtClean="0"/>
              <a:t> de </a:t>
            </a:r>
            <a:r>
              <a:rPr lang="en-US" dirty="0" err="1" smtClean="0"/>
              <a:t>disposición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Post-</a:t>
            </a:r>
            <a:r>
              <a:rPr lang="en-US" dirty="0" err="1" smtClean="0"/>
              <a:t>Disposición</a:t>
            </a:r>
            <a:r>
              <a:rPr lang="en-US" dirty="0" smtClean="0"/>
              <a:t> (</a:t>
            </a:r>
            <a:r>
              <a:rPr lang="en-US" dirty="0" err="1" smtClean="0"/>
              <a:t>Planificación</a:t>
            </a:r>
            <a:r>
              <a:rPr lang="en-US" dirty="0" smtClean="0"/>
              <a:t> de </a:t>
            </a:r>
            <a:r>
              <a:rPr lang="en-US" dirty="0" err="1" smtClean="0"/>
              <a:t>casos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YLS/CMI 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Servicio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nivel</a:t>
            </a:r>
            <a:r>
              <a:rPr lang="en-US" dirty="0" smtClean="0"/>
              <a:t> de la </a:t>
            </a:r>
            <a:r>
              <a:rPr lang="en-US" dirty="0" err="1" smtClean="0"/>
              <a:t>juventud</a:t>
            </a:r>
            <a:r>
              <a:rPr lang="en-US" dirty="0" smtClean="0"/>
              <a:t>/</a:t>
            </a:r>
            <a:r>
              <a:rPr lang="en-US" dirty="0" err="1" smtClean="0"/>
              <a:t>Inventario</a:t>
            </a:r>
            <a:r>
              <a:rPr lang="en-US" dirty="0" smtClean="0"/>
              <a:t> de </a:t>
            </a:r>
            <a:r>
              <a:rPr lang="en-US" dirty="0" err="1" smtClean="0"/>
              <a:t>Manejo</a:t>
            </a:r>
            <a:r>
              <a:rPr lang="en-US" dirty="0" smtClean="0"/>
              <a:t> del </a:t>
            </a:r>
            <a:r>
              <a:rPr lang="en-US" dirty="0" err="1" smtClean="0"/>
              <a:t>caso</a:t>
            </a:r>
            <a:r>
              <a:rPr lang="en-US" dirty="0" smtClean="0"/>
              <a:t> (</a:t>
            </a:r>
            <a:r>
              <a:rPr lang="en-US" dirty="0" err="1" smtClean="0"/>
              <a:t>Versión</a:t>
            </a:r>
            <a:r>
              <a:rPr lang="en-US" dirty="0" smtClean="0"/>
              <a:t> 2)</a:t>
            </a:r>
          </a:p>
          <a:p>
            <a:endParaRPr lang="en-US" dirty="0"/>
          </a:p>
          <a:p>
            <a:r>
              <a:rPr lang="en-US" dirty="0" err="1" smtClean="0"/>
              <a:t>Rango</a:t>
            </a:r>
            <a:r>
              <a:rPr lang="en-US" dirty="0" smtClean="0"/>
              <a:t> de </a:t>
            </a:r>
            <a:r>
              <a:rPr lang="en-US" dirty="0" err="1" smtClean="0"/>
              <a:t>edad</a:t>
            </a:r>
            <a:r>
              <a:rPr lang="en-US" dirty="0" smtClean="0"/>
              <a:t>:		12-18</a:t>
            </a:r>
          </a:p>
          <a:p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reactivos</a:t>
            </a:r>
            <a:r>
              <a:rPr lang="en-US" dirty="0" smtClean="0"/>
              <a:t>: 42 </a:t>
            </a:r>
            <a:r>
              <a:rPr lang="en-US" dirty="0" err="1" smtClean="0"/>
              <a:t>reactivos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8 </a:t>
            </a:r>
            <a:r>
              <a:rPr lang="en-US" dirty="0" err="1" smtClean="0"/>
              <a:t>dominios</a:t>
            </a:r>
            <a:endParaRPr lang="en-US" dirty="0" smtClean="0"/>
          </a:p>
          <a:p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adicionales</a:t>
            </a:r>
            <a:r>
              <a:rPr lang="en-US" dirty="0" smtClean="0"/>
              <a:t> de </a:t>
            </a:r>
            <a:r>
              <a:rPr lang="en-US" dirty="0" err="1" smtClean="0"/>
              <a:t>responsabilidad</a:t>
            </a:r>
            <a:r>
              <a:rPr lang="en-US" dirty="0" smtClean="0"/>
              <a:t> </a:t>
            </a:r>
            <a:r>
              <a:rPr lang="en-US" dirty="0" err="1" smtClean="0"/>
              <a:t>incluidos</a:t>
            </a:r>
            <a:endParaRPr lang="en-US" dirty="0" smtClean="0"/>
          </a:p>
          <a:p>
            <a:r>
              <a:rPr lang="en-US" dirty="0" err="1" smtClean="0"/>
              <a:t>Permiten</a:t>
            </a:r>
            <a:r>
              <a:rPr lang="en-US" dirty="0" smtClean="0"/>
              <a:t> la </a:t>
            </a:r>
            <a:r>
              <a:rPr lang="en-US" dirty="0" err="1" smtClean="0"/>
              <a:t>identificación</a:t>
            </a:r>
            <a:r>
              <a:rPr lang="en-US" dirty="0" smtClean="0"/>
              <a:t> de </a:t>
            </a:r>
            <a:r>
              <a:rPr lang="en-US" dirty="0" err="1" smtClean="0"/>
              <a:t>dominios</a:t>
            </a:r>
            <a:r>
              <a:rPr lang="en-US" dirty="0" smtClean="0"/>
              <a:t> “</a:t>
            </a:r>
            <a:r>
              <a:rPr lang="en-US" dirty="0" err="1" smtClean="0"/>
              <a:t>fuertes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Contiene</a:t>
            </a:r>
            <a:r>
              <a:rPr lang="en-US" dirty="0" smtClean="0"/>
              <a:t>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específicos</a:t>
            </a:r>
            <a:r>
              <a:rPr lang="en-US" dirty="0" smtClean="0"/>
              <a:t> de </a:t>
            </a:r>
            <a:r>
              <a:rPr lang="en-US" dirty="0" err="1" smtClean="0"/>
              <a:t>género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niñas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52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Perspectivas</a:t>
            </a:r>
            <a:r>
              <a:rPr lang="en-US" dirty="0" smtClean="0"/>
              <a:t> de </a:t>
            </a:r>
            <a:r>
              <a:rPr lang="en-US" dirty="0" err="1" smtClean="0"/>
              <a:t>Integración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reto</a:t>
            </a:r>
            <a:r>
              <a:rPr lang="en-US" dirty="0" smtClean="0"/>
              <a:t> de la </a:t>
            </a:r>
            <a:r>
              <a:rPr lang="en-US" dirty="0" err="1" smtClean="0"/>
              <a:t>violencia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la </a:t>
            </a:r>
            <a:r>
              <a:rPr lang="en-US" b="1" dirty="0" err="1"/>
              <a:t>Práctica</a:t>
            </a:r>
            <a:r>
              <a:rPr lang="en-US" b="1" dirty="0"/>
              <a:t> </a:t>
            </a:r>
            <a:r>
              <a:rPr lang="en-US" b="1" dirty="0" err="1"/>
              <a:t>Clínica</a:t>
            </a:r>
            <a:r>
              <a:rPr lang="en-US" dirty="0" smtClean="0"/>
              <a:t> en:</a:t>
            </a:r>
          </a:p>
          <a:p>
            <a:pPr lvl="1"/>
            <a:r>
              <a:rPr lang="en-US" dirty="0" err="1" smtClean="0"/>
              <a:t>Prevención</a:t>
            </a:r>
            <a:r>
              <a:rPr lang="en-US" dirty="0" smtClean="0"/>
              <a:t> </a:t>
            </a:r>
            <a:r>
              <a:rPr lang="en-US" dirty="0" err="1" smtClean="0"/>
              <a:t>primaria</a:t>
            </a:r>
            <a:r>
              <a:rPr lang="en-US" dirty="0" smtClean="0"/>
              <a:t>/</a:t>
            </a:r>
            <a:r>
              <a:rPr lang="en-US" dirty="0" err="1" smtClean="0"/>
              <a:t>Cuidado</a:t>
            </a:r>
            <a:r>
              <a:rPr lang="en-US" dirty="0" smtClean="0"/>
              <a:t>  (</a:t>
            </a:r>
            <a:r>
              <a:rPr lang="en-US" dirty="0" err="1" smtClean="0"/>
              <a:t>prevención</a:t>
            </a:r>
            <a:r>
              <a:rPr lang="en-US" dirty="0" smtClean="0"/>
              <a:t> universal)</a:t>
            </a:r>
          </a:p>
          <a:p>
            <a:pPr lvl="2"/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niños</a:t>
            </a:r>
            <a:r>
              <a:rPr lang="en-US" dirty="0" smtClean="0"/>
              <a:t>, </a:t>
            </a:r>
            <a:r>
              <a:rPr lang="en-US" dirty="0" err="1" smtClean="0"/>
              <a:t>adolescentes</a:t>
            </a:r>
            <a:r>
              <a:rPr lang="en-US" dirty="0" smtClean="0"/>
              <a:t> y </a:t>
            </a:r>
            <a:r>
              <a:rPr lang="en-US" dirty="0" err="1" smtClean="0"/>
              <a:t>familias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Prevención</a:t>
            </a:r>
            <a:r>
              <a:rPr lang="en-US" dirty="0" smtClean="0"/>
              <a:t> </a:t>
            </a:r>
            <a:r>
              <a:rPr lang="en-US" dirty="0" err="1" smtClean="0"/>
              <a:t>secundaria</a:t>
            </a:r>
            <a:r>
              <a:rPr lang="en-US" dirty="0" smtClean="0"/>
              <a:t>/</a:t>
            </a:r>
            <a:r>
              <a:rPr lang="en-US" dirty="0" err="1" smtClean="0"/>
              <a:t>Cuidado</a:t>
            </a:r>
            <a:r>
              <a:rPr lang="en-US" dirty="0" smtClean="0"/>
              <a:t> (personas en </a:t>
            </a:r>
            <a:r>
              <a:rPr lang="en-US" dirty="0" err="1" smtClean="0"/>
              <a:t>riesgo</a:t>
            </a:r>
            <a:r>
              <a:rPr lang="en-US" dirty="0" smtClean="0"/>
              <a:t>, </a:t>
            </a:r>
            <a:r>
              <a:rPr lang="en-US" dirty="0" err="1" smtClean="0"/>
              <a:t>grupos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Jóvenes</a:t>
            </a:r>
            <a:r>
              <a:rPr lang="en-US" dirty="0" smtClean="0"/>
              <a:t> en alto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r>
              <a:rPr lang="en-US" dirty="0" smtClean="0"/>
              <a:t> (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delincuentes</a:t>
            </a:r>
            <a:r>
              <a:rPr lang="en-US" dirty="0" smtClean="0"/>
              <a:t> no </a:t>
            </a:r>
            <a:r>
              <a:rPr lang="en-US" dirty="0" err="1" smtClean="0"/>
              <a:t>violentos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Respuesta</a:t>
            </a:r>
            <a:r>
              <a:rPr lang="en-US" dirty="0" smtClean="0"/>
              <a:t> </a:t>
            </a:r>
            <a:r>
              <a:rPr lang="en-US" dirty="0" err="1" smtClean="0"/>
              <a:t>terciaria</a:t>
            </a:r>
            <a:r>
              <a:rPr lang="en-US" dirty="0" smtClean="0"/>
              <a:t>/</a:t>
            </a:r>
            <a:r>
              <a:rPr lang="en-US" dirty="0" err="1" smtClean="0"/>
              <a:t>Cuidado</a:t>
            </a:r>
            <a:r>
              <a:rPr lang="en-US" dirty="0" smtClean="0"/>
              <a:t>  (Personas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violentas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Jóvenes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violentos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442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Tomemos</a:t>
            </a:r>
            <a:r>
              <a:rPr lang="en-US" dirty="0" smtClean="0"/>
              <a:t> en </a:t>
            </a:r>
            <a:r>
              <a:rPr lang="en-US" dirty="0" err="1" smtClean="0"/>
              <a:t>consideración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violencia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jóvenes</a:t>
            </a:r>
            <a:r>
              <a:rPr lang="en-US" dirty="0" smtClean="0"/>
              <a:t>, 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debería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el </a:t>
            </a:r>
            <a:r>
              <a:rPr lang="en-US" dirty="0" err="1" smtClean="0"/>
              <a:t>rol</a:t>
            </a:r>
            <a:r>
              <a:rPr lang="en-US" dirty="0" smtClean="0"/>
              <a:t> de los </a:t>
            </a:r>
            <a:r>
              <a:rPr lang="en-US" dirty="0" err="1" smtClean="0"/>
              <a:t>psicólogos</a:t>
            </a:r>
            <a:r>
              <a:rPr lang="en-US" dirty="0" smtClean="0"/>
              <a:t> 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profesionales</a:t>
            </a:r>
            <a:r>
              <a:rPr lang="en-US" dirty="0" smtClean="0"/>
              <a:t> de la </a:t>
            </a:r>
            <a:r>
              <a:rPr lang="en-US" dirty="0" err="1" smtClean="0"/>
              <a:t>salud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s-MX" dirty="0"/>
              <a:t>Así como la detección y </a:t>
            </a:r>
            <a:r>
              <a:rPr lang="es-MX" dirty="0" smtClean="0"/>
              <a:t>la evaluación </a:t>
            </a:r>
            <a:r>
              <a:rPr lang="es-MX" dirty="0"/>
              <a:t>se utilizan en medicina para dirigir los tratamientos médicos, ¿cómo </a:t>
            </a:r>
            <a:r>
              <a:rPr lang="es-MX" dirty="0" smtClean="0"/>
              <a:t>pueden utilizarse </a:t>
            </a:r>
            <a:r>
              <a:rPr lang="es-MX" dirty="0"/>
              <a:t>la </a:t>
            </a:r>
            <a:r>
              <a:rPr lang="es-MX" dirty="0" smtClean="0"/>
              <a:t>detección </a:t>
            </a:r>
            <a:r>
              <a:rPr lang="es-MX" dirty="0"/>
              <a:t>y evaluación </a:t>
            </a:r>
            <a:r>
              <a:rPr lang="es-MX" dirty="0" smtClean="0"/>
              <a:t>para </a:t>
            </a:r>
            <a:r>
              <a:rPr lang="es-MX" dirty="0"/>
              <a:t>identificar e intervenir </a:t>
            </a:r>
            <a:r>
              <a:rPr lang="es-MX" dirty="0" smtClean="0"/>
              <a:t>en </a:t>
            </a:r>
            <a:r>
              <a:rPr lang="es-MX" dirty="0"/>
              <a:t>la violencia juvenil</a:t>
            </a:r>
            <a:r>
              <a:rPr lang="es-MX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875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éticos</a:t>
            </a:r>
            <a:r>
              <a:rPr lang="en-US" dirty="0" smtClean="0"/>
              <a:t> de la APA para </a:t>
            </a:r>
            <a:r>
              <a:rPr lang="en-US" dirty="0" err="1" smtClean="0"/>
              <a:t>Psicólogos</a:t>
            </a:r>
            <a:r>
              <a:rPr lang="en-US" dirty="0" smtClean="0"/>
              <a:t> y </a:t>
            </a:r>
            <a:r>
              <a:rPr lang="en-US" dirty="0" err="1" smtClean="0"/>
              <a:t>Código</a:t>
            </a:r>
            <a:r>
              <a:rPr lang="en-US" dirty="0" smtClean="0"/>
              <a:t> de </a:t>
            </a:r>
            <a:r>
              <a:rPr lang="en-US" dirty="0" err="1" smtClean="0"/>
              <a:t>Conducta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err="1" smtClean="0"/>
              <a:t>Principios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eje</a:t>
            </a:r>
            <a:endParaRPr lang="en-US" b="1" u="sng" dirty="0" smtClean="0"/>
          </a:p>
          <a:p>
            <a:pPr marL="0" indent="0">
              <a:buNone/>
            </a:pPr>
            <a:endParaRPr lang="en-US" b="1" u="sng" dirty="0" smtClean="0"/>
          </a:p>
          <a:p>
            <a:pPr lvl="1"/>
            <a:r>
              <a:rPr lang="en-US" dirty="0" err="1" smtClean="0"/>
              <a:t>Benefienciencia</a:t>
            </a:r>
            <a:r>
              <a:rPr lang="en-US" dirty="0" smtClean="0"/>
              <a:t> y no </a:t>
            </a:r>
            <a:r>
              <a:rPr lang="en-US" dirty="0" err="1" smtClean="0"/>
              <a:t>maleficiencia</a:t>
            </a:r>
            <a:r>
              <a:rPr lang="en-US" dirty="0" smtClean="0"/>
              <a:t> (no </a:t>
            </a:r>
            <a:r>
              <a:rPr lang="en-US" dirty="0" err="1" smtClean="0"/>
              <a:t>daño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Fidelidad</a:t>
            </a:r>
            <a:r>
              <a:rPr lang="en-US" dirty="0" smtClean="0"/>
              <a:t> (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confiable</a:t>
            </a:r>
            <a:r>
              <a:rPr lang="en-US" dirty="0" smtClean="0"/>
              <a:t>) y </a:t>
            </a:r>
            <a:r>
              <a:rPr lang="en-US" dirty="0" err="1" smtClean="0"/>
              <a:t>Responsable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Integridad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Justicia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Respeto</a:t>
            </a:r>
            <a:r>
              <a:rPr lang="en-US" dirty="0" smtClean="0"/>
              <a:t> a los </a:t>
            </a:r>
            <a:r>
              <a:rPr lang="en-US" dirty="0" err="1" smtClean="0"/>
              <a:t>derechos</a:t>
            </a:r>
            <a:r>
              <a:rPr lang="en-US" dirty="0" smtClean="0"/>
              <a:t> y </a:t>
            </a:r>
            <a:r>
              <a:rPr lang="en-US" dirty="0" err="1" smtClean="0"/>
              <a:t>dignidad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personas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3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éticos</a:t>
            </a:r>
            <a:r>
              <a:rPr lang="en-US" dirty="0"/>
              <a:t> de la APA para </a:t>
            </a:r>
            <a:r>
              <a:rPr lang="en-US" dirty="0" err="1"/>
              <a:t>Psicólogos</a:t>
            </a:r>
            <a:r>
              <a:rPr lang="en-US" dirty="0"/>
              <a:t> y </a:t>
            </a:r>
            <a:r>
              <a:rPr lang="en-US" dirty="0" err="1"/>
              <a:t>Código</a:t>
            </a:r>
            <a:r>
              <a:rPr lang="en-US" dirty="0"/>
              <a:t> de </a:t>
            </a:r>
            <a:r>
              <a:rPr lang="en-US" dirty="0" err="1"/>
              <a:t>Conducta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1.02 </a:t>
            </a:r>
            <a:r>
              <a:rPr lang="en-US" b="1" dirty="0" err="1" smtClean="0"/>
              <a:t>Conflictos</a:t>
            </a:r>
            <a:r>
              <a:rPr lang="en-US" b="1" dirty="0" smtClean="0"/>
              <a:t> entre la </a:t>
            </a:r>
            <a:r>
              <a:rPr lang="en-US" b="1" dirty="0" err="1" smtClean="0"/>
              <a:t>ética</a:t>
            </a:r>
            <a:r>
              <a:rPr lang="en-US" b="1" dirty="0" smtClean="0"/>
              <a:t> y la ley, </a:t>
            </a:r>
            <a:r>
              <a:rPr lang="en-US" b="1" dirty="0" err="1"/>
              <a:t>r</a:t>
            </a:r>
            <a:r>
              <a:rPr lang="en-US" b="1" dirty="0" err="1" smtClean="0"/>
              <a:t>egulaciones</a:t>
            </a:r>
            <a:r>
              <a:rPr lang="en-US" b="1" dirty="0" smtClean="0"/>
              <a:t> </a:t>
            </a:r>
            <a:r>
              <a:rPr lang="en-US" b="1" dirty="0" err="1" smtClean="0"/>
              <a:t>legales</a:t>
            </a:r>
            <a:r>
              <a:rPr lang="en-US" b="1" dirty="0" smtClean="0"/>
              <a:t> y </a:t>
            </a:r>
            <a:r>
              <a:rPr lang="en-US" b="1" dirty="0" err="1" smtClean="0"/>
              <a:t>otras</a:t>
            </a:r>
            <a:r>
              <a:rPr lang="en-US" b="1" dirty="0" smtClean="0"/>
              <a:t> </a:t>
            </a:r>
            <a:r>
              <a:rPr lang="en-US" b="1" dirty="0" err="1" smtClean="0"/>
              <a:t>Autoridades</a:t>
            </a:r>
            <a:r>
              <a:rPr lang="en-US" b="1" dirty="0" smtClean="0"/>
              <a:t> </a:t>
            </a:r>
            <a:r>
              <a:rPr lang="en-US" b="1" dirty="0" err="1" smtClean="0"/>
              <a:t>gubernamentales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 </a:t>
            </a:r>
            <a:r>
              <a:rPr lang="en-US" dirty="0" err="1" smtClean="0"/>
              <a:t>existiese</a:t>
            </a:r>
            <a:r>
              <a:rPr lang="en-US" dirty="0" smtClean="0"/>
              <a:t> </a:t>
            </a:r>
            <a:r>
              <a:rPr lang="en-US" dirty="0" err="1" smtClean="0"/>
              <a:t>conflicto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responsabilidades</a:t>
            </a:r>
            <a:r>
              <a:rPr lang="en-US" dirty="0" smtClean="0"/>
              <a:t> </a:t>
            </a:r>
            <a:r>
              <a:rPr lang="en-US" dirty="0" err="1" smtClean="0"/>
              <a:t>éticas</a:t>
            </a:r>
            <a:r>
              <a:rPr lang="en-US" dirty="0" smtClean="0"/>
              <a:t> del </a:t>
            </a:r>
            <a:r>
              <a:rPr lang="en-US" dirty="0" err="1" smtClean="0"/>
              <a:t>psicólogo</a:t>
            </a:r>
            <a:r>
              <a:rPr lang="en-US" dirty="0" smtClean="0"/>
              <a:t> con la ley,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regulaciones</a:t>
            </a:r>
            <a:r>
              <a:rPr lang="en-US" dirty="0" smtClean="0"/>
              <a:t> de la </a:t>
            </a:r>
            <a:r>
              <a:rPr lang="en-US" dirty="0" err="1" smtClean="0"/>
              <a:t>autoridad</a:t>
            </a:r>
            <a:r>
              <a:rPr lang="en-US" dirty="0" smtClean="0"/>
              <a:t> legal  u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entidades</a:t>
            </a:r>
            <a:r>
              <a:rPr lang="en-US" dirty="0" smtClean="0"/>
              <a:t> </a:t>
            </a:r>
            <a:r>
              <a:rPr lang="en-US" dirty="0" err="1" smtClean="0"/>
              <a:t>gubernamentales</a:t>
            </a:r>
            <a:r>
              <a:rPr lang="en-US" dirty="0" smtClean="0"/>
              <a:t>, el </a:t>
            </a:r>
            <a:r>
              <a:rPr lang="en-US" dirty="0" err="1" smtClean="0"/>
              <a:t>psicólogo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clarificar</a:t>
            </a:r>
            <a:r>
              <a:rPr lang="en-US" dirty="0" smtClean="0"/>
              <a:t> la </a:t>
            </a:r>
            <a:r>
              <a:rPr lang="en-US" dirty="0" err="1" smtClean="0"/>
              <a:t>naturaleza</a:t>
            </a:r>
            <a:r>
              <a:rPr lang="en-US" dirty="0" smtClean="0"/>
              <a:t> del </a:t>
            </a:r>
            <a:r>
              <a:rPr lang="en-US" dirty="0" err="1" smtClean="0"/>
              <a:t>conflicto</a:t>
            </a:r>
            <a:r>
              <a:rPr lang="en-US" dirty="0" smtClean="0"/>
              <a:t>, </a:t>
            </a:r>
            <a:r>
              <a:rPr lang="en-US" dirty="0" err="1" smtClean="0"/>
              <a:t>hacer</a:t>
            </a:r>
            <a:r>
              <a:rPr lang="en-US" dirty="0" smtClean="0"/>
              <a:t> visible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compromiso</a:t>
            </a:r>
            <a:r>
              <a:rPr lang="en-US" dirty="0" smtClean="0"/>
              <a:t> con el </a:t>
            </a:r>
            <a:r>
              <a:rPr lang="en-US" dirty="0" err="1" smtClean="0"/>
              <a:t>Código</a:t>
            </a:r>
            <a:r>
              <a:rPr lang="en-US" dirty="0" smtClean="0"/>
              <a:t> de </a:t>
            </a:r>
            <a:r>
              <a:rPr lang="en-US" dirty="0" err="1" smtClean="0"/>
              <a:t>ética</a:t>
            </a:r>
            <a:r>
              <a:rPr lang="en-US" dirty="0" smtClean="0"/>
              <a:t> y </a:t>
            </a:r>
            <a:r>
              <a:rPr lang="en-US" dirty="0" err="1" smtClean="0"/>
              <a:t>tomar</a:t>
            </a:r>
            <a:r>
              <a:rPr lang="en-US" dirty="0" smtClean="0"/>
              <a:t> los </a:t>
            </a:r>
            <a:r>
              <a:rPr lang="en-US" dirty="0" err="1" smtClean="0"/>
              <a:t>pasos</a:t>
            </a:r>
            <a:r>
              <a:rPr lang="en-US" dirty="0" smtClean="0"/>
              <a:t> </a:t>
            </a:r>
            <a:r>
              <a:rPr lang="en-US" dirty="0" err="1" smtClean="0"/>
              <a:t>necesarios</a:t>
            </a:r>
            <a:r>
              <a:rPr lang="en-US" dirty="0" smtClean="0"/>
              <a:t> para resolver los </a:t>
            </a:r>
            <a:r>
              <a:rPr lang="en-US" dirty="0" err="1" smtClean="0"/>
              <a:t>conflictos</a:t>
            </a:r>
            <a:r>
              <a:rPr lang="en-US" dirty="0" smtClean="0"/>
              <a:t>  de </a:t>
            </a:r>
            <a:r>
              <a:rPr lang="en-US" dirty="0" err="1" smtClean="0"/>
              <a:t>manera</a:t>
            </a:r>
            <a:r>
              <a:rPr lang="en-US" dirty="0" smtClean="0"/>
              <a:t> </a:t>
            </a:r>
            <a:r>
              <a:rPr lang="en-US" dirty="0" err="1" smtClean="0"/>
              <a:t>consistente</a:t>
            </a:r>
            <a:r>
              <a:rPr lang="en-US" dirty="0" smtClean="0"/>
              <a:t> (con el </a:t>
            </a:r>
            <a:r>
              <a:rPr lang="en-US" dirty="0" err="1" smtClean="0"/>
              <a:t>Código</a:t>
            </a:r>
            <a:r>
              <a:rPr lang="en-US" dirty="0" smtClean="0"/>
              <a:t> de </a:t>
            </a:r>
            <a:r>
              <a:rPr lang="en-US" dirty="0" err="1" smtClean="0"/>
              <a:t>Ética</a:t>
            </a:r>
            <a:r>
              <a:rPr lang="en-US" dirty="0" smtClean="0"/>
              <a:t>). </a:t>
            </a:r>
            <a:r>
              <a:rPr lang="en-US" dirty="0" err="1" smtClean="0"/>
              <a:t>Bajo</a:t>
            </a:r>
            <a:r>
              <a:rPr lang="en-US" dirty="0" smtClean="0"/>
              <a:t> </a:t>
            </a:r>
            <a:r>
              <a:rPr lang="en-US" dirty="0" err="1" smtClean="0"/>
              <a:t>ninguna</a:t>
            </a:r>
            <a:r>
              <a:rPr lang="en-US" dirty="0" smtClean="0"/>
              <a:t> </a:t>
            </a:r>
            <a:r>
              <a:rPr lang="en-US" dirty="0" err="1" smtClean="0"/>
              <a:t>circunstancia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r>
              <a:rPr lang="en-US" dirty="0" smtClean="0"/>
              <a:t> </a:t>
            </a:r>
            <a:r>
              <a:rPr lang="en-US" dirty="0" smtClean="0"/>
              <a:t>ser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justificación</a:t>
            </a:r>
            <a:r>
              <a:rPr lang="en-US" dirty="0" smtClean="0"/>
              <a:t> o </a:t>
            </a:r>
            <a:r>
              <a:rPr lang="en-US" dirty="0" err="1" smtClean="0"/>
              <a:t>defensa</a:t>
            </a:r>
            <a:r>
              <a:rPr lang="en-US" dirty="0" smtClean="0"/>
              <a:t> de la </a:t>
            </a:r>
            <a:r>
              <a:rPr lang="en-US" dirty="0" err="1" smtClean="0"/>
              <a:t>violación</a:t>
            </a:r>
            <a:r>
              <a:rPr lang="en-US" dirty="0" smtClean="0"/>
              <a:t> de los </a:t>
            </a:r>
            <a:r>
              <a:rPr lang="en-US" dirty="0" err="1" smtClean="0"/>
              <a:t>derechos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 (Amended, 2010)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8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éticos</a:t>
            </a:r>
            <a:r>
              <a:rPr lang="en-US" dirty="0"/>
              <a:t> de la APA para </a:t>
            </a:r>
            <a:r>
              <a:rPr lang="en-US" dirty="0" err="1"/>
              <a:t>Psicólogos</a:t>
            </a:r>
            <a:r>
              <a:rPr lang="en-US" dirty="0"/>
              <a:t> y </a:t>
            </a:r>
            <a:r>
              <a:rPr lang="en-US" dirty="0" err="1"/>
              <a:t>Código</a:t>
            </a:r>
            <a:r>
              <a:rPr lang="en-US" dirty="0"/>
              <a:t> de </a:t>
            </a:r>
            <a:r>
              <a:rPr lang="en-US" dirty="0" err="1"/>
              <a:t>Conducta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2.01  </a:t>
            </a:r>
            <a:r>
              <a:rPr lang="en-US" b="1" dirty="0" err="1" smtClean="0"/>
              <a:t>Límites</a:t>
            </a:r>
            <a:r>
              <a:rPr lang="en-US" b="1" dirty="0" smtClean="0"/>
              <a:t> de </a:t>
            </a:r>
            <a:r>
              <a:rPr lang="en-US" b="1" dirty="0" err="1" smtClean="0"/>
              <a:t>Competencia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/>
              <a:t>(f) </a:t>
            </a:r>
            <a:r>
              <a:rPr lang="en-US" b="1" dirty="0" err="1" smtClean="0"/>
              <a:t>Cuando</a:t>
            </a:r>
            <a:r>
              <a:rPr lang="en-US" b="1" dirty="0" smtClean="0"/>
              <a:t> se </a:t>
            </a:r>
            <a:r>
              <a:rPr lang="en-US" b="1" dirty="0" err="1" smtClean="0"/>
              <a:t>asumen</a:t>
            </a:r>
            <a:r>
              <a:rPr lang="en-US" b="1" dirty="0" smtClean="0"/>
              <a:t> roles </a:t>
            </a:r>
            <a:r>
              <a:rPr lang="en-US" b="1" dirty="0" err="1" smtClean="0"/>
              <a:t>forenses</a:t>
            </a:r>
            <a:r>
              <a:rPr lang="en-US" b="1" dirty="0" smtClean="0"/>
              <a:t>, los </a:t>
            </a:r>
            <a:r>
              <a:rPr lang="en-US" b="1" dirty="0" err="1" smtClean="0"/>
              <a:t>psicólogos</a:t>
            </a:r>
            <a:r>
              <a:rPr lang="en-US" b="1" dirty="0" smtClean="0"/>
              <a:t> </a:t>
            </a:r>
            <a:r>
              <a:rPr lang="en-US" b="1" dirty="0" err="1" smtClean="0"/>
              <a:t>deben</a:t>
            </a:r>
            <a:r>
              <a:rPr lang="en-US" b="1" dirty="0" smtClean="0"/>
              <a:t> </a:t>
            </a:r>
            <a:r>
              <a:rPr lang="en-US" b="1" dirty="0" err="1" smtClean="0"/>
              <a:t>estar</a:t>
            </a:r>
            <a:r>
              <a:rPr lang="en-US" b="1" dirty="0" smtClean="0"/>
              <a:t> o </a:t>
            </a:r>
            <a:r>
              <a:rPr lang="en-US" b="1" dirty="0" err="1" smtClean="0"/>
              <a:t>llegar</a:t>
            </a:r>
            <a:r>
              <a:rPr lang="en-US" b="1" dirty="0" smtClean="0"/>
              <a:t> a </a:t>
            </a:r>
            <a:r>
              <a:rPr lang="en-US" b="1" dirty="0" err="1" smtClean="0"/>
              <a:t>estar</a:t>
            </a:r>
            <a:r>
              <a:rPr lang="en-US" b="1" dirty="0" smtClean="0"/>
              <a:t> </a:t>
            </a:r>
            <a:r>
              <a:rPr lang="en-US" b="1" dirty="0" err="1" smtClean="0"/>
              <a:t>razonablemente</a:t>
            </a:r>
            <a:r>
              <a:rPr lang="en-US" b="1" dirty="0" smtClean="0"/>
              <a:t> </a:t>
            </a:r>
            <a:r>
              <a:rPr lang="en-US" b="1" dirty="0" err="1" smtClean="0"/>
              <a:t>familiarizados</a:t>
            </a:r>
            <a:r>
              <a:rPr lang="en-US" b="1" dirty="0" smtClean="0"/>
              <a:t> con </a:t>
            </a:r>
            <a:r>
              <a:rPr lang="en-US" b="1" dirty="0" err="1" smtClean="0"/>
              <a:t>las</a:t>
            </a:r>
            <a:r>
              <a:rPr lang="en-US" b="1" dirty="0" smtClean="0"/>
              <a:t> </a:t>
            </a:r>
            <a:r>
              <a:rPr lang="en-US" b="1" dirty="0" err="1" smtClean="0"/>
              <a:t>reglas</a:t>
            </a:r>
            <a:r>
              <a:rPr lang="en-US" b="1" dirty="0" smtClean="0"/>
              <a:t> </a:t>
            </a:r>
            <a:r>
              <a:rPr lang="en-US" b="1" dirty="0" err="1" smtClean="0"/>
              <a:t>judiciales</a:t>
            </a:r>
            <a:r>
              <a:rPr lang="en-US" b="1" dirty="0" smtClean="0"/>
              <a:t> o </a:t>
            </a:r>
            <a:r>
              <a:rPr lang="en-US" b="1" dirty="0" err="1" smtClean="0"/>
              <a:t>administrivas</a:t>
            </a:r>
            <a:r>
              <a:rPr lang="en-US" b="1" dirty="0" smtClean="0"/>
              <a:t> </a:t>
            </a:r>
            <a:r>
              <a:rPr lang="en-US" b="1" dirty="0" err="1" smtClean="0"/>
              <a:t>que</a:t>
            </a:r>
            <a:r>
              <a:rPr lang="en-US" b="1" dirty="0" smtClean="0"/>
              <a:t> los </a:t>
            </a:r>
            <a:r>
              <a:rPr lang="en-US" b="1" dirty="0" err="1" smtClean="0"/>
              <a:t>regulan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D973-3AEF-45F2-8A02-AC9B379E13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82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2363</Words>
  <Application>Microsoft Office PowerPoint</Application>
  <PresentationFormat>Presentación en pantalla (4:3)</PresentationFormat>
  <Paragraphs>356</Paragraphs>
  <Slides>42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Office Theme</vt:lpstr>
      <vt:lpstr>Diapositiva 1</vt:lpstr>
      <vt:lpstr>Diapositiva 2</vt:lpstr>
      <vt:lpstr>Perspectivas de Integración</vt:lpstr>
      <vt:lpstr>Perspectivas de integración</vt:lpstr>
      <vt:lpstr>Perspectivas de Integración</vt:lpstr>
      <vt:lpstr>Tomemos en consideración</vt:lpstr>
      <vt:lpstr>Principios éticos de la APA para Psicólogos y Código de Conducta </vt:lpstr>
      <vt:lpstr>Principios éticos de la APA para Psicólogos y Código de Conducta</vt:lpstr>
      <vt:lpstr>Principios éticos de la APA para Psicólogos y Código de Conducta</vt:lpstr>
      <vt:lpstr>Principios éticos de la APA para Psicólogos y Código de Conducta</vt:lpstr>
      <vt:lpstr>Principios éticos de la APA para Psicólogos y Código de Conducta</vt:lpstr>
      <vt:lpstr>Preguntas éticas que surgen al trabajar con jóvenes</vt:lpstr>
      <vt:lpstr>Preguntas éticas que surgen al trabajar con jóvenes</vt:lpstr>
      <vt:lpstr>Trabajando con jóvenes en Contacto con el Sistema de Justicia Juvenil</vt:lpstr>
      <vt:lpstr>Principios emergentes</vt:lpstr>
      <vt:lpstr>Principios emergentes</vt:lpstr>
      <vt:lpstr>Principios emergentes</vt:lpstr>
      <vt:lpstr>Principios emergentes</vt:lpstr>
      <vt:lpstr>Principios emergentes</vt:lpstr>
      <vt:lpstr>Una complicación:  Necesidades de Salud Mental de los jóvenes en la Justicia Juvenil</vt:lpstr>
      <vt:lpstr>Un gran número de jóvenes en el Sistema de Justicia Juvenil han experimentado Trastornos de Salud Mental</vt:lpstr>
      <vt:lpstr>Diapositiva 22</vt:lpstr>
      <vt:lpstr>Muchos de estos jóvenes experimentan Trastornos múltiples y severos</vt:lpstr>
      <vt:lpstr>Predicción y manejo del riesgo</vt:lpstr>
      <vt:lpstr>Formas para juzgar el Riesgo</vt:lpstr>
      <vt:lpstr>El RAI para diferentes decisiones</vt:lpstr>
      <vt:lpstr>Diapositiva 27</vt:lpstr>
      <vt:lpstr>Factores de riesgo: Dos tipos y ejemplos</vt:lpstr>
      <vt:lpstr>Ejemplos de Factores de Protección</vt:lpstr>
      <vt:lpstr>Ejemplos de necesidades “Criminogénicas"</vt:lpstr>
      <vt:lpstr>Ejemplos de Factores Responsivity</vt:lpstr>
      <vt:lpstr>Oportunidades en los niveles de actuación Secundario y Terciario</vt:lpstr>
      <vt:lpstr>Oportunidades</vt:lpstr>
      <vt:lpstr>Retos</vt:lpstr>
      <vt:lpstr>Retos</vt:lpstr>
      <vt:lpstr>Oportunidades de Investigación para ustedes incluyen</vt:lpstr>
      <vt:lpstr>  There can be no keener revelation of a society's soul than the way it treats its children.</vt:lpstr>
      <vt:lpstr>¿Preguntas o comentarios?</vt:lpstr>
      <vt:lpstr>Información para contactar</vt:lpstr>
      <vt:lpstr>Ejemplos de dos Instrumentos de Evaluación para el Riesgo (RAI) en jóvenves</vt:lpstr>
      <vt:lpstr>Evaluación estructurada para el Riesgo de Violencia en Jóvenes (SAVRY)</vt:lpstr>
      <vt:lpstr>YLS/CMI  2.0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Kinscherff</dc:creator>
  <cp:lastModifiedBy>HP TOUCH-MART</cp:lastModifiedBy>
  <cp:revision>52</cp:revision>
  <dcterms:created xsi:type="dcterms:W3CDTF">2014-05-22T18:09:30Z</dcterms:created>
  <dcterms:modified xsi:type="dcterms:W3CDTF">2014-05-27T00:39:22Z</dcterms:modified>
</cp:coreProperties>
</file>